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2" r:id="rId25"/>
    <p:sldId id="278" r:id="rId26"/>
    <p:sldId id="279" r:id="rId27"/>
    <p:sldId id="280" r:id="rId28"/>
    <p:sldId id="281" r:id="rId29"/>
    <p:sldId id="283" r:id="rId30"/>
    <p:sldId id="284" r:id="rId31"/>
    <p:sldId id="285" r:id="rId32"/>
    <p:sldId id="286"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A03803-7C71-446B-929D-C9367FF85917}"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A03803-7C71-446B-929D-C9367FF85917}"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A03803-7C71-446B-929D-C9367FF85917}"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A03803-7C71-446B-929D-C9367FF85917}"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A03803-7C71-446B-929D-C9367FF85917}" type="datetimeFigureOut">
              <a:rPr lang="en-US" smtClean="0"/>
              <a:pPr/>
              <a:t>9/18/2012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A03803-7C71-446B-929D-C9367FF85917}" type="datetimeFigureOut">
              <a:rPr lang="en-US" smtClean="0"/>
              <a:pPr/>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A03803-7C71-446B-929D-C9367FF85917}" type="datetimeFigureOut">
              <a:rPr lang="en-US" smtClean="0"/>
              <a:pPr/>
              <a:t>9/18/2012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A03803-7C71-446B-929D-C9367FF85917}" type="datetimeFigureOut">
              <a:rPr lang="en-US" smtClean="0"/>
              <a:pPr/>
              <a:t>9/18/2012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03803-7C71-446B-929D-C9367FF85917}" type="datetimeFigureOut">
              <a:rPr lang="en-US" smtClean="0"/>
              <a:pPr/>
              <a:t>9/18/2012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A03803-7C71-446B-929D-C9367FF85917}" type="datetimeFigureOut">
              <a:rPr lang="en-US" smtClean="0"/>
              <a:pPr/>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A03803-7C71-446B-929D-C9367FF85917}" type="datetimeFigureOut">
              <a:rPr lang="en-US" smtClean="0"/>
              <a:pPr/>
              <a:t>9/18/2012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95D6E0-72A6-416F-BA3B-C7B228025F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03803-7C71-446B-929D-C9367FF85917}" type="datetimeFigureOut">
              <a:rPr lang="en-US" smtClean="0"/>
              <a:pPr/>
              <a:t>9/18/2012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5D6E0-72A6-416F-BA3B-C7B228025F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8610600" cy="1470025"/>
          </a:xfrm>
        </p:spPr>
        <p:txBody>
          <a:bodyPr/>
          <a:lstStyle/>
          <a:p>
            <a:r>
              <a:rPr lang="en-US" dirty="0" smtClean="0">
                <a:solidFill>
                  <a:schemeClr val="accent2">
                    <a:lumMod val="50000"/>
                  </a:schemeClr>
                </a:solidFill>
                <a:effectLst>
                  <a:outerShdw blurRad="38100" dist="38100" dir="2700000" algn="tl">
                    <a:srgbClr val="000000">
                      <a:alpha val="43137"/>
                    </a:srgbClr>
                  </a:outerShdw>
                </a:effectLst>
                <a:latin typeface="Cooper Black" pitchFamily="18" charset="0"/>
              </a:rPr>
              <a:t>The Second Coming of Christ</a:t>
            </a:r>
            <a:endParaRPr lang="en-US" dirty="0">
              <a:latin typeface="Cooper Black" pitchFamily="18" charset="0"/>
            </a:endParaRPr>
          </a:p>
        </p:txBody>
      </p:sp>
      <p:sp>
        <p:nvSpPr>
          <p:cNvPr id="3" name="Subtitle 2"/>
          <p:cNvSpPr>
            <a:spLocks noGrp="1"/>
          </p:cNvSpPr>
          <p:nvPr>
            <p:ph type="subTitle" idx="1"/>
          </p:nvPr>
        </p:nvSpPr>
        <p:spPr>
          <a:xfrm>
            <a:off x="228600" y="5334000"/>
            <a:ext cx="3886200" cy="1066800"/>
          </a:xfrm>
        </p:spPr>
        <p:txBody>
          <a:bodyPr>
            <a:normAutofit fontScale="70000" lnSpcReduction="20000"/>
          </a:bodyPr>
          <a:lstStyle/>
          <a:p>
            <a:pPr algn="l"/>
            <a:r>
              <a:rPr lang="en-US" b="1" dirty="0" smtClean="0">
                <a:solidFill>
                  <a:schemeClr val="tx2">
                    <a:lumMod val="75000"/>
                  </a:schemeClr>
                </a:solidFill>
              </a:rPr>
              <a:t>Louis G. Hulsey</a:t>
            </a:r>
          </a:p>
          <a:p>
            <a:pPr algn="l"/>
            <a:r>
              <a:rPr lang="en-US" b="1" dirty="0" smtClean="0">
                <a:solidFill>
                  <a:schemeClr val="tx2">
                    <a:lumMod val="75000"/>
                  </a:schemeClr>
                </a:solidFill>
              </a:rPr>
              <a:t>September 12, 2012</a:t>
            </a:r>
          </a:p>
          <a:p>
            <a:pPr algn="l"/>
            <a:r>
              <a:rPr lang="en-US" b="1" dirty="0" smtClean="0">
                <a:solidFill>
                  <a:schemeClr val="tx2">
                    <a:lumMod val="75000"/>
                  </a:schemeClr>
                </a:solidFill>
              </a:rPr>
              <a:t>Casa Grande, Arizona</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is Coming</a:t>
            </a:r>
            <a:endParaRPr lang="en-US" dirty="0"/>
          </a:p>
        </p:txBody>
      </p:sp>
      <p:sp>
        <p:nvSpPr>
          <p:cNvPr id="3" name="Content Placeholder 2"/>
          <p:cNvSpPr>
            <a:spLocks noGrp="1"/>
          </p:cNvSpPr>
          <p:nvPr>
            <p:ph idx="1"/>
          </p:nvPr>
        </p:nvSpPr>
        <p:spPr/>
        <p:txBody>
          <a:bodyPr/>
          <a:lstStyle/>
          <a:p>
            <a:r>
              <a:rPr lang="en-US" dirty="0" smtClean="0">
                <a:solidFill>
                  <a:schemeClr val="accent2">
                    <a:lumMod val="50000"/>
                  </a:schemeClr>
                </a:solidFill>
              </a:rPr>
              <a:t>II.	To judge the Beast, the False Prophet, and their armies.</a:t>
            </a:r>
          </a:p>
          <a:p>
            <a:r>
              <a:rPr lang="en-US" dirty="0" smtClean="0"/>
              <a:t>2 </a:t>
            </a:r>
            <a:r>
              <a:rPr lang="en-US" dirty="0"/>
              <a:t>Thessalonians 2:8 KJV,  </a:t>
            </a:r>
            <a:r>
              <a:rPr lang="en-US" dirty="0" smtClean="0"/>
              <a:t>“And </a:t>
            </a:r>
            <a:r>
              <a:rPr lang="en-US" dirty="0"/>
              <a:t>then shall that Wicked be revealed, whom the Lord shall consume with the spirit of his mouth, and shall destroy with the brightness of his coming</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Jesus Will Judge His  Enemies</a:t>
            </a:r>
            <a:endParaRPr lang="en-US" dirty="0"/>
          </a:p>
        </p:txBody>
      </p:sp>
      <p:sp>
        <p:nvSpPr>
          <p:cNvPr id="3" name="Content Placeholder 2"/>
          <p:cNvSpPr>
            <a:spLocks noGrp="1"/>
          </p:cNvSpPr>
          <p:nvPr>
            <p:ph idx="1"/>
          </p:nvPr>
        </p:nvSpPr>
        <p:spPr>
          <a:xfrm>
            <a:off x="457200" y="1295400"/>
            <a:ext cx="8229600" cy="5257800"/>
          </a:xfrm>
        </p:spPr>
        <p:txBody>
          <a:bodyPr>
            <a:normAutofit fontScale="85000" lnSpcReduction="10000"/>
          </a:bodyPr>
          <a:lstStyle/>
          <a:p>
            <a:r>
              <a:rPr lang="en-US" dirty="0">
                <a:solidFill>
                  <a:schemeClr val="accent2">
                    <a:lumMod val="50000"/>
                  </a:schemeClr>
                </a:solidFill>
              </a:rPr>
              <a:t>B.	The Beast and the False Prophet go out and gather the kings of the earth together against Jerusalem and the Jews in </a:t>
            </a:r>
            <a:r>
              <a:rPr lang="en-US" dirty="0" smtClean="0">
                <a:solidFill>
                  <a:schemeClr val="accent2">
                    <a:lumMod val="50000"/>
                  </a:schemeClr>
                </a:solidFill>
              </a:rPr>
              <a:t>Palestine.</a:t>
            </a:r>
          </a:p>
          <a:p>
            <a:r>
              <a:rPr lang="en-US" dirty="0"/>
              <a:t>Zechariah 12:8-9 KJV</a:t>
            </a:r>
          </a:p>
          <a:p>
            <a:r>
              <a:rPr lang="en-US" dirty="0"/>
              <a:t>8,  In that day shall the LORD defend the inhabitants of Jerusalem; and he that is feeble among them at that day shall be as David; and the house of David </a:t>
            </a:r>
            <a:r>
              <a:rPr lang="en-US" i="1" dirty="0"/>
              <a:t>shall be as God, as the angel of the LORD before them.</a:t>
            </a:r>
          </a:p>
          <a:p>
            <a:r>
              <a:rPr lang="en-US" dirty="0"/>
              <a:t>9,  And it shall come to pass in that day, </a:t>
            </a:r>
            <a:r>
              <a:rPr lang="en-US" i="1" dirty="0"/>
              <a:t>that I will seek to destroy all the nations that come against Jerusalem</a:t>
            </a:r>
            <a:r>
              <a:rPr lang="en-US" i="1" dirty="0" smtClean="0"/>
              <a:t>.</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Battle For Jerusalem</a:t>
            </a:r>
            <a:endParaRPr lang="en-US" dirty="0"/>
          </a:p>
        </p:txBody>
      </p:sp>
      <p:sp>
        <p:nvSpPr>
          <p:cNvPr id="3" name="Content Placeholder 2"/>
          <p:cNvSpPr>
            <a:spLocks noGrp="1"/>
          </p:cNvSpPr>
          <p:nvPr>
            <p:ph idx="1"/>
          </p:nvPr>
        </p:nvSpPr>
        <p:spPr/>
        <p:txBody>
          <a:bodyPr>
            <a:normAutofit fontScale="92500" lnSpcReduction="20000"/>
          </a:bodyPr>
          <a:lstStyle/>
          <a:p>
            <a:r>
              <a:rPr lang="en-US" dirty="0"/>
              <a:t>Zechariah </a:t>
            </a:r>
            <a:r>
              <a:rPr lang="en-US" dirty="0" smtClean="0"/>
              <a:t>14:2, </a:t>
            </a:r>
            <a:r>
              <a:rPr lang="en-US" dirty="0"/>
              <a:t>KJV,  </a:t>
            </a:r>
            <a:r>
              <a:rPr lang="en-US" dirty="0" smtClean="0"/>
              <a:t>“For </a:t>
            </a:r>
            <a:r>
              <a:rPr lang="en-US" dirty="0"/>
              <a:t>I will gather all nations against Jerusalem to battle; and the city shall be taken, and the houses rifled, and the women ravished; and half of the city shall go forth into captivity, and the residue of the people shall not be cut off from the city</a:t>
            </a:r>
            <a:r>
              <a:rPr lang="en-US" dirty="0" smtClean="0"/>
              <a:t>.”</a:t>
            </a:r>
          </a:p>
          <a:p>
            <a:r>
              <a:rPr lang="en-US" dirty="0"/>
              <a:t>Revelation </a:t>
            </a:r>
            <a:r>
              <a:rPr lang="en-US" dirty="0" smtClean="0"/>
              <a:t>16:16, </a:t>
            </a:r>
            <a:r>
              <a:rPr lang="en-US" dirty="0"/>
              <a:t>KJV,  </a:t>
            </a:r>
            <a:r>
              <a:rPr lang="en-US" dirty="0" smtClean="0"/>
              <a:t>“And </a:t>
            </a:r>
            <a:r>
              <a:rPr lang="en-US" dirty="0"/>
              <a:t>he gathered them together into a place called in the Hebrew tongue Armageddon</a:t>
            </a:r>
            <a:r>
              <a:rPr lang="en-US" dirty="0" smtClean="0"/>
              <a:t>.”</a:t>
            </a:r>
            <a:endParaRPr lang="en-US" dirty="0"/>
          </a:p>
          <a:p>
            <a:pPr>
              <a:buNone/>
            </a:pPr>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19 11-13</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chemeClr val="accent2">
                    <a:lumMod val="50000"/>
                  </a:schemeClr>
                </a:solidFill>
              </a:rPr>
              <a:t>C.	But Jesus shall return from Heaven with His armies, Rev. 19:11-16.</a:t>
            </a:r>
          </a:p>
          <a:p>
            <a:r>
              <a:rPr lang="en-US" dirty="0" smtClean="0"/>
              <a:t>11</a:t>
            </a:r>
            <a:r>
              <a:rPr lang="en-US" dirty="0"/>
              <a:t>,  </a:t>
            </a:r>
            <a:r>
              <a:rPr lang="en-US" dirty="0" smtClean="0"/>
              <a:t>“And </a:t>
            </a:r>
            <a:r>
              <a:rPr lang="en-US" dirty="0"/>
              <a:t>I saw heaven opened, and behold a white horse; and he that sat upon him </a:t>
            </a:r>
            <a:r>
              <a:rPr lang="en-US" i="1" dirty="0"/>
              <a:t>was called Faithful and True, and in righteousness he doth judge and make war.</a:t>
            </a:r>
          </a:p>
          <a:p>
            <a:r>
              <a:rPr lang="en-US" dirty="0"/>
              <a:t>12,  </a:t>
            </a:r>
            <a:r>
              <a:rPr lang="en-US" dirty="0" smtClean="0"/>
              <a:t>“His </a:t>
            </a:r>
            <a:r>
              <a:rPr lang="en-US" dirty="0"/>
              <a:t>eyes </a:t>
            </a:r>
            <a:r>
              <a:rPr lang="en-US" i="1" dirty="0"/>
              <a:t>were as a flame of fire, and on his head were many crowns; and he had a name written, that no man knew, but he himself.</a:t>
            </a:r>
          </a:p>
          <a:p>
            <a:r>
              <a:rPr lang="en-US" dirty="0"/>
              <a:t>13,  </a:t>
            </a:r>
            <a:r>
              <a:rPr lang="en-US" dirty="0" smtClean="0"/>
              <a:t>“And </a:t>
            </a:r>
            <a:r>
              <a:rPr lang="en-US" dirty="0"/>
              <a:t>he </a:t>
            </a:r>
            <a:r>
              <a:rPr lang="en-US" i="1" dirty="0"/>
              <a:t>was clothed with a vesture dipped in blood: and his name is called The Word of God</a:t>
            </a:r>
            <a:r>
              <a:rPr lang="en-US" i="1" dirty="0" smtClean="0"/>
              <a:t>.”</a:t>
            </a:r>
            <a:endParaRPr lang="en-US" i="1"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19:14-16</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14,  And the armies </a:t>
            </a:r>
            <a:r>
              <a:rPr lang="en-US" i="1" dirty="0" smtClean="0"/>
              <a:t>which were in heaven followed him upon white horses, clothed in fine linen, white and clean.</a:t>
            </a:r>
          </a:p>
          <a:p>
            <a:r>
              <a:rPr lang="en-US" dirty="0" smtClean="0"/>
              <a:t>15,  And out of his mouth </a:t>
            </a:r>
            <a:r>
              <a:rPr lang="en-US" dirty="0" err="1" smtClean="0"/>
              <a:t>goeth</a:t>
            </a:r>
            <a:r>
              <a:rPr lang="en-US" dirty="0" smtClean="0"/>
              <a:t> a sharp sword, that with it he should smite the nations: and he shall rule them with a rod of iron: and he </a:t>
            </a:r>
            <a:r>
              <a:rPr lang="en-US" dirty="0" err="1" smtClean="0"/>
              <a:t>treadeth</a:t>
            </a:r>
            <a:r>
              <a:rPr lang="en-US" dirty="0" smtClean="0"/>
              <a:t> the winepress of the fierceness and wrath of Almighty God.</a:t>
            </a:r>
          </a:p>
          <a:p>
            <a:r>
              <a:rPr lang="en-US" dirty="0" smtClean="0"/>
              <a:t>16,  And he hath on </a:t>
            </a:r>
            <a:r>
              <a:rPr lang="en-US" i="1" dirty="0" smtClean="0"/>
              <a:t>his vesture and on his thigh a name written, KING OF KINGS, AND LORD OF LORDS.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19:17-18</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17,  And I saw an angel standing in the sun; and he cried with a loud voice, saying to all the fowls that fly in the midst of heaven, Come and gather yourselves together unto the supper of the great God;</a:t>
            </a:r>
          </a:p>
          <a:p>
            <a:r>
              <a:rPr lang="en-US" dirty="0" smtClean="0"/>
              <a:t>18,  That ye may eat the flesh of kings, and the flesh of captains, and the flesh of mighty men, and the flesh of horses, and of them that sit on them, and the flesh of all </a:t>
            </a:r>
            <a:r>
              <a:rPr lang="en-US" i="1" dirty="0" smtClean="0"/>
              <a:t>men, both free and bond, both small and great.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19:19-21</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19,  And I saw the beast, and the kings of the earth, and their armies, gathered together to make war against him that sat on the horse, and against his army.</a:t>
            </a:r>
          </a:p>
          <a:p>
            <a:r>
              <a:rPr lang="en-US" dirty="0" smtClean="0"/>
              <a:t>20,  And the beast was taken, and with him the false prophet that wrought miracles before him, with which he deceived them that had received the mark of the beast, and them that worshipped his image. These both were cast alive into a lake of fire burning with brimstone.</a:t>
            </a:r>
          </a:p>
          <a:p>
            <a:r>
              <a:rPr lang="en-US" dirty="0" smtClean="0"/>
              <a:t>21,  And the remnant were slain with the sword of him that sat upon the horse, which </a:t>
            </a:r>
            <a:r>
              <a:rPr lang="en-US" i="1" dirty="0" smtClean="0"/>
              <a:t>sword proceeded out of his mouth: and all the fowls were filled with their flesh.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chemeClr val="accent1">
                    <a:lumMod val="75000"/>
                  </a:schemeClr>
                </a:solidFill>
              </a:rPr>
              <a:t>D.	Jesus shall destroy these armies with the sword that comes out of His </a:t>
            </a:r>
            <a:r>
              <a:rPr lang="en-US" dirty="0" smtClean="0">
                <a:solidFill>
                  <a:schemeClr val="accent1">
                    <a:lumMod val="75000"/>
                  </a:schemeClr>
                </a:solidFill>
              </a:rPr>
              <a:t>mouth.</a:t>
            </a:r>
            <a:endParaRPr lang="en-US" dirty="0" smtClean="0">
              <a:solidFill>
                <a:schemeClr val="accent1">
                  <a:lumMod val="75000"/>
                </a:schemeClr>
              </a:solidFill>
            </a:endParaRPr>
          </a:p>
          <a:p>
            <a:r>
              <a:rPr lang="en-US" dirty="0" smtClean="0"/>
              <a:t>Revelation 19:21, KJV, “And </a:t>
            </a:r>
            <a:r>
              <a:rPr lang="en-US" dirty="0" smtClean="0"/>
              <a:t>the remnant were slain with the sword of him that sat upon the horse, which </a:t>
            </a:r>
            <a:r>
              <a:rPr lang="en-US" i="1" dirty="0" smtClean="0"/>
              <a:t>sword proceeded out of his mouth: and all the fowls were filled with their flesh</a:t>
            </a:r>
            <a:r>
              <a:rPr lang="en-US" i="1" dirty="0" smtClean="0"/>
              <a:t>.”</a:t>
            </a:r>
            <a:endParaRPr lang="en-US" i="1" dirty="0" smtClean="0"/>
          </a:p>
          <a:p>
            <a:endParaRPr lang="en-US" dirty="0" smtClean="0"/>
          </a:p>
          <a:p>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Thessalonians 1:7-10</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10000"/>
          </a:bodyPr>
          <a:lstStyle/>
          <a:p>
            <a:r>
              <a:rPr lang="en-US" dirty="0" smtClean="0"/>
              <a:t>7</a:t>
            </a:r>
            <a:r>
              <a:rPr lang="en-US" dirty="0" smtClean="0"/>
              <a:t>,  </a:t>
            </a:r>
            <a:r>
              <a:rPr lang="en-US" dirty="0" smtClean="0"/>
              <a:t>“And </a:t>
            </a:r>
            <a:r>
              <a:rPr lang="en-US" dirty="0" smtClean="0"/>
              <a:t>to you who are troubled rest with us, when the Lord Jesus shall be revealed from heaven with his mighty angels</a:t>
            </a:r>
            <a:r>
              <a:rPr lang="en-US" dirty="0" smtClean="0"/>
              <a:t>,”</a:t>
            </a:r>
            <a:endParaRPr lang="en-US" dirty="0" smtClean="0"/>
          </a:p>
          <a:p>
            <a:r>
              <a:rPr lang="en-US" dirty="0" smtClean="0"/>
              <a:t>8,  </a:t>
            </a:r>
            <a:r>
              <a:rPr lang="en-US" dirty="0" smtClean="0"/>
              <a:t>“In </a:t>
            </a:r>
            <a:r>
              <a:rPr lang="en-US" dirty="0" smtClean="0"/>
              <a:t>flaming fire taking vengeance on them that know not God, and that obey not the gospel of our Lord Jesus Christ</a:t>
            </a:r>
            <a:r>
              <a:rPr lang="en-US" dirty="0" smtClean="0"/>
              <a:t>:”</a:t>
            </a:r>
            <a:endParaRPr lang="en-US" dirty="0" smtClean="0"/>
          </a:p>
          <a:p>
            <a:r>
              <a:rPr lang="en-US" dirty="0" smtClean="0"/>
              <a:t>9,  </a:t>
            </a:r>
            <a:r>
              <a:rPr lang="en-US" dirty="0" smtClean="0"/>
              <a:t>“Who </a:t>
            </a:r>
            <a:r>
              <a:rPr lang="en-US" dirty="0" smtClean="0"/>
              <a:t>shall be punished with everlasting destruction from the presence of the Lord, and from the glory of his power</a:t>
            </a:r>
            <a:r>
              <a:rPr lang="en-US" dirty="0" smtClean="0"/>
              <a:t>;”</a:t>
            </a:r>
            <a:endParaRPr lang="en-US" dirty="0" smtClean="0"/>
          </a:p>
          <a:p>
            <a:r>
              <a:rPr lang="en-US" dirty="0" smtClean="0"/>
              <a:t>10,  </a:t>
            </a:r>
            <a:r>
              <a:rPr lang="en-US" dirty="0" smtClean="0"/>
              <a:t>“When </a:t>
            </a:r>
            <a:r>
              <a:rPr lang="en-US" dirty="0" smtClean="0"/>
              <a:t>he shall come to be glorified in his saints, and to be admired in all them that believe (because our testimony among you was believed) in that day</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effectLst>
                  <a:outerShdw blurRad="38100" dist="38100" dir="2700000" algn="tl">
                    <a:srgbClr val="000000">
                      <a:alpha val="43137"/>
                    </a:srgbClr>
                  </a:outerShdw>
                </a:effectLst>
              </a:rPr>
              <a:t>Jesus Destroys His Enemies</a:t>
            </a:r>
            <a:endParaRPr lang="en-US"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371600"/>
            <a:ext cx="8763000" cy="5029200"/>
          </a:xfrm>
        </p:spPr>
        <p:txBody>
          <a:bodyPr>
            <a:normAutofit fontScale="92500" lnSpcReduction="20000"/>
          </a:bodyPr>
          <a:lstStyle/>
          <a:p>
            <a:r>
              <a:rPr lang="en-US" dirty="0" smtClean="0"/>
              <a:t>2 Thessalonians </a:t>
            </a:r>
            <a:r>
              <a:rPr lang="en-US" dirty="0" smtClean="0"/>
              <a:t>2:8, </a:t>
            </a:r>
            <a:r>
              <a:rPr lang="en-US" dirty="0" smtClean="0"/>
              <a:t>KJV, </a:t>
            </a:r>
            <a:r>
              <a:rPr lang="en-US" dirty="0" smtClean="0"/>
              <a:t>“And </a:t>
            </a:r>
            <a:r>
              <a:rPr lang="en-US" dirty="0" smtClean="0"/>
              <a:t>then shall that Wicked be revealed, whom the Lord shall consume with the spirit of his mouth, and shall destroy with the brightness of his coming</a:t>
            </a:r>
            <a:r>
              <a:rPr lang="en-US" dirty="0" smtClean="0"/>
              <a:t>:”</a:t>
            </a:r>
          </a:p>
          <a:p>
            <a:r>
              <a:rPr lang="en-US" dirty="0" smtClean="0"/>
              <a:t>Zechariah </a:t>
            </a:r>
            <a:r>
              <a:rPr lang="en-US" dirty="0" smtClean="0"/>
              <a:t>14:12, </a:t>
            </a:r>
            <a:r>
              <a:rPr lang="en-US" dirty="0" smtClean="0"/>
              <a:t>KJV, </a:t>
            </a:r>
            <a:r>
              <a:rPr lang="en-US" dirty="0" smtClean="0"/>
              <a:t>“And </a:t>
            </a:r>
            <a:r>
              <a:rPr lang="en-US" dirty="0" smtClean="0"/>
              <a:t>this shall be the plague wherewith the LORD will smite all the people that have fought against Jerusalem; Their flesh shall consume away while they stand upon their feet, and their eyes shall consume away in their holes, and their tongue shall consume away in their mouth</a:t>
            </a:r>
            <a:r>
              <a:rPr lang="en-US" dirty="0" smtClean="0"/>
              <a:t>.”</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is Coming</a:t>
            </a:r>
            <a:endParaRPr lang="en-US" dirty="0">
              <a:solidFill>
                <a:schemeClr val="accent1">
                  <a:lumMod val="50000"/>
                </a:schemeClr>
              </a:solidFill>
            </a:endParaRPr>
          </a:p>
        </p:txBody>
      </p:sp>
      <p:sp>
        <p:nvSpPr>
          <p:cNvPr id="3" name="Content Placeholder 2"/>
          <p:cNvSpPr>
            <a:spLocks noGrp="1"/>
          </p:cNvSpPr>
          <p:nvPr>
            <p:ph idx="1"/>
          </p:nvPr>
        </p:nvSpPr>
        <p:spPr>
          <a:xfrm>
            <a:off x="304800" y="1600200"/>
            <a:ext cx="8610600" cy="4525963"/>
          </a:xfrm>
        </p:spPr>
        <p:txBody>
          <a:bodyPr>
            <a:normAutofit lnSpcReduction="10000"/>
          </a:bodyPr>
          <a:lstStyle/>
          <a:p>
            <a:r>
              <a:rPr lang="en-US" dirty="0" smtClean="0"/>
              <a:t>I.	To reveal Himself and His </a:t>
            </a:r>
            <a:r>
              <a:rPr lang="en-US" dirty="0" smtClean="0"/>
              <a:t>own.</a:t>
            </a:r>
          </a:p>
          <a:p>
            <a:r>
              <a:rPr lang="en-US" dirty="0" smtClean="0"/>
              <a:t>II.	</a:t>
            </a:r>
            <a:r>
              <a:rPr lang="en-US" dirty="0" smtClean="0"/>
              <a:t>To </a:t>
            </a:r>
            <a:r>
              <a:rPr lang="en-US" dirty="0" smtClean="0"/>
              <a:t>judge the Beast, the False </a:t>
            </a:r>
            <a:r>
              <a:rPr lang="en-US" dirty="0" smtClean="0"/>
              <a:t>   	Prophet</a:t>
            </a:r>
            <a:r>
              <a:rPr lang="en-US" dirty="0" smtClean="0"/>
              <a:t>, and their </a:t>
            </a:r>
            <a:r>
              <a:rPr lang="en-US" dirty="0" smtClean="0"/>
              <a:t>armies.</a:t>
            </a:r>
          </a:p>
          <a:p>
            <a:r>
              <a:rPr lang="en-US" dirty="0" smtClean="0"/>
              <a:t>III. To </a:t>
            </a:r>
            <a:r>
              <a:rPr lang="en-US" dirty="0" smtClean="0"/>
              <a:t>Bind Satan for a thousand </a:t>
            </a:r>
            <a:r>
              <a:rPr lang="en-US" dirty="0" smtClean="0"/>
              <a:t>years.</a:t>
            </a:r>
          </a:p>
          <a:p>
            <a:r>
              <a:rPr lang="en-US" dirty="0" smtClean="0"/>
              <a:t>IV.  To </a:t>
            </a:r>
            <a:r>
              <a:rPr lang="en-US" dirty="0" smtClean="0"/>
              <a:t>save </a:t>
            </a:r>
            <a:r>
              <a:rPr lang="en-US" dirty="0" smtClean="0"/>
              <a:t>Israel.</a:t>
            </a:r>
          </a:p>
          <a:p>
            <a:r>
              <a:rPr lang="en-US" dirty="0" smtClean="0"/>
              <a:t>V.	</a:t>
            </a:r>
            <a:r>
              <a:rPr lang="en-US" dirty="0" smtClean="0"/>
              <a:t>  To </a:t>
            </a:r>
            <a:r>
              <a:rPr lang="en-US" dirty="0" smtClean="0"/>
              <a:t>judge the </a:t>
            </a:r>
            <a:r>
              <a:rPr lang="en-US" dirty="0" smtClean="0"/>
              <a:t>nations.</a:t>
            </a:r>
          </a:p>
          <a:p>
            <a:r>
              <a:rPr lang="en-US" dirty="0" smtClean="0"/>
              <a:t>VI.  To </a:t>
            </a:r>
            <a:r>
              <a:rPr lang="en-US" dirty="0" smtClean="0"/>
              <a:t>deliver and bless </a:t>
            </a:r>
            <a:r>
              <a:rPr lang="en-US" dirty="0" smtClean="0"/>
              <a:t>creation.</a:t>
            </a:r>
          </a:p>
          <a:p>
            <a:r>
              <a:rPr lang="en-US" dirty="0" smtClean="0"/>
              <a:t>VII. To </a:t>
            </a:r>
            <a:r>
              <a:rPr lang="en-US" dirty="0" smtClean="0"/>
              <a:t>set up His kingdom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Binds Satan</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solidFill>
                  <a:schemeClr val="accent1">
                    <a:lumMod val="50000"/>
                  </a:schemeClr>
                </a:solidFill>
              </a:rPr>
              <a:t>III. Jesus comes to bind </a:t>
            </a:r>
            <a:r>
              <a:rPr lang="en-US" dirty="0" smtClean="0">
                <a:solidFill>
                  <a:schemeClr val="accent1">
                    <a:lumMod val="50000"/>
                  </a:schemeClr>
                </a:solidFill>
              </a:rPr>
              <a:t>Satan for a thousand </a:t>
            </a:r>
            <a:r>
              <a:rPr lang="en-US" dirty="0" smtClean="0">
                <a:solidFill>
                  <a:schemeClr val="accent1">
                    <a:lumMod val="50000"/>
                  </a:schemeClr>
                </a:solidFill>
              </a:rPr>
              <a:t>years.</a:t>
            </a:r>
          </a:p>
          <a:p>
            <a:r>
              <a:rPr lang="en-US" dirty="0" smtClean="0"/>
              <a:t>Revelation </a:t>
            </a:r>
            <a:r>
              <a:rPr lang="en-US" dirty="0" smtClean="0"/>
              <a:t>20:1-2, KJV,  “And </a:t>
            </a:r>
            <a:r>
              <a:rPr lang="en-US" dirty="0" smtClean="0"/>
              <a:t>I saw an angel come down from heaven, having the key of the bottomless pit and a great chain in his hand.  2,  And he laid hold on the dragon, that old serpent, which is the Devil, and Satan, and bound him a thousand </a:t>
            </a:r>
            <a:r>
              <a:rPr lang="en-US" dirty="0" smtClean="0"/>
              <a:t>years.”</a:t>
            </a:r>
            <a:endParaRPr lang="en-US" dirty="0" smtClean="0">
              <a:solidFill>
                <a:schemeClr val="accent1">
                  <a:lumMod val="50000"/>
                </a:schemeClr>
              </a:solidFill>
            </a:endParaRPr>
          </a:p>
          <a:p>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1">
                    <a:lumMod val="50000"/>
                  </a:schemeClr>
                </a:solidFill>
              </a:rPr>
              <a:t>Jesus Binds Satan</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smtClean="0"/>
              <a:t>Romans </a:t>
            </a:r>
            <a:r>
              <a:rPr lang="en-US" dirty="0" smtClean="0"/>
              <a:t>16:20, KJV, “And </a:t>
            </a:r>
            <a:r>
              <a:rPr lang="en-US" dirty="0" smtClean="0"/>
              <a:t>the God of peace shall bruise Satan under your feet shortly. The grace of our Lord Jesus Christ </a:t>
            </a:r>
            <a:r>
              <a:rPr lang="en-US" i="1" dirty="0" smtClean="0"/>
              <a:t>be with you. Amen</a:t>
            </a:r>
            <a:r>
              <a:rPr lang="en-US" i="1" dirty="0" smtClean="0"/>
              <a:t>.”</a:t>
            </a:r>
            <a:endParaRPr lang="en-US" dirty="0" smtClean="0"/>
          </a:p>
          <a:p>
            <a:r>
              <a:rPr lang="en-US" dirty="0" smtClean="0">
                <a:solidFill>
                  <a:schemeClr val="accent1">
                    <a:lumMod val="50000"/>
                  </a:schemeClr>
                </a:solidFill>
              </a:rPr>
              <a:t>A.	This must also include his demons who knew of their coming </a:t>
            </a:r>
            <a:r>
              <a:rPr lang="en-US" dirty="0" smtClean="0">
                <a:solidFill>
                  <a:schemeClr val="accent1">
                    <a:lumMod val="50000"/>
                  </a:schemeClr>
                </a:solidFill>
              </a:rPr>
              <a:t>defeat.</a:t>
            </a:r>
          </a:p>
          <a:p>
            <a:r>
              <a:rPr lang="en-US" dirty="0" smtClean="0"/>
              <a:t>Matthew </a:t>
            </a:r>
            <a:r>
              <a:rPr lang="en-US" dirty="0" smtClean="0"/>
              <a:t>8:29, KJV, “And</a:t>
            </a:r>
            <a:r>
              <a:rPr lang="en-US" dirty="0" smtClean="0"/>
              <a:t>, behold, they cried out, saying, What have we to do with thee, Jesus, thou Son of God? art thou come hither to torment us before the time</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Satan Bound</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solidFill>
                  <a:schemeClr val="accent1">
                    <a:lumMod val="50000"/>
                  </a:schemeClr>
                </a:solidFill>
              </a:rPr>
              <a:t>B.	Although Satan is </a:t>
            </a:r>
            <a:r>
              <a:rPr lang="en-US" dirty="0" smtClean="0">
                <a:solidFill>
                  <a:schemeClr val="accent1">
                    <a:lumMod val="50000"/>
                  </a:schemeClr>
                </a:solidFill>
              </a:rPr>
              <a:t>bound  for a thousand years, </a:t>
            </a:r>
            <a:r>
              <a:rPr lang="en-US" dirty="0" smtClean="0">
                <a:solidFill>
                  <a:schemeClr val="accent1">
                    <a:lumMod val="50000"/>
                  </a:schemeClr>
                </a:solidFill>
              </a:rPr>
              <a:t>men will still be depraved with a nature to sin.</a:t>
            </a:r>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effectLst>
                  <a:outerShdw blurRad="38100" dist="38100" dir="2700000" algn="tl">
                    <a:srgbClr val="000000">
                      <a:alpha val="43137"/>
                    </a:srgbClr>
                  </a:outerShdw>
                </a:effectLst>
              </a:rPr>
              <a:t>Jesus Shall Save Israel</a:t>
            </a:r>
            <a:endParaRPr lang="en-US"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en-US" sz="3300" dirty="0" smtClean="0">
                <a:solidFill>
                  <a:schemeClr val="accent1">
                    <a:lumMod val="50000"/>
                  </a:schemeClr>
                </a:solidFill>
              </a:rPr>
              <a:t>IV.  Jesus is coming to </a:t>
            </a:r>
            <a:r>
              <a:rPr lang="en-US" sz="3300" dirty="0" smtClean="0">
                <a:solidFill>
                  <a:schemeClr val="accent1">
                    <a:lumMod val="50000"/>
                  </a:schemeClr>
                </a:solidFill>
              </a:rPr>
              <a:t>save </a:t>
            </a:r>
            <a:r>
              <a:rPr lang="en-US" sz="3300" dirty="0" smtClean="0">
                <a:solidFill>
                  <a:schemeClr val="accent1">
                    <a:lumMod val="50000"/>
                  </a:schemeClr>
                </a:solidFill>
              </a:rPr>
              <a:t>Israel.</a:t>
            </a:r>
          </a:p>
          <a:p>
            <a:r>
              <a:rPr lang="en-US" dirty="0" smtClean="0"/>
              <a:t>Romans </a:t>
            </a:r>
            <a:r>
              <a:rPr lang="en-US" dirty="0" smtClean="0"/>
              <a:t>11:1, KJV, “I </a:t>
            </a:r>
            <a:r>
              <a:rPr lang="en-US" dirty="0" smtClean="0"/>
              <a:t>say then, Hath God cast away his people? God forbid. For I also am an Israelite, of the seed of Abraham, </a:t>
            </a:r>
            <a:r>
              <a:rPr lang="en-US" i="1" dirty="0" smtClean="0"/>
              <a:t>of the tribe of Benjamin</a:t>
            </a:r>
            <a:r>
              <a:rPr lang="en-US" i="1" dirty="0" smtClean="0"/>
              <a:t>.”</a:t>
            </a:r>
          </a:p>
          <a:p>
            <a:r>
              <a:rPr lang="en-US" dirty="0" smtClean="0"/>
              <a:t>Rom </a:t>
            </a:r>
            <a:r>
              <a:rPr lang="en-US" dirty="0" smtClean="0"/>
              <a:t>11:5., “Even </a:t>
            </a:r>
            <a:r>
              <a:rPr lang="en-US" dirty="0" smtClean="0"/>
              <a:t>so then at this present time also there is a remnant according to the election of grace</a:t>
            </a:r>
            <a:r>
              <a:rPr lang="en-US" dirty="0" smtClean="0"/>
              <a:t>.”</a:t>
            </a:r>
          </a:p>
          <a:p>
            <a:r>
              <a:rPr lang="en-US" dirty="0" smtClean="0"/>
              <a:t>Romans </a:t>
            </a:r>
            <a:r>
              <a:rPr lang="en-US" dirty="0" smtClean="0"/>
              <a:t>11:26, KJV, “And </a:t>
            </a:r>
            <a:r>
              <a:rPr lang="en-US" dirty="0" smtClean="0"/>
              <a:t>so all Israel shall be saved: as it is written, There shall come out of </a:t>
            </a:r>
            <a:r>
              <a:rPr lang="en-US" dirty="0" err="1" smtClean="0"/>
              <a:t>Sion</a:t>
            </a:r>
            <a:r>
              <a:rPr lang="en-US" dirty="0" smtClean="0"/>
              <a:t> the Deliverer, and shall turn away ungodliness from Jacob</a:t>
            </a:r>
            <a:r>
              <a:rPr lang="en-US" dirty="0" smtClean="0"/>
              <a:t>:”</a:t>
            </a:r>
            <a:endParaRPr lang="en-US" dirty="0" smtClean="0"/>
          </a:p>
          <a:p>
            <a:endParaRPr lang="en-US" i="1"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Saves Israel</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Every Israelite who ever lived shall not be saved.  </a:t>
            </a:r>
            <a:endParaRPr lang="en-US" dirty="0" smtClean="0"/>
          </a:p>
          <a:p>
            <a:r>
              <a:rPr lang="en-US" dirty="0" smtClean="0"/>
              <a:t>Only </a:t>
            </a:r>
            <a:r>
              <a:rPr lang="en-US" dirty="0" smtClean="0"/>
              <a:t>those who trust in Jesus as Messiah shall be saved.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accent1">
                    <a:lumMod val="50000"/>
                  </a:schemeClr>
                </a:solidFill>
              </a:rPr>
              <a:t>Zechariah </a:t>
            </a:r>
            <a:r>
              <a:rPr lang="en-US" dirty="0" smtClean="0">
                <a:solidFill>
                  <a:schemeClr val="accent1">
                    <a:lumMod val="50000"/>
                  </a:schemeClr>
                </a:solidFill>
              </a:rPr>
              <a:t>14:1-4, </a:t>
            </a:r>
            <a:r>
              <a:rPr lang="en-US" dirty="0" smtClean="0">
                <a:solidFill>
                  <a:schemeClr val="accent1">
                    <a:lumMod val="50000"/>
                  </a:schemeClr>
                </a:solidFill>
              </a:rPr>
              <a:t>KJV</a:t>
            </a:r>
          </a:p>
        </p:txBody>
      </p:sp>
      <p:sp>
        <p:nvSpPr>
          <p:cNvPr id="3" name="Content Placeholder 2"/>
          <p:cNvSpPr>
            <a:spLocks noGrp="1"/>
          </p:cNvSpPr>
          <p:nvPr>
            <p:ph idx="1"/>
          </p:nvPr>
        </p:nvSpPr>
        <p:spPr>
          <a:xfrm>
            <a:off x="457200" y="1066800"/>
            <a:ext cx="8229600" cy="5791200"/>
          </a:xfrm>
        </p:spPr>
        <p:txBody>
          <a:bodyPr>
            <a:normAutofit fontScale="70000" lnSpcReduction="20000"/>
          </a:bodyPr>
          <a:lstStyle/>
          <a:p>
            <a:r>
              <a:rPr lang="en-US" sz="3400" dirty="0" smtClean="0"/>
              <a:t>1</a:t>
            </a:r>
            <a:r>
              <a:rPr lang="en-US" sz="3400" dirty="0" smtClean="0"/>
              <a:t>,  </a:t>
            </a:r>
            <a:r>
              <a:rPr lang="en-US" sz="3400" dirty="0" smtClean="0"/>
              <a:t>“Behold</a:t>
            </a:r>
            <a:r>
              <a:rPr lang="en-US" sz="3400" dirty="0" smtClean="0"/>
              <a:t>, the day of the LORD cometh, and thy spoil shall be divided in the midst of thee.</a:t>
            </a:r>
          </a:p>
          <a:p>
            <a:r>
              <a:rPr lang="en-US" sz="3400" dirty="0" smtClean="0"/>
              <a:t>2,  </a:t>
            </a:r>
            <a:r>
              <a:rPr lang="en-US" sz="3400" dirty="0" smtClean="0"/>
              <a:t>“For </a:t>
            </a:r>
            <a:r>
              <a:rPr lang="en-US" sz="3400" dirty="0" smtClean="0"/>
              <a:t>I will gather all nations against Jerusalem to battle; and the city shall be taken, and the houses rifled, and the women ravished; and half of the city shall go forth into captivity, and the residue of the people shall not be cut off from the city</a:t>
            </a:r>
            <a:r>
              <a:rPr lang="en-US" sz="3400" dirty="0" smtClean="0"/>
              <a:t>.”</a:t>
            </a:r>
            <a:endParaRPr lang="en-US" sz="3400" dirty="0" smtClean="0"/>
          </a:p>
          <a:p>
            <a:r>
              <a:rPr lang="en-US" sz="3400" dirty="0" smtClean="0"/>
              <a:t>3,  </a:t>
            </a:r>
            <a:r>
              <a:rPr lang="en-US" sz="3400" dirty="0" smtClean="0"/>
              <a:t>“Then </a:t>
            </a:r>
            <a:r>
              <a:rPr lang="en-US" sz="3400" dirty="0" smtClean="0"/>
              <a:t>shall the LORD go forth, and fight against those nations, as when he fought in the day of battle</a:t>
            </a:r>
            <a:r>
              <a:rPr lang="en-US" sz="3400" dirty="0" smtClean="0"/>
              <a:t>.”</a:t>
            </a:r>
            <a:endParaRPr lang="en-US" sz="3400" dirty="0" smtClean="0"/>
          </a:p>
          <a:p>
            <a:r>
              <a:rPr lang="en-US" sz="3400" dirty="0" smtClean="0"/>
              <a:t>4,  </a:t>
            </a:r>
            <a:r>
              <a:rPr lang="en-US" sz="3400" dirty="0" smtClean="0"/>
              <a:t>“And </a:t>
            </a:r>
            <a:r>
              <a:rPr lang="en-US" sz="3400" dirty="0" smtClean="0"/>
              <a:t>his feet shall stand in that day upon the mount of Olives, which </a:t>
            </a:r>
            <a:r>
              <a:rPr lang="en-US" sz="3400" i="1" dirty="0" smtClean="0"/>
              <a:t>is before Jerusalem on the east, and the mount of Olives shall cleave in the midst thereof toward the east and toward the west, and there shall be a very great valley; and half of the mountain shall remove toward the north, and half of it toward the south</a:t>
            </a:r>
            <a:r>
              <a:rPr lang="en-US" sz="3400" i="1" dirty="0" smtClean="0"/>
              <a:t>.”</a:t>
            </a:r>
            <a:endParaRPr lang="en-US" sz="3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effectLst>
                  <a:outerShdw blurRad="38100" dist="38100" dir="2700000" algn="tl">
                    <a:srgbClr val="000000">
                      <a:alpha val="43137"/>
                    </a:srgbClr>
                  </a:outerShdw>
                </a:effectLst>
              </a:rPr>
              <a:t>Jesus Shall Save Israel</a:t>
            </a:r>
            <a:endParaRPr lang="en-US" dirty="0">
              <a:solidFill>
                <a:schemeClr val="accent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Jeremiah 30:7, KJV, “Alas! for that day </a:t>
            </a:r>
            <a:r>
              <a:rPr lang="en-US" i="1" dirty="0" smtClean="0"/>
              <a:t>is great, so that none is like it: it is even the time of Jacob's trouble; but he shall be saved out of it</a:t>
            </a:r>
            <a:r>
              <a:rPr lang="en-US" i="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All Shall See Him</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accent1">
                    <a:lumMod val="50000"/>
                  </a:schemeClr>
                </a:solidFill>
              </a:rPr>
              <a:t>A.	When Jesus returns to earth with His saints, Israel will look upon Him and acknowledge Him as Messiah.</a:t>
            </a:r>
            <a:endParaRPr lang="en-US" i="1" dirty="0" smtClean="0">
              <a:solidFill>
                <a:schemeClr val="accent1">
                  <a:lumMod val="50000"/>
                </a:schemeClr>
              </a:solidFill>
            </a:endParaRPr>
          </a:p>
          <a:p>
            <a:r>
              <a:rPr lang="en-US" dirty="0" smtClean="0"/>
              <a:t>Revelation 1:7, KJV, “Behold</a:t>
            </a:r>
            <a:r>
              <a:rPr lang="en-US" dirty="0" smtClean="0"/>
              <a:t>, he cometh with clouds; and every eye shall see him, and they </a:t>
            </a:r>
            <a:r>
              <a:rPr lang="en-US" i="1" dirty="0" smtClean="0"/>
              <a:t>also which pierced him: and all </a:t>
            </a:r>
            <a:r>
              <a:rPr lang="en-US" i="1" dirty="0" err="1" smtClean="0"/>
              <a:t>kindreds</a:t>
            </a:r>
            <a:r>
              <a:rPr lang="en-US" i="1" dirty="0" smtClean="0"/>
              <a:t> of the earth shall wail because of him. Even so, Amen</a:t>
            </a:r>
            <a:r>
              <a:rPr lang="en-US" i="1" dirty="0" smtClean="0"/>
              <a:t>.”</a:t>
            </a:r>
            <a:endParaRPr lang="en-US" i="1"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The Spirit of Grace</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lnSpcReduction="10000"/>
          </a:bodyPr>
          <a:lstStyle/>
          <a:p>
            <a:r>
              <a:rPr lang="en-US" dirty="0" smtClean="0"/>
              <a:t>Zechariah </a:t>
            </a:r>
            <a:r>
              <a:rPr lang="en-US" dirty="0" smtClean="0"/>
              <a:t>12:10, KJV, “And </a:t>
            </a:r>
            <a:r>
              <a:rPr lang="en-US" dirty="0" smtClean="0"/>
              <a:t>I will pour upon the house of David, and upon the inhabitants of Jerusalem, the spirit of grace and of supplications: and they shall look upon me whom they have pierced, and they shall mourn for him, as one </a:t>
            </a:r>
            <a:r>
              <a:rPr lang="en-US" dirty="0" err="1" smtClean="0"/>
              <a:t>mourneth</a:t>
            </a:r>
            <a:r>
              <a:rPr lang="en-US" dirty="0" smtClean="0"/>
              <a:t> for </a:t>
            </a:r>
            <a:r>
              <a:rPr lang="en-US" i="1" dirty="0" smtClean="0"/>
              <a:t>his only son, and shall be in bitterness for him, as one that is in bitterness for his firstborn</a:t>
            </a:r>
            <a:r>
              <a:rPr lang="en-US" i="1" dirty="0" smtClean="0"/>
              <a:t>.”</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accent1">
                    <a:lumMod val="50000"/>
                  </a:schemeClr>
                </a:solidFill>
              </a:rPr>
              <a:t>Jesus Will Deliver</a:t>
            </a:r>
            <a:endParaRPr lang="en-US" dirty="0">
              <a:solidFill>
                <a:schemeClr val="accent1">
                  <a:lumMod val="50000"/>
                </a:schemeClr>
              </a:solidFill>
            </a:endParaRPr>
          </a:p>
        </p:txBody>
      </p:sp>
      <p:sp>
        <p:nvSpPr>
          <p:cNvPr id="3" name="Content Placeholder 2"/>
          <p:cNvSpPr>
            <a:spLocks noGrp="1"/>
          </p:cNvSpPr>
          <p:nvPr>
            <p:ph idx="1"/>
          </p:nvPr>
        </p:nvSpPr>
        <p:spPr>
          <a:xfrm>
            <a:off x="457200" y="990600"/>
            <a:ext cx="8229600" cy="5791200"/>
          </a:xfrm>
        </p:spPr>
        <p:txBody>
          <a:bodyPr>
            <a:normAutofit fontScale="70000" lnSpcReduction="20000"/>
          </a:bodyPr>
          <a:lstStyle/>
          <a:p>
            <a:r>
              <a:rPr lang="en-US" sz="3400" dirty="0" smtClean="0">
                <a:solidFill>
                  <a:schemeClr val="accent1">
                    <a:lumMod val="50000"/>
                  </a:schemeClr>
                </a:solidFill>
              </a:rPr>
              <a:t>B.  Jesus </a:t>
            </a:r>
            <a:r>
              <a:rPr lang="en-US" sz="3400" dirty="0" smtClean="0">
                <a:solidFill>
                  <a:schemeClr val="accent1">
                    <a:lumMod val="50000"/>
                  </a:schemeClr>
                </a:solidFill>
              </a:rPr>
              <a:t>will deliver Israel from the hand of the </a:t>
            </a:r>
            <a:r>
              <a:rPr lang="en-US" sz="3400" dirty="0" smtClean="0">
                <a:solidFill>
                  <a:schemeClr val="accent1">
                    <a:lumMod val="50000"/>
                  </a:schemeClr>
                </a:solidFill>
              </a:rPr>
              <a:t>Antichrist.</a:t>
            </a:r>
          </a:p>
          <a:p>
            <a:r>
              <a:rPr lang="en-US" sz="3400" dirty="0" smtClean="0"/>
              <a:t>Zechariah </a:t>
            </a:r>
            <a:r>
              <a:rPr lang="en-US" sz="3400" dirty="0" smtClean="0"/>
              <a:t>14:12-14, KJV, “And </a:t>
            </a:r>
            <a:r>
              <a:rPr lang="en-US" sz="3400" dirty="0" smtClean="0"/>
              <a:t>this shall be the plague wherewith the LORD will smite all the people that have fought against Jerusalem; Their flesh shall consume away while they stand upon their feet, and their eyes shall consume away in their holes, and their tongue shall consume away in their mouth</a:t>
            </a:r>
            <a:r>
              <a:rPr lang="en-US" sz="3400" dirty="0" smtClean="0"/>
              <a:t>.”</a:t>
            </a:r>
            <a:endParaRPr lang="en-US" sz="3400" dirty="0" smtClean="0"/>
          </a:p>
          <a:p>
            <a:r>
              <a:rPr lang="en-US" sz="3400" dirty="0" smtClean="0"/>
              <a:t>13,  </a:t>
            </a:r>
            <a:r>
              <a:rPr lang="en-US" sz="3400" dirty="0" smtClean="0"/>
              <a:t>“And </a:t>
            </a:r>
            <a:r>
              <a:rPr lang="en-US" sz="3400" dirty="0" smtClean="0"/>
              <a:t>it shall come to pass in that day, </a:t>
            </a:r>
            <a:r>
              <a:rPr lang="en-US" sz="3400" i="1" dirty="0" smtClean="0"/>
              <a:t>that a great tumult from the LORD shall be among them; and they shall lay hold every one on the hand of his </a:t>
            </a:r>
            <a:r>
              <a:rPr lang="en-US" sz="3400" i="1" dirty="0" err="1" smtClean="0"/>
              <a:t>neighbour</a:t>
            </a:r>
            <a:r>
              <a:rPr lang="en-US" sz="3400" i="1" dirty="0" smtClean="0"/>
              <a:t>, and his hand shall rise up against the hand of his </a:t>
            </a:r>
            <a:r>
              <a:rPr lang="en-US" sz="3400" i="1" dirty="0" err="1" smtClean="0"/>
              <a:t>neighbour</a:t>
            </a:r>
            <a:r>
              <a:rPr lang="en-US" sz="3400" i="1" dirty="0" smtClean="0"/>
              <a:t>.”</a:t>
            </a:r>
            <a:endParaRPr lang="en-US" sz="3400" i="1" dirty="0" smtClean="0"/>
          </a:p>
          <a:p>
            <a:r>
              <a:rPr lang="en-US" sz="3400" dirty="0" smtClean="0"/>
              <a:t>14,  </a:t>
            </a:r>
            <a:r>
              <a:rPr lang="en-US" sz="3400" dirty="0" smtClean="0"/>
              <a:t>“And </a:t>
            </a:r>
            <a:r>
              <a:rPr lang="en-US" sz="3400" dirty="0" smtClean="0"/>
              <a:t>Judah also shall fight at Jerusalem; and the wealth of all the heathen round about shall be gathered together, gold, and silver, and apparel, in great abundance</a:t>
            </a:r>
            <a:r>
              <a:rPr lang="en-US" sz="3400" dirty="0" smtClean="0"/>
              <a:t>.”</a:t>
            </a:r>
            <a:endParaRPr lang="en-US" sz="3400"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latin typeface="Cooper Black" pitchFamily="18" charset="0"/>
              </a:rPr>
              <a:t>Jesus is Coming To Earth</a:t>
            </a:r>
            <a:endParaRPr lang="en-US" dirty="0">
              <a:solidFill>
                <a:schemeClr val="accent2">
                  <a:lumMod val="50000"/>
                </a:schemeClr>
              </a:solidFill>
              <a:latin typeface="Cooper Black" pitchFamily="18" charset="0"/>
            </a:endParaRPr>
          </a:p>
        </p:txBody>
      </p:sp>
      <p:sp>
        <p:nvSpPr>
          <p:cNvPr id="3" name="Content Placeholder 2"/>
          <p:cNvSpPr>
            <a:spLocks noGrp="1"/>
          </p:cNvSpPr>
          <p:nvPr>
            <p:ph idx="1"/>
          </p:nvPr>
        </p:nvSpPr>
        <p:spPr>
          <a:xfrm>
            <a:off x="457200" y="1295400"/>
            <a:ext cx="8229600" cy="5181600"/>
          </a:xfrm>
        </p:spPr>
        <p:txBody>
          <a:bodyPr>
            <a:normAutofit fontScale="85000" lnSpcReduction="20000"/>
          </a:bodyPr>
          <a:lstStyle/>
          <a:p>
            <a:r>
              <a:rPr lang="en-US" dirty="0">
                <a:solidFill>
                  <a:schemeClr val="accent1">
                    <a:lumMod val="50000"/>
                  </a:schemeClr>
                </a:solidFill>
                <a:latin typeface="Cooper Black" pitchFamily="18" charset="0"/>
              </a:rPr>
              <a:t>To reveal Himself and His </a:t>
            </a:r>
            <a:r>
              <a:rPr lang="en-US" dirty="0" smtClean="0">
                <a:solidFill>
                  <a:schemeClr val="accent1">
                    <a:lumMod val="50000"/>
                  </a:schemeClr>
                </a:solidFill>
                <a:latin typeface="Cooper Black" pitchFamily="18" charset="0"/>
              </a:rPr>
              <a:t>own.</a:t>
            </a:r>
          </a:p>
          <a:p>
            <a:r>
              <a:rPr lang="en-US" dirty="0" smtClean="0">
                <a:latin typeface="Cooper Black" pitchFamily="18" charset="0"/>
              </a:rPr>
              <a:t>Revelation 1:7, LITV,  “"</a:t>
            </a:r>
            <a:r>
              <a:rPr lang="en-US" dirty="0">
                <a:latin typeface="Cooper Black" pitchFamily="18" charset="0"/>
              </a:rPr>
              <a:t>Behold, He comes with the clouds," and "every eye will see Him, and the ones who pierced" Him, and all the tribes of the earth "will wail on account of Him." Yes, Amen</a:t>
            </a:r>
            <a:r>
              <a:rPr lang="en-US" dirty="0" smtClean="0">
                <a:latin typeface="Cooper Black" pitchFamily="18" charset="0"/>
              </a:rPr>
              <a:t>.” </a:t>
            </a:r>
            <a:r>
              <a:rPr lang="en-US" i="1" dirty="0">
                <a:latin typeface="Cooper Black" pitchFamily="18" charset="0"/>
              </a:rPr>
              <a:t>Dan. 7:13; Zech. 12:10</a:t>
            </a:r>
          </a:p>
          <a:p>
            <a:r>
              <a:rPr lang="en-US" dirty="0">
                <a:latin typeface="Cooper Black" pitchFamily="18" charset="0"/>
              </a:rPr>
              <a:t>Zechariah </a:t>
            </a:r>
            <a:r>
              <a:rPr lang="en-US" dirty="0" smtClean="0">
                <a:latin typeface="Cooper Black" pitchFamily="18" charset="0"/>
              </a:rPr>
              <a:t>12:10, LITV,  “And </a:t>
            </a:r>
            <a:r>
              <a:rPr lang="en-US" dirty="0">
                <a:latin typeface="Cooper Black" pitchFamily="18" charset="0"/>
              </a:rPr>
              <a:t>I will pour on the house of David, and on those living in Jerusalem, the Spirit of grace and of prayers. And they shall look on Me whom they have pierced; and they shall mourn for Him, as one mourns for an only </a:t>
            </a:r>
            <a:r>
              <a:rPr lang="en-US" i="1" dirty="0">
                <a:latin typeface="Cooper Black" pitchFamily="18" charset="0"/>
              </a:rPr>
              <a:t>son, and they shall be bitter over Him, like the bitterness over the first-born</a:t>
            </a:r>
            <a:r>
              <a:rPr lang="en-US" i="1" dirty="0" smtClean="0">
                <a:latin typeface="Cooper Black" pitchFamily="18" charset="0"/>
              </a:rPr>
              <a:t>.”</a:t>
            </a:r>
            <a:endParaRPr lang="en-US" i="1" dirty="0">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solidFill>
                  <a:schemeClr val="accent1">
                    <a:lumMod val="50000"/>
                  </a:schemeClr>
                </a:solidFill>
              </a:rPr>
              <a:t>Jesus Will Gather Israel</a:t>
            </a:r>
            <a:endParaRPr lang="en-US" dirty="0">
              <a:solidFill>
                <a:schemeClr val="accent1">
                  <a:lumMod val="50000"/>
                </a:schemeClr>
              </a:solidFill>
            </a:endParaRPr>
          </a:p>
        </p:txBody>
      </p:sp>
      <p:sp>
        <p:nvSpPr>
          <p:cNvPr id="3" name="Content Placeholder 2"/>
          <p:cNvSpPr>
            <a:spLocks noGrp="1"/>
          </p:cNvSpPr>
          <p:nvPr>
            <p:ph idx="1"/>
          </p:nvPr>
        </p:nvSpPr>
        <p:spPr>
          <a:xfrm>
            <a:off x="457200" y="1066800"/>
            <a:ext cx="8229600" cy="5486400"/>
          </a:xfrm>
        </p:spPr>
        <p:txBody>
          <a:bodyPr>
            <a:normAutofit fontScale="70000" lnSpcReduction="20000"/>
          </a:bodyPr>
          <a:lstStyle/>
          <a:p>
            <a:r>
              <a:rPr lang="en-US" sz="3400" dirty="0" smtClean="0">
                <a:solidFill>
                  <a:schemeClr val="accent1">
                    <a:lumMod val="50000"/>
                  </a:schemeClr>
                </a:solidFill>
              </a:rPr>
              <a:t>C.	Jesus will re-gather all Israel and Judah unto </a:t>
            </a:r>
            <a:r>
              <a:rPr lang="en-US" sz="3400" dirty="0" smtClean="0">
                <a:solidFill>
                  <a:schemeClr val="accent1">
                    <a:lumMod val="50000"/>
                  </a:schemeClr>
                </a:solidFill>
              </a:rPr>
              <a:t>Jerusalem.</a:t>
            </a:r>
          </a:p>
          <a:p>
            <a:r>
              <a:rPr lang="en-US" sz="3400" dirty="0" smtClean="0"/>
              <a:t>Jeremiah 31:35-37 KJV</a:t>
            </a:r>
          </a:p>
          <a:p>
            <a:r>
              <a:rPr lang="en-US" sz="3400" dirty="0" smtClean="0"/>
              <a:t>35,  </a:t>
            </a:r>
            <a:r>
              <a:rPr lang="en-US" sz="3400" dirty="0" smtClean="0"/>
              <a:t>“Thus </a:t>
            </a:r>
            <a:r>
              <a:rPr lang="en-US" sz="3400" dirty="0" err="1" smtClean="0"/>
              <a:t>saith</a:t>
            </a:r>
            <a:r>
              <a:rPr lang="en-US" sz="3400" dirty="0" smtClean="0"/>
              <a:t> the LORD, which </a:t>
            </a:r>
            <a:r>
              <a:rPr lang="en-US" sz="3400" dirty="0" err="1" smtClean="0"/>
              <a:t>giveth</a:t>
            </a:r>
            <a:r>
              <a:rPr lang="en-US" sz="3400" dirty="0" smtClean="0"/>
              <a:t> the sun for a light by day, </a:t>
            </a:r>
            <a:r>
              <a:rPr lang="en-US" sz="3400" i="1" dirty="0" smtClean="0"/>
              <a:t>and the ordinances of the moon and of the stars for a light by night, which </a:t>
            </a:r>
            <a:r>
              <a:rPr lang="en-US" sz="3400" i="1" dirty="0" err="1" smtClean="0"/>
              <a:t>divideth</a:t>
            </a:r>
            <a:r>
              <a:rPr lang="en-US" sz="3400" i="1" dirty="0" smtClean="0"/>
              <a:t> the sea when the waves thereof roar; The LORD of hosts is his name</a:t>
            </a:r>
            <a:r>
              <a:rPr lang="en-US" sz="3400" i="1" dirty="0" smtClean="0"/>
              <a:t>:”</a:t>
            </a:r>
            <a:endParaRPr lang="en-US" sz="3400" i="1" dirty="0" smtClean="0"/>
          </a:p>
          <a:p>
            <a:r>
              <a:rPr lang="en-US" sz="3400" dirty="0" smtClean="0"/>
              <a:t>36,  </a:t>
            </a:r>
            <a:r>
              <a:rPr lang="en-US" sz="3400" dirty="0" smtClean="0"/>
              <a:t>“If </a:t>
            </a:r>
            <a:r>
              <a:rPr lang="en-US" sz="3400" dirty="0" smtClean="0"/>
              <a:t>those ordinances depart from before me, </a:t>
            </a:r>
            <a:r>
              <a:rPr lang="en-US" sz="3400" dirty="0" err="1" smtClean="0"/>
              <a:t>saith</a:t>
            </a:r>
            <a:r>
              <a:rPr lang="en-US" sz="3400" dirty="0" smtClean="0"/>
              <a:t> the LORD, </a:t>
            </a:r>
            <a:r>
              <a:rPr lang="en-US" sz="3400" i="1" dirty="0" smtClean="0"/>
              <a:t>then the seed of Israel also shall cease from being a nation before me for ever</a:t>
            </a:r>
            <a:r>
              <a:rPr lang="en-US" sz="3400" i="1" dirty="0" smtClean="0"/>
              <a:t>.”</a:t>
            </a:r>
            <a:endParaRPr lang="en-US" sz="3400" i="1" dirty="0" smtClean="0"/>
          </a:p>
          <a:p>
            <a:r>
              <a:rPr lang="en-US" sz="3400" dirty="0" smtClean="0"/>
              <a:t>37,  </a:t>
            </a:r>
            <a:r>
              <a:rPr lang="en-US" sz="3400" dirty="0" smtClean="0"/>
              <a:t>“Thus </a:t>
            </a:r>
            <a:r>
              <a:rPr lang="en-US" sz="3400" dirty="0" err="1" smtClean="0"/>
              <a:t>saith</a:t>
            </a:r>
            <a:r>
              <a:rPr lang="en-US" sz="3400" dirty="0" smtClean="0"/>
              <a:t> the LORD; If heaven above can be measured, and the foundations of the earth searched out beneath, I will also cast off all the seed of Israel for all that they have done, </a:t>
            </a:r>
            <a:r>
              <a:rPr lang="en-US" sz="3400" dirty="0" err="1" smtClean="0"/>
              <a:t>saith</a:t>
            </a:r>
            <a:r>
              <a:rPr lang="en-US" sz="3400" dirty="0" smtClean="0"/>
              <a:t> the LORD</a:t>
            </a:r>
            <a:r>
              <a:rPr lang="en-US" sz="3400" dirty="0" smtClean="0"/>
              <a:t>.”</a:t>
            </a:r>
            <a:endParaRPr lang="en-US" sz="3400"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accent1">
                    <a:lumMod val="50000"/>
                  </a:schemeClr>
                </a:solidFill>
              </a:rPr>
              <a:t>Jesus Will Gather Israel</a:t>
            </a:r>
            <a:endParaRPr lang="en-US" dirty="0">
              <a:solidFill>
                <a:schemeClr val="accent1">
                  <a:lumMod val="50000"/>
                </a:schemeClr>
              </a:solidFill>
            </a:endParaRPr>
          </a:p>
        </p:txBody>
      </p:sp>
      <p:sp>
        <p:nvSpPr>
          <p:cNvPr id="3" name="Content Placeholder 2"/>
          <p:cNvSpPr>
            <a:spLocks noGrp="1"/>
          </p:cNvSpPr>
          <p:nvPr>
            <p:ph idx="1"/>
          </p:nvPr>
        </p:nvSpPr>
        <p:spPr>
          <a:xfrm>
            <a:off x="457200" y="1066800"/>
            <a:ext cx="8229600" cy="5334000"/>
          </a:xfrm>
        </p:spPr>
        <p:txBody>
          <a:bodyPr>
            <a:normAutofit fontScale="92500" lnSpcReduction="20000"/>
          </a:bodyPr>
          <a:lstStyle/>
          <a:p>
            <a:r>
              <a:rPr lang="en-US" dirty="0" smtClean="0"/>
              <a:t>Jeremiah 33:16 KJV  In those days shall Judah be saved, and Jerusalem shall dwell safely: and this </a:t>
            </a:r>
            <a:r>
              <a:rPr lang="en-US" i="1" dirty="0" smtClean="0"/>
              <a:t>is the name wherewith she shall be called, The LORD our righteousness</a:t>
            </a:r>
            <a:r>
              <a:rPr lang="en-US" i="1" dirty="0" smtClean="0"/>
              <a:t>.</a:t>
            </a:r>
            <a:endParaRPr lang="en-US" dirty="0" smtClean="0"/>
          </a:p>
          <a:p>
            <a:r>
              <a:rPr lang="en-US" dirty="0" smtClean="0"/>
              <a:t>Isaiah </a:t>
            </a:r>
            <a:r>
              <a:rPr lang="en-US" dirty="0" smtClean="0"/>
              <a:t>11:11, KJV, “And </a:t>
            </a:r>
            <a:r>
              <a:rPr lang="en-US" dirty="0" smtClean="0"/>
              <a:t>it shall come to pass in that day, </a:t>
            </a:r>
            <a:r>
              <a:rPr lang="en-US" i="1" dirty="0" smtClean="0"/>
              <a:t>that the Lord shall set his hand again the second time to recover the remnant of his people, which shall be left, from Assyria, and from Egypt, and from </a:t>
            </a:r>
            <a:r>
              <a:rPr lang="en-US" i="1" dirty="0" err="1" smtClean="0"/>
              <a:t>Pathros</a:t>
            </a:r>
            <a:r>
              <a:rPr lang="en-US" i="1" dirty="0" smtClean="0"/>
              <a:t>, and from Cush, and from Elam, and from Shinar, and from </a:t>
            </a:r>
            <a:r>
              <a:rPr lang="en-US" i="1" dirty="0" err="1" smtClean="0"/>
              <a:t>Hamath</a:t>
            </a:r>
            <a:r>
              <a:rPr lang="en-US" i="1" dirty="0" smtClean="0"/>
              <a:t>, and from the islands of the sea</a:t>
            </a:r>
            <a:r>
              <a:rPr lang="en-US" i="1" dirty="0" smtClean="0"/>
              <a:t>.</a:t>
            </a:r>
            <a:r>
              <a:rPr lang="en-US" dirty="0" smtClean="0"/>
              <a:t>”</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Cleans His House</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solidFill>
                  <a:schemeClr val="accent1">
                    <a:lumMod val="50000"/>
                  </a:schemeClr>
                </a:solidFill>
              </a:rPr>
              <a:t>Jesus will purge the rebels out of Israel.</a:t>
            </a:r>
          </a:p>
          <a:p>
            <a:r>
              <a:rPr lang="en-US" dirty="0" smtClean="0"/>
              <a:t>Ezekiel </a:t>
            </a:r>
            <a:r>
              <a:rPr lang="en-US" dirty="0" smtClean="0"/>
              <a:t>20:38, KJV, “And </a:t>
            </a:r>
            <a:r>
              <a:rPr lang="en-US" dirty="0" smtClean="0"/>
              <a:t>I will purge out from among you the rebels, and them that transgress against me: I will bring them forth out of the country where they sojourn, and they shall not enter into the land of Israel: and ye shall know that I </a:t>
            </a:r>
            <a:r>
              <a:rPr lang="en-US" i="1" dirty="0" smtClean="0"/>
              <a:t>am the LORD</a:t>
            </a:r>
            <a:r>
              <a:rPr lang="en-US" i="1" dirty="0" smtClean="0"/>
              <a:t>.”</a:t>
            </a:r>
            <a:endParaRPr lang="en-US" i="1" dirty="0" smtClean="0"/>
          </a:p>
          <a:p>
            <a:endParaRPr lang="en-US" dirty="0" smtClean="0"/>
          </a:p>
          <a:p>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The New Covenant</a:t>
            </a:r>
            <a:endParaRPr lang="en-US" dirty="0">
              <a:solidFill>
                <a:schemeClr val="accent1">
                  <a:lumMod val="50000"/>
                </a:schemeClr>
              </a:solidFill>
            </a:endParaRP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solidFill>
                  <a:schemeClr val="accent1">
                    <a:lumMod val="50000"/>
                  </a:schemeClr>
                </a:solidFill>
              </a:rPr>
              <a:t>D.	Jesus will save Israel and make a new covenant with </a:t>
            </a:r>
            <a:r>
              <a:rPr lang="en-US" dirty="0" smtClean="0">
                <a:solidFill>
                  <a:schemeClr val="accent1">
                    <a:lumMod val="50000"/>
                  </a:schemeClr>
                </a:solidFill>
              </a:rPr>
              <a:t>them.</a:t>
            </a:r>
          </a:p>
          <a:p>
            <a:r>
              <a:rPr lang="en-US" dirty="0" smtClean="0"/>
              <a:t>Isaiah </a:t>
            </a:r>
            <a:r>
              <a:rPr lang="en-US" dirty="0" smtClean="0"/>
              <a:t>66:12, KJV, “For </a:t>
            </a:r>
            <a:r>
              <a:rPr lang="en-US" dirty="0" smtClean="0"/>
              <a:t>thus </a:t>
            </a:r>
            <a:r>
              <a:rPr lang="en-US" dirty="0" err="1" smtClean="0"/>
              <a:t>saith</a:t>
            </a:r>
            <a:r>
              <a:rPr lang="en-US" dirty="0" smtClean="0"/>
              <a:t> the LORD, Behold, I will extend peace to her like a river, and the glory of the Gentiles like a flowing stream: then shall ye suck, ye shall be borne upon </a:t>
            </a:r>
            <a:r>
              <a:rPr lang="en-US" i="1" dirty="0" smtClean="0"/>
              <a:t>her sides, and be dandled upon her knees</a:t>
            </a:r>
            <a:r>
              <a:rPr lang="en-US" i="1" dirty="0" smtClean="0"/>
              <a:t>.”</a:t>
            </a:r>
          </a:p>
          <a:p>
            <a:r>
              <a:rPr lang="en-US" dirty="0" smtClean="0"/>
              <a:t>Jeremiah </a:t>
            </a:r>
            <a:r>
              <a:rPr lang="en-US" dirty="0" smtClean="0"/>
              <a:t>31:31, KJV, “Behold</a:t>
            </a:r>
            <a:r>
              <a:rPr lang="en-US" dirty="0" smtClean="0"/>
              <a:t>, the days come, </a:t>
            </a:r>
            <a:r>
              <a:rPr lang="en-US" dirty="0" err="1" smtClean="0"/>
              <a:t>saith</a:t>
            </a:r>
            <a:r>
              <a:rPr lang="en-US" dirty="0" smtClean="0"/>
              <a:t> the LORD, that I will make a new covenant with the house of Israel, and with the house of Judah</a:t>
            </a:r>
            <a:r>
              <a:rPr lang="en-US" dirty="0" smtClean="0"/>
              <a:t>:”</a:t>
            </a:r>
            <a:endParaRPr lang="en-US" i="1" dirty="0" smtClean="0"/>
          </a:p>
          <a:p>
            <a:endParaRPr lang="en-US" dirty="0" smtClean="0"/>
          </a:p>
          <a:p>
            <a:pPr>
              <a:buNone/>
            </a:pPr>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solidFill>
                  <a:schemeClr val="accent1">
                    <a:lumMod val="50000"/>
                  </a:schemeClr>
                </a:solidFill>
              </a:rPr>
              <a:t>Jesus the Judge</a:t>
            </a:r>
            <a:endParaRPr lang="en-US" dirty="0">
              <a:solidFill>
                <a:schemeClr val="accent1">
                  <a:lumMod val="50000"/>
                </a:schemeClr>
              </a:solidFill>
            </a:endParaRPr>
          </a:p>
        </p:txBody>
      </p:sp>
      <p:sp>
        <p:nvSpPr>
          <p:cNvPr id="3" name="Content Placeholder 2"/>
          <p:cNvSpPr>
            <a:spLocks noGrp="1"/>
          </p:cNvSpPr>
          <p:nvPr>
            <p:ph idx="1"/>
          </p:nvPr>
        </p:nvSpPr>
        <p:spPr>
          <a:xfrm>
            <a:off x="457200" y="990600"/>
            <a:ext cx="8229600" cy="5715000"/>
          </a:xfrm>
        </p:spPr>
        <p:txBody>
          <a:bodyPr>
            <a:normAutofit fontScale="77500" lnSpcReduction="20000"/>
          </a:bodyPr>
          <a:lstStyle/>
          <a:p>
            <a:r>
              <a:rPr lang="en-US" sz="3500" dirty="0" smtClean="0">
                <a:solidFill>
                  <a:schemeClr val="accent1">
                    <a:lumMod val="50000"/>
                  </a:schemeClr>
                </a:solidFill>
              </a:rPr>
              <a:t>V.	</a:t>
            </a:r>
            <a:r>
              <a:rPr lang="en-US" sz="3500" dirty="0" smtClean="0">
                <a:solidFill>
                  <a:schemeClr val="accent1">
                    <a:lumMod val="50000"/>
                  </a:schemeClr>
                </a:solidFill>
              </a:rPr>
              <a:t>Jesus shall come to </a:t>
            </a:r>
            <a:r>
              <a:rPr lang="en-US" sz="3500" dirty="0" smtClean="0">
                <a:solidFill>
                  <a:schemeClr val="accent1">
                    <a:lumMod val="50000"/>
                  </a:schemeClr>
                </a:solidFill>
              </a:rPr>
              <a:t>judge the </a:t>
            </a:r>
            <a:r>
              <a:rPr lang="en-US" sz="3500" dirty="0" smtClean="0">
                <a:solidFill>
                  <a:schemeClr val="accent1">
                    <a:lumMod val="50000"/>
                  </a:schemeClr>
                </a:solidFill>
              </a:rPr>
              <a:t>nations.</a:t>
            </a:r>
          </a:p>
          <a:p>
            <a:r>
              <a:rPr lang="en-US" dirty="0" smtClean="0"/>
              <a:t>2 Thessalonians </a:t>
            </a:r>
            <a:r>
              <a:rPr lang="en-US" dirty="0" smtClean="0"/>
              <a:t>1:7-10, </a:t>
            </a:r>
            <a:r>
              <a:rPr lang="en-US" dirty="0" smtClean="0"/>
              <a:t>KJV</a:t>
            </a:r>
          </a:p>
          <a:p>
            <a:r>
              <a:rPr lang="en-US" dirty="0" smtClean="0"/>
              <a:t>7,  </a:t>
            </a:r>
            <a:r>
              <a:rPr lang="en-US" dirty="0" smtClean="0"/>
              <a:t>“And </a:t>
            </a:r>
            <a:r>
              <a:rPr lang="en-US" dirty="0" smtClean="0"/>
              <a:t>to you who are troubled rest with us, when the Lord Jesus shall be revealed from heaven with his mighty angels</a:t>
            </a:r>
            <a:r>
              <a:rPr lang="en-US" dirty="0" smtClean="0"/>
              <a:t>,”</a:t>
            </a:r>
            <a:endParaRPr lang="en-US" dirty="0" smtClean="0"/>
          </a:p>
          <a:p>
            <a:r>
              <a:rPr lang="en-US" dirty="0" smtClean="0"/>
              <a:t>8,  </a:t>
            </a:r>
            <a:r>
              <a:rPr lang="en-US" dirty="0" smtClean="0"/>
              <a:t>“In </a:t>
            </a:r>
            <a:r>
              <a:rPr lang="en-US" dirty="0" smtClean="0"/>
              <a:t>flaming fire taking vengeance on them that know not God, and that obey not the gospel of our Lord Jesus Christ</a:t>
            </a:r>
            <a:r>
              <a:rPr lang="en-US" dirty="0" smtClean="0"/>
              <a:t>:”</a:t>
            </a:r>
            <a:endParaRPr lang="en-US" dirty="0" smtClean="0"/>
          </a:p>
          <a:p>
            <a:r>
              <a:rPr lang="en-US" dirty="0" smtClean="0"/>
              <a:t>9,  </a:t>
            </a:r>
            <a:r>
              <a:rPr lang="en-US" dirty="0" smtClean="0"/>
              <a:t>“Who </a:t>
            </a:r>
            <a:r>
              <a:rPr lang="en-US" dirty="0" smtClean="0"/>
              <a:t>shall be punished with everlasting destruction from the presence of the Lord, and from the glory of his power</a:t>
            </a:r>
            <a:r>
              <a:rPr lang="en-US" dirty="0" smtClean="0"/>
              <a:t>;”</a:t>
            </a:r>
            <a:endParaRPr lang="en-US" dirty="0" smtClean="0"/>
          </a:p>
          <a:p>
            <a:r>
              <a:rPr lang="en-US" dirty="0" smtClean="0"/>
              <a:t>10,  </a:t>
            </a:r>
            <a:r>
              <a:rPr lang="en-US" dirty="0" smtClean="0"/>
              <a:t>“When </a:t>
            </a:r>
            <a:r>
              <a:rPr lang="en-US" dirty="0" smtClean="0"/>
              <a:t>he shall come to be glorified in his saints, and to be admired in all them that believe (because our testimony among you was believed) in that day</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Shall Judge</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t>Matthew </a:t>
            </a:r>
            <a:r>
              <a:rPr lang="en-US" dirty="0" smtClean="0"/>
              <a:t>25:31-32, KJV, ff</a:t>
            </a:r>
            <a:endParaRPr lang="en-US" dirty="0" smtClean="0"/>
          </a:p>
          <a:p>
            <a:r>
              <a:rPr lang="en-US" dirty="0" smtClean="0"/>
              <a:t>31,  </a:t>
            </a:r>
            <a:r>
              <a:rPr lang="en-US" dirty="0" smtClean="0"/>
              <a:t>“When </a:t>
            </a:r>
            <a:r>
              <a:rPr lang="en-US" dirty="0" smtClean="0"/>
              <a:t>the Son of man shall come in his glory, and all the holy angels with him, then shall he sit upon the throne of his glory</a:t>
            </a:r>
            <a:r>
              <a:rPr lang="en-US" dirty="0" smtClean="0"/>
              <a:t>:”</a:t>
            </a:r>
            <a:endParaRPr lang="en-US" dirty="0" smtClean="0"/>
          </a:p>
          <a:p>
            <a:r>
              <a:rPr lang="en-US" dirty="0" smtClean="0"/>
              <a:t>32,  </a:t>
            </a:r>
            <a:r>
              <a:rPr lang="en-US" dirty="0" smtClean="0"/>
              <a:t>“And </a:t>
            </a:r>
            <a:r>
              <a:rPr lang="en-US" dirty="0" smtClean="0"/>
              <a:t>before him shall be gathered all nations: and he shall separate them one from another, as a shepherd </a:t>
            </a:r>
            <a:r>
              <a:rPr lang="en-US" dirty="0" err="1" smtClean="0"/>
              <a:t>divideth</a:t>
            </a:r>
            <a:r>
              <a:rPr lang="en-US" dirty="0" smtClean="0"/>
              <a:t> </a:t>
            </a:r>
            <a:r>
              <a:rPr lang="en-US" i="1" dirty="0" smtClean="0"/>
              <a:t>his sheep from the goats</a:t>
            </a:r>
            <a:r>
              <a:rPr lang="en-US" i="1"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the Righteous Judge</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smtClean="0"/>
              <a:t>Joel </a:t>
            </a:r>
            <a:r>
              <a:rPr lang="en-US" dirty="0" smtClean="0"/>
              <a:t>3:12, KJV,  “Let </a:t>
            </a:r>
            <a:r>
              <a:rPr lang="en-US" dirty="0" smtClean="0"/>
              <a:t>the heathen be wakened, and come up to the valley of Jehoshaphat: for there will I sit to judge all the heathen round about</a:t>
            </a:r>
            <a:r>
              <a:rPr lang="en-US" dirty="0" smtClean="0"/>
              <a:t>.”</a:t>
            </a:r>
            <a:endParaRPr lang="en-US" dirty="0" smtClean="0"/>
          </a:p>
          <a:p>
            <a:r>
              <a:rPr lang="en-US" dirty="0" smtClean="0"/>
              <a:t>Acts 17:31 KJV  Because he hath appointed a day, in the which he will judge the world in righteousness by </a:t>
            </a:r>
            <a:r>
              <a:rPr lang="en-US" i="1" dirty="0" smtClean="0"/>
              <a:t>that man whom he hath ordained; whereof he hath given assurance unto all men, in that he hath raised him from the dead</a:t>
            </a:r>
            <a:r>
              <a:rPr lang="en-US" i="1" dirty="0" smtClean="0"/>
              <a:t>.</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Jesus Judges the Nations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lnSpcReduction="10000"/>
          </a:bodyPr>
          <a:lstStyle/>
          <a:p>
            <a:r>
              <a:rPr lang="en-US" dirty="0" smtClean="0"/>
              <a:t>A.	This is not the White Throne Judgment.  This judgment takes place on earth from "the throne of His </a:t>
            </a:r>
            <a:r>
              <a:rPr lang="en-US" dirty="0" smtClean="0"/>
              <a:t>glory.</a:t>
            </a:r>
          </a:p>
          <a:p>
            <a:r>
              <a:rPr lang="en-US" dirty="0" smtClean="0"/>
              <a:t>Matthew </a:t>
            </a:r>
            <a:r>
              <a:rPr lang="en-US" dirty="0" smtClean="0"/>
              <a:t>25:31, KJV,  “When </a:t>
            </a:r>
            <a:r>
              <a:rPr lang="en-US" dirty="0" smtClean="0"/>
              <a:t>the Son of man shall come in his glory, and all the holy angels with him, then shall he sit upon the throne of his glory</a:t>
            </a:r>
            <a:r>
              <a:rPr lang="en-US" dirty="0" smtClean="0"/>
              <a:t>:”</a:t>
            </a:r>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50000"/>
                  </a:schemeClr>
                </a:solidFill>
              </a:rPr>
              <a:t>The White Throne Judgment</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The White Throne Judgment apparently takes place in the </a:t>
            </a:r>
            <a:r>
              <a:rPr lang="en-US" dirty="0" smtClean="0"/>
              <a:t>air.</a:t>
            </a:r>
          </a:p>
          <a:p>
            <a:r>
              <a:rPr lang="en-US" dirty="0" smtClean="0"/>
              <a:t>Revelation </a:t>
            </a:r>
            <a:r>
              <a:rPr lang="en-US" dirty="0" smtClean="0"/>
              <a:t>20:11, KJV,  “And </a:t>
            </a:r>
            <a:r>
              <a:rPr lang="en-US" dirty="0" smtClean="0"/>
              <a:t>I saw a great white throne, and him that sat on it, from whose face the earth and the heaven fled away; and there was found no place for them</a:t>
            </a:r>
            <a:r>
              <a:rPr lang="en-US" dirty="0" smtClean="0"/>
              <a:t>.” ff</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Christ’s Judgment</a:t>
            </a:r>
            <a:endParaRPr lang="en-US" dirty="0">
              <a:solidFill>
                <a:schemeClr val="accent1">
                  <a:lumMod val="50000"/>
                </a:schemeClr>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solidFill>
                  <a:schemeClr val="accent1">
                    <a:lumMod val="50000"/>
                  </a:schemeClr>
                </a:solidFill>
              </a:rPr>
              <a:t>B.	This judgment takes place before the Millennium.  </a:t>
            </a:r>
            <a:endParaRPr lang="en-US" dirty="0" smtClean="0">
              <a:solidFill>
                <a:schemeClr val="accent1">
                  <a:lumMod val="50000"/>
                </a:schemeClr>
              </a:solidFill>
            </a:endParaRPr>
          </a:p>
          <a:p>
            <a:r>
              <a:rPr lang="en-US" dirty="0" smtClean="0">
                <a:solidFill>
                  <a:schemeClr val="accent1">
                    <a:lumMod val="50000"/>
                  </a:schemeClr>
                </a:solidFill>
              </a:rPr>
              <a:t>The </a:t>
            </a:r>
            <a:r>
              <a:rPr lang="en-US" dirty="0" smtClean="0">
                <a:solidFill>
                  <a:schemeClr val="accent1">
                    <a:lumMod val="50000"/>
                  </a:schemeClr>
                </a:solidFill>
              </a:rPr>
              <a:t>White Throne Judgment comes after the </a:t>
            </a:r>
            <a:r>
              <a:rPr lang="en-US" dirty="0" smtClean="0">
                <a:solidFill>
                  <a:schemeClr val="accent1">
                    <a:lumMod val="50000"/>
                  </a:schemeClr>
                </a:solidFill>
              </a:rPr>
              <a:t>Millennium</a:t>
            </a:r>
            <a:r>
              <a:rPr lang="en-US" dirty="0" smtClean="0">
                <a:solidFill>
                  <a:schemeClr val="accent1">
                    <a:lumMod val="50000"/>
                  </a:schemeClr>
                </a:solidFill>
              </a:rPr>
              <a:t>.</a:t>
            </a:r>
            <a:r>
              <a:rPr lang="en-US" dirty="0" smtClean="0"/>
              <a:t> </a:t>
            </a:r>
          </a:p>
          <a:p>
            <a:r>
              <a:rPr lang="en-US" dirty="0" smtClean="0">
                <a:solidFill>
                  <a:schemeClr val="accent1">
                    <a:lumMod val="50000"/>
                  </a:schemeClr>
                </a:solidFill>
              </a:rPr>
              <a:t>C.	There is no mention of a resurrection here.  These are nations living on the earth when Jesus returns.  </a:t>
            </a:r>
            <a:endParaRPr lang="en-US" dirty="0" smtClean="0">
              <a:solidFill>
                <a:schemeClr val="accent1">
                  <a:lumMod val="50000"/>
                </a:schemeClr>
              </a:solidFill>
            </a:endParaRPr>
          </a:p>
          <a:p>
            <a:r>
              <a:rPr lang="en-US" dirty="0" smtClean="0">
                <a:solidFill>
                  <a:schemeClr val="accent1">
                    <a:lumMod val="50000"/>
                  </a:schemeClr>
                </a:solidFill>
              </a:rPr>
              <a:t>The </a:t>
            </a:r>
            <a:r>
              <a:rPr lang="en-US" dirty="0" smtClean="0">
                <a:solidFill>
                  <a:schemeClr val="accent1">
                    <a:lumMod val="50000"/>
                  </a:schemeClr>
                </a:solidFill>
              </a:rPr>
              <a:t>White Throne Judgment is for people resurrected from the dead.</a:t>
            </a:r>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Ready</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rPr>
              <a:t>A.	Jesus is now at the right hand of the Father making intercession for all who </a:t>
            </a:r>
            <a:r>
              <a:rPr lang="en-US" dirty="0" smtClean="0">
                <a:solidFill>
                  <a:schemeClr val="accent2">
                    <a:lumMod val="50000"/>
                  </a:schemeClr>
                </a:solidFill>
              </a:rPr>
              <a:t>believe.</a:t>
            </a:r>
          </a:p>
          <a:p>
            <a:r>
              <a:rPr lang="en-US" dirty="0"/>
              <a:t>Colossians </a:t>
            </a:r>
            <a:r>
              <a:rPr lang="en-US" dirty="0" smtClean="0"/>
              <a:t>3:1, LITV,  “If</a:t>
            </a:r>
            <a:r>
              <a:rPr lang="en-US" dirty="0"/>
              <a:t>, then, you were raised with Christ, seek the things above, where Christ is sitting at </a:t>
            </a:r>
            <a:r>
              <a:rPr lang="en-US" i="1" dirty="0"/>
              <a:t>the right of God</a:t>
            </a:r>
            <a:r>
              <a:rPr lang="en-US" i="1" dirty="0" smtClean="0"/>
              <a:t>;” </a:t>
            </a:r>
            <a:r>
              <a:rPr lang="en-US" i="1" dirty="0"/>
              <a:t>Psa. 110:1</a:t>
            </a:r>
          </a:p>
          <a:p>
            <a:endParaRPr lang="en-US" dirty="0"/>
          </a:p>
          <a:p>
            <a:endParaRPr lang="en-US"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The Sheep From the Goats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solidFill>
                  <a:schemeClr val="accent1">
                    <a:lumMod val="50000"/>
                  </a:schemeClr>
                </a:solidFill>
              </a:rPr>
              <a:t>D.	There are two types of people in this judgment, the sheep and the goats.  The sheep shall inherit the Kingdom Jesus has prepared.</a:t>
            </a:r>
          </a:p>
          <a:p>
            <a:r>
              <a:rPr lang="en-US" dirty="0" smtClean="0"/>
              <a:t>Matthew </a:t>
            </a:r>
            <a:r>
              <a:rPr lang="en-US" dirty="0" smtClean="0"/>
              <a:t>25:34, KJV,  “Then </a:t>
            </a:r>
            <a:r>
              <a:rPr lang="en-US" dirty="0" smtClean="0"/>
              <a:t>shall the King say unto them on his right hand, Come, ye blessed of my Father, inherit the kingdom prepared for you from the foundation of the world</a:t>
            </a:r>
            <a:r>
              <a:rPr lang="en-US" dirty="0" smtClean="0"/>
              <a:t>:”</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Goats in the Fire</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solidFill>
                  <a:schemeClr val="accent1">
                    <a:lumMod val="50000"/>
                  </a:schemeClr>
                </a:solidFill>
              </a:rPr>
              <a:t>The goats shall go into everlasting </a:t>
            </a:r>
            <a:r>
              <a:rPr lang="en-US" dirty="0" smtClean="0">
                <a:solidFill>
                  <a:schemeClr val="accent1">
                    <a:lumMod val="50000"/>
                  </a:schemeClr>
                </a:solidFill>
              </a:rPr>
              <a:t>fire. </a:t>
            </a:r>
          </a:p>
          <a:p>
            <a:r>
              <a:rPr lang="en-US" dirty="0" smtClean="0"/>
              <a:t>Matthew </a:t>
            </a:r>
            <a:r>
              <a:rPr lang="en-US" dirty="0" smtClean="0"/>
              <a:t>25:41, KJV, “Then </a:t>
            </a:r>
            <a:r>
              <a:rPr lang="en-US" dirty="0" smtClean="0"/>
              <a:t>shall he say also unto them on the left hand, Depart from me, ye cursed, into everlasting fire, prepared for the devil and his angels</a:t>
            </a:r>
            <a:r>
              <a:rPr lang="en-US" dirty="0" smtClean="0"/>
              <a:t>:”</a:t>
            </a:r>
          </a:p>
          <a:p>
            <a:r>
              <a:rPr lang="en-US" dirty="0" smtClean="0">
                <a:solidFill>
                  <a:schemeClr val="accent1">
                    <a:lumMod val="50000"/>
                  </a:schemeClr>
                </a:solidFill>
              </a:rPr>
              <a:t>The wicked are resurrected to </a:t>
            </a:r>
            <a:r>
              <a:rPr lang="en-US" dirty="0" smtClean="0">
                <a:solidFill>
                  <a:schemeClr val="accent1">
                    <a:lumMod val="50000"/>
                  </a:schemeClr>
                </a:solidFill>
              </a:rPr>
              <a:t>the White Throne </a:t>
            </a:r>
            <a:r>
              <a:rPr lang="en-US" dirty="0" smtClean="0">
                <a:solidFill>
                  <a:schemeClr val="accent1">
                    <a:lumMod val="50000"/>
                  </a:schemeClr>
                </a:solidFill>
              </a:rPr>
              <a:t>Judgment, Rev. 20:11-15.</a:t>
            </a:r>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Rebels in the Fire</a:t>
            </a:r>
            <a:endParaRPr lang="en-US" dirty="0">
              <a:solidFill>
                <a:schemeClr val="accent1">
                  <a:lumMod val="50000"/>
                </a:schemeClr>
              </a:solidFill>
            </a:endParaRPr>
          </a:p>
        </p:txBody>
      </p:sp>
      <p:sp>
        <p:nvSpPr>
          <p:cNvPr id="3" name="Content Placeholder 2"/>
          <p:cNvSpPr>
            <a:spLocks noGrp="1"/>
          </p:cNvSpPr>
          <p:nvPr>
            <p:ph idx="1"/>
          </p:nvPr>
        </p:nvSpPr>
        <p:spPr>
          <a:xfrm>
            <a:off x="381000" y="1600200"/>
            <a:ext cx="8382000" cy="4525963"/>
          </a:xfrm>
        </p:spPr>
        <p:txBody>
          <a:bodyPr>
            <a:normAutofit fontScale="92500" lnSpcReduction="20000"/>
          </a:bodyPr>
          <a:lstStyle/>
          <a:p>
            <a:r>
              <a:rPr lang="en-US" dirty="0" smtClean="0">
                <a:solidFill>
                  <a:schemeClr val="accent1">
                    <a:lumMod val="50000"/>
                  </a:schemeClr>
                </a:solidFill>
              </a:rPr>
              <a:t>E.	The beast, the false prophet, Satan's armies, captains, and mighty men shall be judged in this </a:t>
            </a:r>
            <a:r>
              <a:rPr lang="en-US" dirty="0" smtClean="0">
                <a:solidFill>
                  <a:schemeClr val="accent1">
                    <a:lumMod val="50000"/>
                  </a:schemeClr>
                </a:solidFill>
              </a:rPr>
              <a:t>judgment.</a:t>
            </a:r>
          </a:p>
          <a:p>
            <a:r>
              <a:rPr lang="en-US" dirty="0" smtClean="0"/>
              <a:t>Revelation </a:t>
            </a:r>
            <a:r>
              <a:rPr lang="en-US" dirty="0" smtClean="0"/>
              <a:t>19:20, KJV, “And </a:t>
            </a:r>
            <a:r>
              <a:rPr lang="en-US" dirty="0" smtClean="0"/>
              <a:t>the beast was taken, and with him the false prophet that wrought miracles before him, with which he deceived them that had received the mark of the beast, and them that worshipped his image. These both were cast alive into a lake of fire burning with brimstone</a:t>
            </a:r>
            <a:r>
              <a:rPr lang="en-US" dirty="0" smtClean="0"/>
              <a:t>.”</a:t>
            </a:r>
            <a:endParaRPr lang="en-US" dirty="0" smtClean="0"/>
          </a:p>
          <a:p>
            <a:endParaRPr lang="en-US" dirty="0" smtClean="0"/>
          </a:p>
          <a:p>
            <a:pPr>
              <a:buNone/>
            </a:pPr>
            <a:endParaRPr 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Earth Restored</a:t>
            </a:r>
            <a:endParaRPr lang="en-US" dirty="0">
              <a:solidFill>
                <a:schemeClr val="accent1">
                  <a:lumMod val="50000"/>
                </a:schemeClr>
              </a:solidFill>
            </a:endParaRPr>
          </a:p>
        </p:txBody>
      </p:sp>
      <p:sp>
        <p:nvSpPr>
          <p:cNvPr id="3" name="Content Placeholder 2"/>
          <p:cNvSpPr>
            <a:spLocks noGrp="1"/>
          </p:cNvSpPr>
          <p:nvPr>
            <p:ph idx="1"/>
          </p:nvPr>
        </p:nvSpPr>
        <p:spPr>
          <a:xfrm>
            <a:off x="457200" y="1600200"/>
            <a:ext cx="8382000" cy="4525963"/>
          </a:xfrm>
        </p:spPr>
        <p:txBody>
          <a:bodyPr/>
          <a:lstStyle/>
          <a:p>
            <a:r>
              <a:rPr lang="en-US" dirty="0" smtClean="0"/>
              <a:t>VI. Jesus shall return to </a:t>
            </a:r>
            <a:r>
              <a:rPr lang="en-US" dirty="0" smtClean="0"/>
              <a:t>deliver and bless </a:t>
            </a:r>
            <a:r>
              <a:rPr lang="en-US" dirty="0" smtClean="0"/>
              <a:t>creation, </a:t>
            </a:r>
            <a:r>
              <a:rPr lang="en-US" dirty="0" smtClean="0"/>
              <a:t>Matt. 19:28; Isa. </a:t>
            </a:r>
            <a:r>
              <a:rPr lang="en-US" dirty="0" smtClean="0"/>
              <a:t>11:1-9.</a:t>
            </a:r>
          </a:p>
          <a:p>
            <a:r>
              <a:rPr lang="en-US" dirty="0" smtClean="0"/>
              <a:t>A.	The apostles shall judge the twelve tribes of Israel, Matt. 19:28</a:t>
            </a:r>
            <a:r>
              <a:rPr lang="en-US" dirty="0" smtClean="0"/>
              <a:t>.</a:t>
            </a:r>
          </a:p>
          <a:p>
            <a:r>
              <a:rPr lang="en-US" dirty="0" smtClean="0"/>
              <a:t>B.	The wolf shall live with the lamb, and the leopard with the kid, Isaiah 11:6-9.  The lion shall eat straw</a:t>
            </a:r>
            <a:r>
              <a:rPr lang="en-US" dirty="0" smtClean="0"/>
              <a:t>.</a:t>
            </a: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Earth Restored</a:t>
            </a:r>
            <a:endParaRPr lang="en-US" dirty="0"/>
          </a:p>
        </p:txBody>
      </p:sp>
      <p:sp>
        <p:nvSpPr>
          <p:cNvPr id="3" name="Content Placeholder 2"/>
          <p:cNvSpPr>
            <a:spLocks noGrp="1"/>
          </p:cNvSpPr>
          <p:nvPr>
            <p:ph idx="1"/>
          </p:nvPr>
        </p:nvSpPr>
        <p:spPr/>
        <p:txBody>
          <a:bodyPr>
            <a:normAutofit lnSpcReduction="10000"/>
          </a:bodyPr>
          <a:lstStyle/>
          <a:p>
            <a:r>
              <a:rPr lang="en-US" dirty="0" smtClean="0"/>
              <a:t>C.	The desert shall blossom, and the parched ground shall produce pools of water, Isaiah 35:1-10.  This is the deliverance of creation from its </a:t>
            </a:r>
            <a:r>
              <a:rPr lang="en-US" dirty="0" err="1" smtClean="0"/>
              <a:t>groanings</a:t>
            </a:r>
            <a:r>
              <a:rPr lang="en-US" dirty="0" smtClean="0"/>
              <a:t>, Romans 8:19-22.</a:t>
            </a:r>
          </a:p>
          <a:p>
            <a:r>
              <a:rPr lang="en-US" dirty="0" smtClean="0"/>
              <a:t>D.	The Mount of Olives shall divide in four directions and open up a great valley, and a river shall flow out of Jerusalem, Zechariah 14:4-8.</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Earth Restored</a:t>
            </a:r>
            <a:endParaRPr lang="en-US" dirty="0"/>
          </a:p>
        </p:txBody>
      </p:sp>
      <p:sp>
        <p:nvSpPr>
          <p:cNvPr id="3" name="Content Placeholder 2"/>
          <p:cNvSpPr>
            <a:spLocks noGrp="1"/>
          </p:cNvSpPr>
          <p:nvPr>
            <p:ph idx="1"/>
          </p:nvPr>
        </p:nvSpPr>
        <p:spPr/>
        <p:txBody>
          <a:bodyPr>
            <a:normAutofit/>
          </a:bodyPr>
          <a:lstStyle/>
          <a:p>
            <a:r>
              <a:rPr lang="en-US" dirty="0" smtClean="0"/>
              <a:t>E.	Jesus will remove the curse of Gen. 3:17-19, and the earth shall yield </a:t>
            </a:r>
            <a:r>
              <a:rPr lang="en-US" dirty="0" smtClean="0"/>
              <a:t>its </a:t>
            </a:r>
            <a:r>
              <a:rPr lang="en-US" dirty="0" smtClean="0"/>
              <a:t>increase, Ezekiel 34:27</a:t>
            </a:r>
            <a:r>
              <a:rPr lang="en-US" dirty="0" smtClean="0"/>
              <a:t>.</a:t>
            </a:r>
          </a:p>
          <a:p>
            <a:r>
              <a:rPr lang="en-US" dirty="0" smtClean="0"/>
              <a:t>F.	Jerusalem shall be set up as the capital of the world, Isaiah 2:2-4; and all men shall go there once each year to keep the Feast of Tabernacles, Zechariah 14:16</a:t>
            </a:r>
            <a:r>
              <a:rPr lang="en-US" dirty="0" smtClean="0"/>
              <a:t>.</a:t>
            </a: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The New Kingdom</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t>VII.  To </a:t>
            </a:r>
            <a:r>
              <a:rPr lang="en-US" dirty="0" smtClean="0"/>
              <a:t>set up His kingdom, Luke 19:12; II Sam. 7:8-17. Psalm 89:3,4,20-37.</a:t>
            </a:r>
          </a:p>
          <a:p>
            <a:r>
              <a:rPr lang="en-US" dirty="0" smtClean="0"/>
              <a:t>A.	The Kingdom of God is in us now, but when Christ returns, it shall be a literal, physical, kingdom on the earth.  The Nobleman shall return from the far country to set up His kingdom, just as Jesus said, Luke 19:12,15-19</a:t>
            </a:r>
            <a:r>
              <a:rPr lang="en-US" dirty="0" smtClean="0"/>
              <a:t>.</a:t>
            </a: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The New Kingdom</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t>B.	God promised David that He would establish His kingdom forever, II Sam. 7:8-17, and later confirmed it with an oath, Psalm 89:3,4,20-37; Jeremiah 33:19-21.</a:t>
            </a:r>
          </a:p>
          <a:p>
            <a:r>
              <a:rPr lang="en-US" dirty="0" smtClean="0"/>
              <a:t>C.	Jesus will receive the kingdom from His Father, Daniel 7:13,14, and the kingdoms of this world will become His, Revelation 11:15, Hebrews 10:12,13.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Ready</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accent2">
                    <a:lumMod val="50000"/>
                  </a:schemeClr>
                </a:solidFill>
              </a:rPr>
              <a:t>B.	Jesus is now preparing a place for His </a:t>
            </a:r>
            <a:r>
              <a:rPr lang="en-US" dirty="0" smtClean="0">
                <a:solidFill>
                  <a:schemeClr val="accent2">
                    <a:lumMod val="50000"/>
                  </a:schemeClr>
                </a:solidFill>
              </a:rPr>
              <a:t>own.</a:t>
            </a:r>
          </a:p>
          <a:p>
            <a:r>
              <a:rPr lang="en-US" dirty="0"/>
              <a:t>John </a:t>
            </a:r>
            <a:r>
              <a:rPr lang="en-US" dirty="0" smtClean="0"/>
              <a:t>14:2-3, LITV,  “In </a:t>
            </a:r>
            <a:r>
              <a:rPr lang="en-US" dirty="0"/>
              <a:t>My Father's house are many dwelling places. But if it were not </a:t>
            </a:r>
            <a:r>
              <a:rPr lang="en-US" i="1" dirty="0"/>
              <a:t>so, I would have told you. I am going to prepare a place for you!  3,  And if I go and prepare a place for you, I am coming again and will receive you to Myself, that where I am you may be also</a:t>
            </a:r>
            <a:r>
              <a:rPr lang="en-US" i="1" dirty="0" smtClean="0"/>
              <a:t>.”</a:t>
            </a:r>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Eye Shall See Him</a:t>
            </a:r>
            <a:endParaRPr lang="en-US" dirty="0"/>
          </a:p>
        </p:txBody>
      </p:sp>
      <p:sp>
        <p:nvSpPr>
          <p:cNvPr id="3" name="Content Placeholder 2"/>
          <p:cNvSpPr>
            <a:spLocks noGrp="1"/>
          </p:cNvSpPr>
          <p:nvPr>
            <p:ph idx="1"/>
          </p:nvPr>
        </p:nvSpPr>
        <p:spPr>
          <a:xfrm>
            <a:off x="152400" y="1371600"/>
            <a:ext cx="8763000" cy="5257800"/>
          </a:xfrm>
        </p:spPr>
        <p:txBody>
          <a:bodyPr>
            <a:normAutofit fontScale="85000" lnSpcReduction="20000"/>
          </a:bodyPr>
          <a:lstStyle/>
          <a:p>
            <a:r>
              <a:rPr lang="en-US" dirty="0">
                <a:solidFill>
                  <a:schemeClr val="accent2">
                    <a:lumMod val="50000"/>
                  </a:schemeClr>
                </a:solidFill>
              </a:rPr>
              <a:t>C.	Soon Jesus will return and every eye shall see Him, </a:t>
            </a:r>
            <a:r>
              <a:rPr lang="en-US" dirty="0" smtClean="0">
                <a:solidFill>
                  <a:schemeClr val="accent2">
                    <a:lumMod val="50000"/>
                  </a:schemeClr>
                </a:solidFill>
              </a:rPr>
              <a:t>including Israel. Zech</a:t>
            </a:r>
            <a:r>
              <a:rPr lang="en-US" dirty="0">
                <a:solidFill>
                  <a:schemeClr val="accent2">
                    <a:lumMod val="50000"/>
                  </a:schemeClr>
                </a:solidFill>
              </a:rPr>
              <a:t>. 12:10.</a:t>
            </a:r>
          </a:p>
          <a:p>
            <a:r>
              <a:rPr lang="en-US" dirty="0"/>
              <a:t> Revelation </a:t>
            </a:r>
            <a:r>
              <a:rPr lang="en-US" dirty="0" smtClean="0"/>
              <a:t>1:7, KJV,  “Behold</a:t>
            </a:r>
            <a:r>
              <a:rPr lang="en-US" dirty="0"/>
              <a:t>, he cometh with clouds; and every eye shall see him, and they </a:t>
            </a:r>
            <a:r>
              <a:rPr lang="en-US" i="1" dirty="0"/>
              <a:t>also which pierced him: and all </a:t>
            </a:r>
            <a:r>
              <a:rPr lang="en-US" i="1" dirty="0" err="1"/>
              <a:t>kindreds</a:t>
            </a:r>
            <a:r>
              <a:rPr lang="en-US" i="1" dirty="0"/>
              <a:t> of the earth shall wail because of him. Even so, Amen</a:t>
            </a:r>
            <a:r>
              <a:rPr lang="en-US" i="1" dirty="0" smtClean="0"/>
              <a:t>.”</a:t>
            </a:r>
          </a:p>
          <a:p>
            <a:r>
              <a:rPr lang="en-US" dirty="0"/>
              <a:t>Zechariah </a:t>
            </a:r>
            <a:r>
              <a:rPr lang="en-US" dirty="0" smtClean="0"/>
              <a:t>12:10, KJV,  “And </a:t>
            </a:r>
            <a:r>
              <a:rPr lang="en-US" dirty="0"/>
              <a:t>I will pour upon the house of David, and upon the inhabitants of Jerusalem, the spirit of grace and of supplications: and they shall look upon me whom they have pierced, and they shall mourn for him, as one </a:t>
            </a:r>
            <a:r>
              <a:rPr lang="en-US" dirty="0" err="1"/>
              <a:t>mourneth</a:t>
            </a:r>
            <a:r>
              <a:rPr lang="en-US" dirty="0"/>
              <a:t> for </a:t>
            </a:r>
            <a:r>
              <a:rPr lang="en-US" i="1" dirty="0"/>
              <a:t>his only son, and shall be in bitterness for him, as one that is in bitterness for his firstborn</a:t>
            </a:r>
            <a:r>
              <a:rPr lang="en-US" i="1" dirty="0" smtClean="0"/>
              <a:t>.?</a:t>
            </a:r>
            <a:endParaRPr lang="en-US" i="1" dirty="0"/>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He’s Coming Soon</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rPr>
              <a:t>D.	His own shall return with </a:t>
            </a:r>
            <a:r>
              <a:rPr lang="en-US" dirty="0" smtClean="0">
                <a:solidFill>
                  <a:schemeClr val="accent2">
                    <a:lumMod val="50000"/>
                  </a:schemeClr>
                </a:solidFill>
              </a:rPr>
              <a:t>Him.</a:t>
            </a:r>
          </a:p>
          <a:p>
            <a:r>
              <a:rPr lang="en-US" dirty="0"/>
              <a:t>Colossians </a:t>
            </a:r>
            <a:r>
              <a:rPr lang="en-US" dirty="0" smtClean="0"/>
              <a:t>3:4, KJV,  “When </a:t>
            </a:r>
            <a:r>
              <a:rPr lang="en-US" dirty="0"/>
              <a:t>Christ, </a:t>
            </a:r>
            <a:r>
              <a:rPr lang="en-US" i="1" dirty="0"/>
              <a:t>who is our life, shall appear, then shall ye also appear with him in glory</a:t>
            </a:r>
            <a:r>
              <a:rPr lang="en-US" i="1" dirty="0" smtClean="0"/>
              <a:t>.”</a:t>
            </a:r>
            <a:endParaRPr lang="en-US" i="1"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Shall Be Changed</a:t>
            </a:r>
            <a:endParaRPr lang="en-US" dirty="0"/>
          </a:p>
        </p:txBody>
      </p:sp>
      <p:sp>
        <p:nvSpPr>
          <p:cNvPr id="3" name="Content Placeholder 2"/>
          <p:cNvSpPr>
            <a:spLocks noGrp="1"/>
          </p:cNvSpPr>
          <p:nvPr>
            <p:ph idx="1"/>
          </p:nvPr>
        </p:nvSpPr>
        <p:spPr/>
        <p:txBody>
          <a:bodyPr/>
          <a:lstStyle/>
          <a:p>
            <a:r>
              <a:rPr lang="en-US" dirty="0">
                <a:solidFill>
                  <a:schemeClr val="accent2">
                    <a:lumMod val="50000"/>
                  </a:schemeClr>
                </a:solidFill>
              </a:rPr>
              <a:t>E.	His own shall be like Him at His </a:t>
            </a:r>
            <a:r>
              <a:rPr lang="en-US" dirty="0" smtClean="0">
                <a:solidFill>
                  <a:schemeClr val="accent2">
                    <a:lumMod val="50000"/>
                  </a:schemeClr>
                </a:solidFill>
              </a:rPr>
              <a:t>return.</a:t>
            </a:r>
          </a:p>
          <a:p>
            <a:r>
              <a:rPr lang="en-US" dirty="0"/>
              <a:t>1 John </a:t>
            </a:r>
            <a:r>
              <a:rPr lang="en-US" dirty="0" smtClean="0"/>
              <a:t>3:2, KJV,  “Beloved</a:t>
            </a:r>
            <a:r>
              <a:rPr lang="en-US" dirty="0"/>
              <a:t>, now are we the sons of God, and it doth not yet appear what we shall be: but we know that, when he shall appear, we shall be like him; for we shall see him as he is</a:t>
            </a:r>
            <a:r>
              <a:rPr lang="en-US" dirty="0" smtClean="0"/>
              <a:t>.”</a:t>
            </a:r>
            <a:endParaRPr lang="en-US" dirty="0"/>
          </a:p>
          <a:p>
            <a:endParaRPr lang="en-US" dirty="0"/>
          </a:p>
          <a:p>
            <a:endParaRPr lang="en-US"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He’s Coming</a:t>
            </a:r>
            <a:endParaRPr lang="en-US" dirty="0"/>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r>
              <a:rPr lang="en-US" dirty="0">
                <a:solidFill>
                  <a:schemeClr val="accent2">
                    <a:lumMod val="50000"/>
                  </a:schemeClr>
                </a:solidFill>
              </a:rPr>
              <a:t>II.	To judge the Beast, the False Prophet, and their </a:t>
            </a:r>
            <a:r>
              <a:rPr lang="en-US" dirty="0" smtClean="0">
                <a:solidFill>
                  <a:schemeClr val="accent2">
                    <a:lumMod val="50000"/>
                  </a:schemeClr>
                </a:solidFill>
              </a:rPr>
              <a:t>armies.</a:t>
            </a:r>
          </a:p>
          <a:p>
            <a:r>
              <a:rPr lang="en-US" dirty="0"/>
              <a:t>Revelation </a:t>
            </a:r>
            <a:r>
              <a:rPr lang="en-US" dirty="0" smtClean="0"/>
              <a:t>19:19-21, </a:t>
            </a:r>
            <a:r>
              <a:rPr lang="en-US" dirty="0"/>
              <a:t>KJV</a:t>
            </a:r>
          </a:p>
          <a:p>
            <a:r>
              <a:rPr lang="en-US" dirty="0"/>
              <a:t>19,  </a:t>
            </a:r>
            <a:r>
              <a:rPr lang="en-US" dirty="0" smtClean="0"/>
              <a:t>“And </a:t>
            </a:r>
            <a:r>
              <a:rPr lang="en-US" dirty="0"/>
              <a:t>I saw the beast, and the kings of the earth, and their armies, gathered together to make war against him that sat on the horse, and against his army</a:t>
            </a:r>
            <a:r>
              <a:rPr lang="en-US" dirty="0" smtClean="0"/>
              <a:t>.”</a:t>
            </a:r>
            <a:endParaRPr lang="en-US" dirty="0"/>
          </a:p>
          <a:p>
            <a:r>
              <a:rPr lang="en-US" dirty="0"/>
              <a:t>20,  </a:t>
            </a:r>
            <a:r>
              <a:rPr lang="en-US" dirty="0" smtClean="0"/>
              <a:t>“And </a:t>
            </a:r>
            <a:r>
              <a:rPr lang="en-US" dirty="0"/>
              <a:t>the beast was taken, and with him the false prophet that wrought miracles before him, with which he deceived them that had received the mark of the beast, and them that worshipped his image. These both were cast alive into a lake of fire burning with brimstone</a:t>
            </a:r>
            <a:r>
              <a:rPr lang="en-US" dirty="0" smtClean="0"/>
              <a:t>.”</a:t>
            </a:r>
            <a:endParaRPr lang="en-US" dirty="0"/>
          </a:p>
          <a:p>
            <a:r>
              <a:rPr lang="en-US" dirty="0"/>
              <a:t>21,  </a:t>
            </a:r>
            <a:r>
              <a:rPr lang="en-US" dirty="0" smtClean="0"/>
              <a:t>“And </a:t>
            </a:r>
            <a:r>
              <a:rPr lang="en-US" dirty="0"/>
              <a:t>the remnant were slain with the sword of him that sat upon the horse, which </a:t>
            </a:r>
            <a:r>
              <a:rPr lang="en-US" i="1" dirty="0"/>
              <a:t>sword proceeded out of his mouth: and all the fowls were filled with their flesh</a:t>
            </a:r>
            <a:r>
              <a:rPr lang="en-US" i="1" dirty="0" smtClean="0"/>
              <a:t>.”</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1446</TotalTime>
  <Words>2130</Words>
  <Application>Microsoft Office PowerPoint</Application>
  <PresentationFormat>On-screen Show (4:3)</PresentationFormat>
  <Paragraphs>180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The Second Coming of Christ</vt:lpstr>
      <vt:lpstr>Jesus is Coming</vt:lpstr>
      <vt:lpstr>Jesus is Coming To Earth</vt:lpstr>
      <vt:lpstr>Getting Ready</vt:lpstr>
      <vt:lpstr>Getting Ready</vt:lpstr>
      <vt:lpstr>Every Eye Shall See Him</vt:lpstr>
      <vt:lpstr>He’s Coming Soon</vt:lpstr>
      <vt:lpstr>We Shall Be Changed</vt:lpstr>
      <vt:lpstr>He’s Coming</vt:lpstr>
      <vt:lpstr>Jesus is Coming</vt:lpstr>
      <vt:lpstr>Jesus Will Judge His  Enemies</vt:lpstr>
      <vt:lpstr> The Battle For Jerusalem</vt:lpstr>
      <vt:lpstr>Revelation 19 11-13</vt:lpstr>
      <vt:lpstr>Revelation 19:14-16</vt:lpstr>
      <vt:lpstr>Revelation 19:17-18</vt:lpstr>
      <vt:lpstr>Revelation 19:19-21</vt:lpstr>
      <vt:lpstr>Slide 17</vt:lpstr>
      <vt:lpstr>2 Thessalonians 1:7-10</vt:lpstr>
      <vt:lpstr>Jesus Destroys His Enemies</vt:lpstr>
      <vt:lpstr>Jesus Binds Satan</vt:lpstr>
      <vt:lpstr>Jesus Binds Satan</vt:lpstr>
      <vt:lpstr>Satan Bound</vt:lpstr>
      <vt:lpstr>Jesus Shall Save Israel</vt:lpstr>
      <vt:lpstr>Jesus Saves Israel</vt:lpstr>
      <vt:lpstr>Zechariah 14:1-4, KJV</vt:lpstr>
      <vt:lpstr>Jesus Shall Save Israel</vt:lpstr>
      <vt:lpstr>All Shall See Him</vt:lpstr>
      <vt:lpstr>The Spirit of Grace</vt:lpstr>
      <vt:lpstr>Jesus Will Deliver</vt:lpstr>
      <vt:lpstr>Jesus Will Gather Israel</vt:lpstr>
      <vt:lpstr>Jesus Will Gather Israel</vt:lpstr>
      <vt:lpstr>Jesus Cleans His House</vt:lpstr>
      <vt:lpstr>The New Covenant</vt:lpstr>
      <vt:lpstr>Jesus the Judge</vt:lpstr>
      <vt:lpstr>Jesus Shall Judge</vt:lpstr>
      <vt:lpstr>Jesus the Righteous Judge</vt:lpstr>
      <vt:lpstr>Jesus Judges the Nations</vt:lpstr>
      <vt:lpstr>The White Throne Judgment</vt:lpstr>
      <vt:lpstr>Christ’s Judgment</vt:lpstr>
      <vt:lpstr>The Sheep From the Goats</vt:lpstr>
      <vt:lpstr>Goats in the Fire</vt:lpstr>
      <vt:lpstr>Rebels in the Fire</vt:lpstr>
      <vt:lpstr>Earth Restored</vt:lpstr>
      <vt:lpstr>Earth Restored</vt:lpstr>
      <vt:lpstr>Earth Restored</vt:lpstr>
      <vt:lpstr>The New Kingdom</vt:lpstr>
      <vt:lpstr>The New Kingdom</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Second Coming of Christ</dc:title>
  <dc:creator>Louis G. Hulsey</dc:creator>
  <cp:lastModifiedBy>Louis G. Hulsey</cp:lastModifiedBy>
  <cp:revision>152</cp:revision>
  <dcterms:created xsi:type="dcterms:W3CDTF">2012-09-12T20:00:26Z</dcterms:created>
  <dcterms:modified xsi:type="dcterms:W3CDTF">2012-09-20T00:59:12Z</dcterms:modified>
</cp:coreProperties>
</file>