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Air title.png"/>
          <p:cNvPicPr>
            <a:picLocks noChangeAspect="1"/>
          </p:cNvPicPr>
          <p:nvPr/>
        </p:nvPicPr>
        <p:blipFill>
          <a:blip r:embed="rId2" cstate="print"/>
          <a:stretch>
            <a:fillRect/>
          </a:stretch>
        </p:blipFill>
        <p:spPr>
          <a:xfrm>
            <a:off x="3867657" y="0"/>
            <a:ext cx="5276343" cy="6858000"/>
          </a:xfrm>
          <a:prstGeom prst="rect">
            <a:avLst/>
          </a:prstGeom>
        </p:spPr>
      </p:pic>
      <p:sp>
        <p:nvSpPr>
          <p:cNvPr id="2" name="Title 1"/>
          <p:cNvSpPr>
            <a:spLocks noGrp="1"/>
          </p:cNvSpPr>
          <p:nvPr>
            <p:ph type="ctrTitle"/>
          </p:nvPr>
        </p:nvSpPr>
        <p:spPr>
          <a:xfrm>
            <a:off x="457200" y="1951038"/>
            <a:ext cx="4953000" cy="2193831"/>
          </a:xfrm>
        </p:spPr>
        <p:txBody>
          <a:bodyPr anchor="b" anchorCtr="0">
            <a:normAutofit/>
            <a:scene3d>
              <a:camera prst="orthographicFront"/>
              <a:lightRig rig="balanced" dir="t"/>
            </a:scene3d>
          </a:bodyPr>
          <a:lstStyle>
            <a:lvl1pPr>
              <a:defRPr sz="4800" b="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457200" y="4404618"/>
            <a:ext cx="5715000" cy="1413475"/>
          </a:xfrm>
        </p:spPr>
        <p:txBody>
          <a:bodyPr>
            <a:normAutofit/>
            <a:scene3d>
              <a:camera prst="orthographicFront"/>
              <a:lightRig rig="twoPt" dir="t"/>
            </a:scene3d>
          </a:bodyPr>
          <a:lstStyle>
            <a:lvl1pPr marL="0" indent="0" algn="l">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7FEEA3A7-41C7-4F70-81CD-E45CD9DADC0D}" type="datetimeFigureOut">
              <a:rPr lang="en-US" smtClean="0"/>
              <a:pPr/>
              <a:t>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1D0BD-29AE-4E4F-ABC4-E777D6A6AA0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FEEA3A7-41C7-4F70-81CD-E45CD9DADC0D}" type="datetimeFigureOut">
              <a:rPr lang="en-US" smtClean="0"/>
              <a:pPr/>
              <a:t>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1D0BD-29AE-4E4F-ABC4-E777D6A6AA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62001"/>
            <a:ext cx="1676400" cy="50752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762001"/>
            <a:ext cx="5867400" cy="50752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FEEA3A7-41C7-4F70-81CD-E45CD9DADC0D}" type="datetimeFigureOut">
              <a:rPr lang="en-US" smtClean="0"/>
              <a:pPr/>
              <a:t>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1D0BD-29AE-4E4F-ABC4-E777D6A6AA0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FEEA3A7-41C7-4F70-81CD-E45CD9DADC0D}" type="datetimeFigureOut">
              <a:rPr lang="en-US" smtClean="0"/>
              <a:pPr/>
              <a:t>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1D0BD-29AE-4E4F-ABC4-E777D6A6AA0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12900" y="2590800"/>
            <a:ext cx="5943600" cy="1447800"/>
          </a:xfrm>
        </p:spPr>
        <p:txBody>
          <a:bodyPr vert="horz" lIns="91440" tIns="45720" rIns="91440" bIns="45720" rtlCol="0" anchor="b" anchorCtr="0">
            <a:normAutofit/>
            <a:scene3d>
              <a:camera prst="orthographicFront"/>
              <a:lightRig rig="balanced" dir="t"/>
            </a:scene3d>
          </a:bodyPr>
          <a:lstStyle>
            <a:lvl1pPr algn="l" defTabSz="914400" rtl="0" eaLnBrk="1" latinLnBrk="0" hangingPunct="1">
              <a:spcBef>
                <a:spcPct val="0"/>
              </a:spcBef>
              <a:buNone/>
              <a:defRPr sz="48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612900" y="4038601"/>
            <a:ext cx="5943600" cy="1143000"/>
          </a:xfrm>
        </p:spPr>
        <p:txBody>
          <a:bodyPr vert="horz" lIns="91440" tIns="45720" rIns="91440" bIns="45720" rtlCol="0">
            <a:normAutofit/>
            <a:scene3d>
              <a:camera prst="orthographicFront"/>
              <a:lightRig rig="twoPt" dir="t"/>
            </a:scene3d>
          </a:bodyPr>
          <a:lstStyle>
            <a:lvl1pPr marL="0" indent="0" algn="l" defTabSz="914400" rtl="0" eaLnBrk="1" latinLnBrk="0" hangingPunct="1">
              <a:lnSpc>
                <a:spcPct val="100000"/>
              </a:lnSpc>
              <a:spcBef>
                <a:spcPts val="1600"/>
              </a:spcBef>
              <a:buSzPct val="80000"/>
              <a:buFont typeface="Wingdings" pitchFamily="2" charset="2"/>
              <a:buNone/>
              <a:defRPr sz="1800" b="0" kern="1200">
                <a:solidFill>
                  <a:schemeClr val="tx2"/>
                </a:solidFill>
                <a:effectLst>
                  <a:outerShdw blurRad="12700" dist="12700" dir="3000000" algn="ctr" rotWithShape="0">
                    <a:schemeClr val="bg1">
                      <a:lumMod val="85000"/>
                      <a:alpha val="6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EEA3A7-41C7-4F70-81CD-E45CD9DADC0D}" type="datetimeFigureOut">
              <a:rPr lang="en-US" smtClean="0"/>
              <a:pPr/>
              <a:t>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1D0BD-29AE-4E4F-ABC4-E777D6A6AA00}" type="slidenum">
              <a:rPr lang="en-US" smtClean="0"/>
              <a:pPr/>
              <a:t>‹#›</a:t>
            </a:fld>
            <a:endParaRPr lang="en-US"/>
          </a:p>
        </p:txBody>
      </p:sp>
      <p:pic>
        <p:nvPicPr>
          <p:cNvPr id="9" name="Picture 8" descr="Air title.png"/>
          <p:cNvPicPr>
            <a:picLocks noChangeAspect="1"/>
          </p:cNvPicPr>
          <p:nvPr/>
        </p:nvPicPr>
        <p:blipFill>
          <a:blip r:embed="rId2" cstate="print"/>
          <a:srcRect l="42293" t="29512" r="38657" b="34962"/>
          <a:stretch>
            <a:fillRect/>
          </a:stretch>
        </p:blipFill>
        <p:spPr>
          <a:xfrm>
            <a:off x="0" y="0"/>
            <a:ext cx="1475880" cy="35773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600200" y="1951039"/>
            <a:ext cx="2743200" cy="3886200"/>
          </a:xfrm>
        </p:spPr>
        <p:txBody>
          <a:bodyPr>
            <a:normAutofit/>
          </a:bodyPr>
          <a:lstStyle>
            <a:lvl1pPr>
              <a:defRPr sz="1800"/>
            </a:lvl1pPr>
            <a:lvl2pPr>
              <a:defRPr sz="1800"/>
            </a:lvl2pPr>
            <a:lvl3pPr>
              <a:defRPr sz="1800"/>
            </a:lvl3pPr>
            <a:lvl4pPr>
              <a:defRPr sz="1800"/>
            </a:lvl4pPr>
            <a:lvl5pPr>
              <a:defRPr sz="1800"/>
            </a:lvl5pPr>
            <a:lvl6pPr>
              <a:buFont typeface="Wingdings" pitchFamily="2" charset="2"/>
              <a:buChar char="Ë"/>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1951039"/>
            <a:ext cx="2743200" cy="3886200"/>
          </a:xfrm>
        </p:spPr>
        <p:txBody>
          <a:bodyPr>
            <a:normAutofit/>
          </a:bodyPr>
          <a:lstStyle>
            <a:lvl1pPr>
              <a:defRPr sz="1800"/>
            </a:lvl1pPr>
            <a:lvl2pPr>
              <a:defRPr sz="1800"/>
            </a:lvl2pPr>
            <a:lvl3pPr>
              <a:defRPr sz="18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FEEA3A7-41C7-4F70-81CD-E45CD9DADC0D}" type="datetimeFigureOut">
              <a:rPr lang="en-US" smtClean="0"/>
              <a:pPr/>
              <a:t>1/16/2010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1D0BD-29AE-4E4F-ABC4-E777D6A6AA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600200" y="1660619"/>
            <a:ext cx="2743200" cy="827087"/>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002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1660619"/>
            <a:ext cx="2743200" cy="827087"/>
          </a:xfrm>
        </p:spPr>
        <p:txBody>
          <a:bodyPr anchor="ctr" anchorCtr="0"/>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667000"/>
            <a:ext cx="2743200" cy="3170238"/>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7FEEA3A7-41C7-4F70-81CD-E45CD9DADC0D}" type="datetimeFigureOut">
              <a:rPr lang="en-US" smtClean="0"/>
              <a:pPr/>
              <a:t>1/16/2010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61D0BD-29AE-4E4F-ABC4-E777D6A6AA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FEEA3A7-41C7-4F70-81CD-E45CD9DADC0D}" type="datetimeFigureOut">
              <a:rPr lang="en-US" smtClean="0"/>
              <a:pPr/>
              <a:t>1/16/2010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61D0BD-29AE-4E4F-ABC4-E777D6A6AA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EEA3A7-41C7-4F70-81CD-E45CD9DADC0D}" type="datetimeFigureOut">
              <a:rPr lang="en-US" smtClean="0"/>
              <a:pPr/>
              <a:t>1/16/2010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61D0BD-29AE-4E4F-ABC4-E777D6A6AA00}" type="slidenum">
              <a:rPr lang="en-US" smtClean="0"/>
              <a:pPr/>
              <a:t>‹#›</a:t>
            </a:fld>
            <a:endParaRPr lang="en-US"/>
          </a:p>
        </p:txBody>
      </p:sp>
      <p:pic>
        <p:nvPicPr>
          <p:cNvPr id="5" name="Picture 4" descr="Air title.png"/>
          <p:cNvPicPr>
            <a:picLocks noChangeAspect="1"/>
          </p:cNvPicPr>
          <p:nvPr/>
        </p:nvPicPr>
        <p:blipFill>
          <a:blip r:embed="rId2" cstate="print"/>
          <a:srcRect l="42293" t="29512" r="38657" b="34962"/>
          <a:stretch>
            <a:fillRect/>
          </a:stretch>
        </p:blipFill>
        <p:spPr>
          <a:xfrm>
            <a:off x="0" y="0"/>
            <a:ext cx="1475880" cy="35773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936750"/>
          </a:xfrm>
        </p:spPr>
        <p:txBody>
          <a:bodyPr anchor="ctr" anchorCtr="0">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838200"/>
            <a:ext cx="3657600" cy="45720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200" y="3200399"/>
            <a:ext cx="2703513" cy="2636839"/>
          </a:xfrm>
        </p:spPr>
        <p:txBody>
          <a:bodyPr/>
          <a:lstStyle>
            <a:lvl1pPr marL="0" indent="0">
              <a:lnSpc>
                <a:spcPct val="15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EEA3A7-41C7-4F70-81CD-E45CD9DADC0D}" type="datetimeFigureOut">
              <a:rPr lang="en-US" smtClean="0"/>
              <a:pPr/>
              <a:t>1/16/2010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1D0BD-29AE-4E4F-ABC4-E777D6A6AA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2" cy="1936750"/>
          </a:xfrm>
        </p:spPr>
        <p:txBody>
          <a:bodyPr vert="horz" lIns="91440" tIns="45720" rIns="91440" bIns="45720" rtlCol="0" anchor="ctr" anchorCtr="0">
            <a:noAutofit/>
          </a:bodyPr>
          <a:lst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886200" y="838200"/>
            <a:ext cx="3657600" cy="4572000"/>
          </a:xfrm>
          <a:prstGeom prst="rect">
            <a:avLst/>
          </a:prstGeom>
          <a:ln>
            <a:noFill/>
          </a:ln>
          <a:effectLst>
            <a:reflection blurRad="42700" stA="30000" endPos="20000" dist="40000" dir="5400000" sy="-100000" algn="bl" rotWithShape="0"/>
          </a:effectLst>
          <a:scene3d>
            <a:camera prst="perspectiveContrastingLeftFacing">
              <a:rot lat="295432" lon="20402243" rev="52222"/>
            </a:camera>
            <a:lightRig rig="threePt" dir="t">
              <a:rot lat="0" lon="0" rev="2700000"/>
            </a:lightRig>
          </a:scene3d>
          <a:sp3d>
            <a:bevelT w="63500" h="50800"/>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7200" y="3200398"/>
            <a:ext cx="2703512" cy="2636838"/>
          </a:xfrm>
        </p:spPr>
        <p:txBody>
          <a:bodyPr vert="horz" lIns="91440" tIns="45720" rIns="91440" bIns="45720" rtlCol="0">
            <a:normAutofit/>
          </a:bodyPr>
          <a:lstStyle>
            <a:lvl1pPr marL="0" indent="0">
              <a:lnSpc>
                <a:spcPct val="150000"/>
              </a:lnSpc>
              <a:buNone/>
              <a:defRPr sz="14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600"/>
              </a:spcBef>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7FEEA3A7-41C7-4F70-81CD-E45CD9DADC0D}" type="datetimeFigureOut">
              <a:rPr lang="en-US" smtClean="0"/>
              <a:pPr/>
              <a:t>1/16/2010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1D0BD-29AE-4E4F-ABC4-E777D6A6AA0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325562"/>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600200" y="1936377"/>
            <a:ext cx="59436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b="0" kern="1200">
                <a:solidFill>
                  <a:schemeClr val="tx2">
                    <a:lumMod val="20000"/>
                    <a:lumOff val="80000"/>
                  </a:schemeClr>
                </a:solidFill>
                <a:effectLst/>
                <a:latin typeface="+mn-lt"/>
                <a:ea typeface="+mn-ea"/>
                <a:cs typeface="+mn-cs"/>
              </a:defRPr>
            </a:lvl1pPr>
          </a:lstStyle>
          <a:p>
            <a:fld id="{7FEEA3A7-41C7-4F70-81CD-E45CD9DADC0D}" type="datetimeFigureOut">
              <a:rPr lang="en-US" smtClean="0"/>
              <a:pPr/>
              <a:t>1/16/2010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b="0" kern="1200">
                <a:solidFill>
                  <a:schemeClr val="tx2">
                    <a:lumMod val="20000"/>
                    <a:lumOff val="80000"/>
                  </a:schemeClr>
                </a:solidFill>
                <a:effectLst/>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b="0" kern="1200">
                <a:solidFill>
                  <a:schemeClr val="tx2">
                    <a:lumMod val="20000"/>
                    <a:lumOff val="80000"/>
                  </a:schemeClr>
                </a:solidFill>
                <a:effectLst/>
                <a:latin typeface="+mn-lt"/>
                <a:ea typeface="+mn-ea"/>
                <a:cs typeface="+mn-cs"/>
              </a:defRPr>
            </a:lvl1pPr>
          </a:lstStyle>
          <a:p>
            <a:fld id="{6861D0BD-29AE-4E4F-ABC4-E777D6A6AA00}" type="slidenum">
              <a:rPr lang="en-US" smtClean="0"/>
              <a:pPr/>
              <a:t>‹#›</a:t>
            </a:fld>
            <a:endParaRPr lang="en-US"/>
          </a:p>
        </p:txBody>
      </p:sp>
      <p:pic>
        <p:nvPicPr>
          <p:cNvPr id="8" name="Picture 7" descr="dandelion.png"/>
          <p:cNvPicPr>
            <a:picLocks noChangeAspect="1"/>
          </p:cNvPicPr>
          <p:nvPr/>
        </p:nvPicPr>
        <p:blipFill>
          <a:blip r:embed="rId13" cstate="print"/>
          <a:srcRect r="19766" b="20000"/>
          <a:stretch>
            <a:fillRect/>
          </a:stretch>
        </p:blipFill>
        <p:spPr>
          <a:xfrm>
            <a:off x="7772400" y="3200400"/>
            <a:ext cx="1371600" cy="3657600"/>
          </a:xfrm>
          <a:prstGeom prst="rect">
            <a:avLst/>
          </a:prstGeom>
        </p:spPr>
      </p:pic>
      <p:pic>
        <p:nvPicPr>
          <p:cNvPr id="10" name="Picture 9" descr="Air title.png"/>
          <p:cNvPicPr>
            <a:picLocks noChangeAspect="1"/>
          </p:cNvPicPr>
          <p:nvPr/>
        </p:nvPicPr>
        <p:blipFill>
          <a:blip r:embed="rId14" cstate="print"/>
          <a:srcRect l="42293" t="29512" r="38657" b="34962"/>
          <a:stretch>
            <a:fillRect/>
          </a:stretch>
        </p:blipFill>
        <p:spPr>
          <a:xfrm>
            <a:off x="0" y="0"/>
            <a:ext cx="1475880" cy="357738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b="0" kern="1200" cap="none" spc="100" baseline="0">
          <a:solidFill>
            <a:schemeClr val="tx2"/>
          </a:solidFill>
          <a:effectLst>
            <a:outerShdw blurRad="127000" algn="ctr" rotWithShape="0">
              <a:schemeClr val="bg1">
                <a:alpha val="50000"/>
              </a:schemeClr>
            </a:outerShdw>
          </a:effectLst>
          <a:latin typeface="+mj-lt"/>
          <a:ea typeface="+mj-ea"/>
          <a:cs typeface="+mj-cs"/>
        </a:defRPr>
      </a:lvl1pPr>
    </p:titleStyle>
    <p:bodyStyle>
      <a:lvl1pPr marL="342900" indent="-342900" algn="l" defTabSz="914400" rtl="0" eaLnBrk="1" latinLnBrk="0" hangingPunct="1">
        <a:lnSpc>
          <a:spcPct val="100000"/>
        </a:lnSpc>
        <a:spcBef>
          <a:spcPts val="1600"/>
        </a:spcBef>
        <a:buSzPct val="80000"/>
        <a:buFont typeface="Wingdings" pitchFamily="2" charset="2"/>
        <a:buChar char=""/>
        <a:defRPr sz="2000" kern="1200">
          <a:solidFill>
            <a:schemeClr val="tx2"/>
          </a:solidFill>
          <a:latin typeface="+mn-lt"/>
          <a:ea typeface="+mn-ea"/>
          <a:cs typeface="+mn-cs"/>
        </a:defRPr>
      </a:lvl1pPr>
      <a:lvl2pPr marL="631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2pPr>
      <a:lvl3pPr marL="914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3pPr>
      <a:lvl4pPr marL="1196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4pPr>
      <a:lvl5pPr marL="1492250" indent="-2952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5pPr>
      <a:lvl6pPr marL="177482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6pPr>
      <a:lvl7pPr marL="205740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7pPr>
      <a:lvl8pPr marL="2339975" indent="-282575" algn="l" defTabSz="914400" rtl="0" eaLnBrk="1" latinLnBrk="0" hangingPunct="1">
        <a:lnSpc>
          <a:spcPct val="100000"/>
        </a:lnSpc>
        <a:spcBef>
          <a:spcPts val="1600"/>
        </a:spcBef>
        <a:buSzPct val="60000"/>
        <a:buFont typeface="Wingdings" pitchFamily="2" charset="2"/>
        <a:buChar char="Ë"/>
        <a:defRPr sz="1800" kern="1200">
          <a:solidFill>
            <a:schemeClr val="tx2"/>
          </a:solidFill>
          <a:latin typeface="+mn-lt"/>
          <a:ea typeface="+mn-ea"/>
          <a:cs typeface="+mn-cs"/>
        </a:defRPr>
      </a:lvl8pPr>
      <a:lvl9pPr marL="2622550" indent="-282575" algn="l" defTabSz="914400" rtl="0" eaLnBrk="1" latinLnBrk="0" hangingPunct="1">
        <a:lnSpc>
          <a:spcPct val="100000"/>
        </a:lnSpc>
        <a:spcBef>
          <a:spcPts val="1600"/>
        </a:spcBef>
        <a:buSzPct val="70000"/>
        <a:buFont typeface="Wingdings" pitchFamily="2" charset="2"/>
        <a:buChar char="®"/>
        <a:defRPr sz="1800" kern="120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51038"/>
            <a:ext cx="6248400" cy="2193831"/>
          </a:xfrm>
        </p:spPr>
        <p:txBody>
          <a:bodyPr>
            <a:normAutofit/>
          </a:bodyPr>
          <a:lstStyle/>
          <a:p>
            <a:r>
              <a:rPr lang="en-US" b="1" dirty="0" smtClean="0"/>
              <a:t>The Reason For it All</a:t>
            </a:r>
            <a:r>
              <a:rPr lang="en-US" dirty="0" smtClean="0"/>
              <a:t/>
            </a:r>
            <a:br>
              <a:rPr lang="en-US" dirty="0" smtClean="0"/>
            </a:br>
            <a:endParaRPr lang="en-US" dirty="0"/>
          </a:p>
        </p:txBody>
      </p:sp>
      <p:sp>
        <p:nvSpPr>
          <p:cNvPr id="3" name="Subtitle 2"/>
          <p:cNvSpPr>
            <a:spLocks noGrp="1"/>
          </p:cNvSpPr>
          <p:nvPr>
            <p:ph type="subTitle" idx="1"/>
          </p:nvPr>
        </p:nvSpPr>
        <p:spPr>
          <a:xfrm>
            <a:off x="228600" y="4953000"/>
            <a:ext cx="5715000" cy="1413475"/>
          </a:xfrm>
        </p:spPr>
        <p:txBody>
          <a:bodyPr/>
          <a:lstStyle/>
          <a:p>
            <a:r>
              <a:rPr lang="en-US" dirty="0" smtClean="0"/>
              <a:t>Louis G. Hulsey</a:t>
            </a:r>
          </a:p>
          <a:p>
            <a:r>
              <a:rPr lang="en-US" dirty="0" smtClean="0"/>
              <a:t>January 17, 2010</a:t>
            </a:r>
          </a:p>
          <a:p>
            <a:r>
              <a:rPr lang="en-US" dirty="0" smtClean="0"/>
              <a:t>Casa Grande, Arizona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Individual Purpose</a:t>
            </a:r>
            <a:endParaRPr lang="en-US" b="1" dirty="0"/>
          </a:p>
        </p:txBody>
      </p:sp>
      <p:sp>
        <p:nvSpPr>
          <p:cNvPr id="3" name="Content Placeholder 2"/>
          <p:cNvSpPr>
            <a:spLocks noGrp="1"/>
          </p:cNvSpPr>
          <p:nvPr>
            <p:ph idx="1"/>
          </p:nvPr>
        </p:nvSpPr>
        <p:spPr>
          <a:xfrm>
            <a:off x="1066800" y="1295400"/>
            <a:ext cx="6705600" cy="4724400"/>
          </a:xfrm>
        </p:spPr>
        <p:txBody>
          <a:bodyPr/>
          <a:lstStyle/>
          <a:p>
            <a:r>
              <a:rPr lang="en-US" sz="2800" b="1" dirty="0" smtClean="0"/>
              <a:t>But each individual was created for a distinct purpose.  </a:t>
            </a:r>
            <a:endParaRPr lang="en-US" sz="2800" dirty="0" smtClean="0"/>
          </a:p>
          <a:p>
            <a:r>
              <a:rPr lang="en-US" sz="2800" b="1" dirty="0" smtClean="0"/>
              <a:t>Esther 4:14,  “For if thou altogether </a:t>
            </a:r>
            <a:r>
              <a:rPr lang="en-US" sz="2800" b="1" dirty="0" err="1" smtClean="0"/>
              <a:t>holdest</a:t>
            </a:r>
            <a:r>
              <a:rPr lang="en-US" sz="2800" b="1" dirty="0" smtClean="0"/>
              <a:t> thy peace at this time, </a:t>
            </a:r>
            <a:r>
              <a:rPr lang="en-US" sz="2800" b="1" i="1" dirty="0" smtClean="0"/>
              <a:t>then</a:t>
            </a:r>
            <a:r>
              <a:rPr lang="en-US" sz="2800" b="1" dirty="0" smtClean="0"/>
              <a:t> shall there enlargement and deliverance arise to the Jews from another place; but thou and thy father's house shall be destroyed: and who </a:t>
            </a:r>
            <a:r>
              <a:rPr lang="en-US" sz="2800" b="1" dirty="0" err="1" smtClean="0"/>
              <a:t>knoweth</a:t>
            </a:r>
            <a:r>
              <a:rPr lang="en-US" sz="2800" b="1" dirty="0" smtClean="0"/>
              <a:t> whether thou art come to the kingdom for </a:t>
            </a:r>
            <a:r>
              <a:rPr lang="en-US" sz="2800" b="1" i="1" dirty="0" smtClean="0"/>
              <a:t>such</a:t>
            </a:r>
            <a:r>
              <a:rPr lang="en-US" sz="2800" b="1" dirty="0" smtClean="0"/>
              <a:t> a time as this?”</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b="1" dirty="0" smtClean="0"/>
              <a:t>Give God Pleasure</a:t>
            </a:r>
            <a:endParaRPr lang="en-US" b="1" dirty="0"/>
          </a:p>
        </p:txBody>
      </p:sp>
      <p:sp>
        <p:nvSpPr>
          <p:cNvPr id="3" name="Content Placeholder 2"/>
          <p:cNvSpPr>
            <a:spLocks noGrp="1"/>
          </p:cNvSpPr>
          <p:nvPr>
            <p:ph idx="1"/>
          </p:nvPr>
        </p:nvSpPr>
        <p:spPr>
          <a:xfrm>
            <a:off x="838200" y="1295400"/>
            <a:ext cx="7315200" cy="4953000"/>
          </a:xfrm>
        </p:spPr>
        <p:txBody>
          <a:bodyPr/>
          <a:lstStyle/>
          <a:p>
            <a:r>
              <a:rPr lang="en-US" sz="2400" b="1" dirty="0" smtClean="0"/>
              <a:t>How do we give God the greatest pleasure?</a:t>
            </a:r>
            <a:endParaRPr lang="en-US" sz="2400" dirty="0" smtClean="0"/>
          </a:p>
          <a:p>
            <a:r>
              <a:rPr lang="en-US" sz="2400" b="1" dirty="0" smtClean="0"/>
              <a:t>By giving thanks in all things.</a:t>
            </a:r>
          </a:p>
          <a:p>
            <a:r>
              <a:rPr lang="en-US" sz="2400" b="1" dirty="0" smtClean="0"/>
              <a:t>By trusting Him and His Word.</a:t>
            </a:r>
          </a:p>
          <a:p>
            <a:r>
              <a:rPr lang="en-US" sz="2400" b="1" dirty="0" smtClean="0"/>
              <a:t>By believing God for the impossible.  Your faith brings pleasure to God.</a:t>
            </a:r>
          </a:p>
          <a:p>
            <a:r>
              <a:rPr lang="en-US" sz="2400" b="1" dirty="0" smtClean="0"/>
              <a:t>By working for goals impossible without Jesus.  You obedience brings pleasure to God.</a:t>
            </a:r>
          </a:p>
          <a:p>
            <a:r>
              <a:rPr lang="en-US" sz="2400" b="1" dirty="0" smtClean="0"/>
              <a:t>God honors those who honor Him.  He blesses His own works.</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b="1" dirty="0" smtClean="0"/>
              <a:t>Life is Not Fair</a:t>
            </a:r>
            <a:endParaRPr lang="en-US" b="1" dirty="0"/>
          </a:p>
        </p:txBody>
      </p:sp>
      <p:sp>
        <p:nvSpPr>
          <p:cNvPr id="3" name="Content Placeholder 2"/>
          <p:cNvSpPr>
            <a:spLocks noGrp="1"/>
          </p:cNvSpPr>
          <p:nvPr>
            <p:ph idx="1"/>
          </p:nvPr>
        </p:nvSpPr>
        <p:spPr>
          <a:xfrm>
            <a:off x="762000" y="914400"/>
            <a:ext cx="7391400" cy="5638800"/>
          </a:xfrm>
        </p:spPr>
        <p:txBody>
          <a:bodyPr/>
          <a:lstStyle/>
          <a:p>
            <a:r>
              <a:rPr lang="en-US" b="1" dirty="0" smtClean="0"/>
              <a:t>Life did not seem fair to Joseph.  He dreamed great dreams, but they were all dashed to pieces when he was carried away as a slave as a teenager.  But by the time he was 30 his dreams had come true.</a:t>
            </a:r>
            <a:endParaRPr lang="en-US" dirty="0" smtClean="0"/>
          </a:p>
          <a:p>
            <a:r>
              <a:rPr lang="en-US" b="1" dirty="0" smtClean="0"/>
              <a:t>	Joseph was obviously a man of prayer.</a:t>
            </a:r>
          </a:p>
          <a:p>
            <a:r>
              <a:rPr lang="en-US" b="1" dirty="0" smtClean="0"/>
              <a:t>	He was a man of high moral character.</a:t>
            </a:r>
          </a:p>
          <a:p>
            <a:r>
              <a:rPr lang="en-US" b="1" dirty="0" smtClean="0"/>
              <a:t>	He was a man who accepted responsibility in spite of his 	circumstances.</a:t>
            </a:r>
          </a:p>
          <a:p>
            <a:r>
              <a:rPr lang="en-US" b="1" dirty="0" smtClean="0"/>
              <a:t>	He was faithful to serve at every opportunity.</a:t>
            </a:r>
          </a:p>
          <a:p>
            <a:r>
              <a:rPr lang="en-US" b="1" dirty="0" smtClean="0"/>
              <a:t>God used Joseph to save his people from starvation and allowed the infant nation to develop under the protection of Egypt.</a:t>
            </a:r>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b="1" dirty="0" smtClean="0"/>
              <a:t>Life is Not Fair</a:t>
            </a:r>
            <a:endParaRPr lang="en-US" b="1" dirty="0"/>
          </a:p>
        </p:txBody>
      </p:sp>
      <p:sp>
        <p:nvSpPr>
          <p:cNvPr id="3" name="Content Placeholder 2"/>
          <p:cNvSpPr>
            <a:spLocks noGrp="1"/>
          </p:cNvSpPr>
          <p:nvPr>
            <p:ph idx="1"/>
          </p:nvPr>
        </p:nvSpPr>
        <p:spPr>
          <a:xfrm>
            <a:off x="838200" y="914400"/>
            <a:ext cx="7696200" cy="5181600"/>
          </a:xfrm>
        </p:spPr>
        <p:txBody>
          <a:bodyPr/>
          <a:lstStyle/>
          <a:p>
            <a:r>
              <a:rPr lang="en-US" sz="2400" b="1" dirty="0" smtClean="0"/>
              <a:t>Life did not seem fair to Moses.  </a:t>
            </a:r>
          </a:p>
          <a:p>
            <a:r>
              <a:rPr lang="en-US" sz="2400" b="1" dirty="0" smtClean="0"/>
              <a:t>His parents were slaves.  </a:t>
            </a:r>
          </a:p>
          <a:p>
            <a:r>
              <a:rPr lang="en-US" sz="2400" b="1" dirty="0" smtClean="0"/>
              <a:t>His mother had to hide him from the Egyptians.  </a:t>
            </a:r>
          </a:p>
          <a:p>
            <a:r>
              <a:rPr lang="en-US" sz="2400" b="1" dirty="0" smtClean="0"/>
              <a:t>She put him in the river for Pharaoh’s daughter to find.  </a:t>
            </a:r>
          </a:p>
          <a:p>
            <a:r>
              <a:rPr lang="en-US" sz="2400" b="1" dirty="0" smtClean="0"/>
              <a:t>Although he was trained to be a lawyer in the courts of the king, he had to flee into the desert and became a keeper of sheep. </a:t>
            </a:r>
          </a:p>
          <a:p>
            <a:r>
              <a:rPr lang="en-US" sz="2400" b="1" dirty="0" smtClean="0"/>
              <a:t> Although it did not seem fair, God was preparing him for a great mission.</a:t>
            </a:r>
            <a:endParaRPr lang="en-US" sz="2400"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b="1" dirty="0" smtClean="0"/>
              <a:t>The Benefits are Out of This World</a:t>
            </a:r>
            <a:endParaRPr lang="en-US" b="1" dirty="0"/>
          </a:p>
        </p:txBody>
      </p:sp>
      <p:sp>
        <p:nvSpPr>
          <p:cNvPr id="3" name="Content Placeholder 2"/>
          <p:cNvSpPr>
            <a:spLocks noGrp="1"/>
          </p:cNvSpPr>
          <p:nvPr>
            <p:ph idx="1"/>
          </p:nvPr>
        </p:nvSpPr>
        <p:spPr>
          <a:xfrm>
            <a:off x="914400" y="914400"/>
            <a:ext cx="7315200" cy="5715000"/>
          </a:xfrm>
        </p:spPr>
        <p:txBody>
          <a:bodyPr>
            <a:normAutofit lnSpcReduction="10000"/>
          </a:bodyPr>
          <a:lstStyle/>
          <a:p>
            <a:r>
              <a:rPr lang="en-US" b="1" dirty="0" smtClean="0"/>
              <a:t>Paul also faced the question of whether the gospel was worth his sacrifices.</a:t>
            </a:r>
            <a:endParaRPr lang="en-US" dirty="0" smtClean="0"/>
          </a:p>
          <a:p>
            <a:r>
              <a:rPr lang="en-US" b="1" dirty="0" smtClean="0"/>
              <a:t>I Corinthians 9:10,  “…For our sakes, no doubt, </a:t>
            </a:r>
            <a:r>
              <a:rPr lang="en-US" b="1" i="1" dirty="0" smtClean="0"/>
              <a:t>this</a:t>
            </a:r>
            <a:r>
              <a:rPr lang="en-US" b="1" dirty="0" smtClean="0"/>
              <a:t> is written: that he that </a:t>
            </a:r>
            <a:r>
              <a:rPr lang="en-US" b="1" dirty="0" err="1" smtClean="0"/>
              <a:t>ploweth</a:t>
            </a:r>
            <a:r>
              <a:rPr lang="en-US" b="1" dirty="0" smtClean="0"/>
              <a:t> should plow in hope; and that he that </a:t>
            </a:r>
            <a:r>
              <a:rPr lang="en-US" b="1" dirty="0" err="1" smtClean="0"/>
              <a:t>thresheth</a:t>
            </a:r>
            <a:r>
              <a:rPr lang="en-US" b="1" dirty="0" smtClean="0"/>
              <a:t> in hope should be partaker of his hope.”</a:t>
            </a:r>
          </a:p>
          <a:p>
            <a:r>
              <a:rPr lang="en-US" b="1" dirty="0" smtClean="0"/>
              <a:t>I Corinthians 9:23-27,  “And this I do for the gospel's sake, that I might be partaker thereof with </a:t>
            </a:r>
            <a:r>
              <a:rPr lang="en-US" b="1" i="1" dirty="0" smtClean="0"/>
              <a:t>you</a:t>
            </a:r>
            <a:r>
              <a:rPr lang="en-US" b="1" dirty="0" smtClean="0"/>
              <a:t>.  </a:t>
            </a:r>
          </a:p>
          <a:p>
            <a:r>
              <a:rPr lang="en-US" b="1" dirty="0" smtClean="0"/>
              <a:t>24,  Know ye not that they which run in a race run all, but one </a:t>
            </a:r>
            <a:r>
              <a:rPr lang="en-US" b="1" dirty="0" err="1" smtClean="0"/>
              <a:t>receiveth</a:t>
            </a:r>
            <a:r>
              <a:rPr lang="en-US" b="1" dirty="0" smtClean="0"/>
              <a:t> the prize? So run, that ye may obtain.  </a:t>
            </a:r>
          </a:p>
          <a:p>
            <a:r>
              <a:rPr lang="en-US" b="1" dirty="0" smtClean="0"/>
              <a:t>25,  And every man that </a:t>
            </a:r>
            <a:r>
              <a:rPr lang="en-US" b="1" dirty="0" err="1" smtClean="0"/>
              <a:t>striveth</a:t>
            </a:r>
            <a:r>
              <a:rPr lang="en-US" b="1" dirty="0" smtClean="0"/>
              <a:t> for the mastery is temperate in all things. Now they </a:t>
            </a:r>
            <a:r>
              <a:rPr lang="en-US" b="1" i="1" dirty="0" smtClean="0"/>
              <a:t>do it</a:t>
            </a:r>
            <a:r>
              <a:rPr lang="en-US" b="1" dirty="0" smtClean="0"/>
              <a:t> to obtain a corruptible crown; but we an incorruptible.  </a:t>
            </a:r>
          </a:p>
          <a:p>
            <a:r>
              <a:rPr lang="en-US" b="1" dirty="0" smtClean="0"/>
              <a:t>26,  I therefore so run, not as uncertainly; so fight I, not as one that </a:t>
            </a:r>
            <a:r>
              <a:rPr lang="en-US" b="1" dirty="0" err="1" smtClean="0"/>
              <a:t>beateth</a:t>
            </a:r>
            <a:r>
              <a:rPr lang="en-US" b="1" dirty="0" smtClean="0"/>
              <a:t> the air:  27,  But I keep under my body, and bring </a:t>
            </a:r>
            <a:r>
              <a:rPr lang="en-US" b="1" i="1" dirty="0" smtClean="0"/>
              <a:t>it</a:t>
            </a:r>
            <a:r>
              <a:rPr lang="en-US" b="1" dirty="0" smtClean="0"/>
              <a:t> into subjection: lest that by any means, when I have preached to others, I myself should be a castaway.”</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Vision and Purpose</a:t>
            </a:r>
            <a:endParaRPr lang="en-US" b="1" dirty="0"/>
          </a:p>
        </p:txBody>
      </p:sp>
      <p:sp>
        <p:nvSpPr>
          <p:cNvPr id="3" name="Content Placeholder 2"/>
          <p:cNvSpPr>
            <a:spLocks noGrp="1"/>
          </p:cNvSpPr>
          <p:nvPr>
            <p:ph idx="1"/>
          </p:nvPr>
        </p:nvSpPr>
        <p:spPr>
          <a:xfrm>
            <a:off x="1143000" y="1676400"/>
            <a:ext cx="5943600" cy="4800600"/>
          </a:xfrm>
        </p:spPr>
        <p:txBody>
          <a:bodyPr>
            <a:normAutofit/>
          </a:bodyPr>
          <a:lstStyle/>
          <a:p>
            <a:r>
              <a:rPr lang="en-US" b="1" dirty="0" smtClean="0"/>
              <a:t>No doubt every person has at some time asked the question,</a:t>
            </a:r>
            <a:br>
              <a:rPr lang="en-US" b="1" dirty="0" smtClean="0"/>
            </a:br>
            <a:r>
              <a:rPr lang="en-US" b="1" dirty="0" smtClean="0"/>
              <a:t> “What is it all for?” or </a:t>
            </a:r>
            <a:br>
              <a:rPr lang="en-US" b="1" dirty="0" smtClean="0"/>
            </a:br>
            <a:r>
              <a:rPr lang="en-US" b="1" dirty="0" smtClean="0"/>
              <a:t>“What is the purpose of life?” or </a:t>
            </a:r>
            <a:br>
              <a:rPr lang="en-US" b="1" dirty="0" smtClean="0"/>
            </a:br>
            <a:r>
              <a:rPr lang="en-US" b="1" dirty="0" smtClean="0"/>
              <a:t>“Why did God create me?”</a:t>
            </a:r>
          </a:p>
          <a:p>
            <a:r>
              <a:rPr lang="en-US" b="1" dirty="0" smtClean="0"/>
              <a:t>Usually people ask this question in a time of self-doubt or discouragement.</a:t>
            </a:r>
          </a:p>
          <a:p>
            <a:r>
              <a:rPr lang="en-US" b="1" dirty="0" smtClean="0"/>
              <a:t>They ask themselves the question, “Is this prize worth all the effort?”</a:t>
            </a:r>
          </a:p>
          <a:p>
            <a:r>
              <a:rPr lang="en-US" b="1" dirty="0" smtClean="0"/>
              <a:t>They may be going to school or they may be raising a family.</a:t>
            </a:r>
          </a:p>
          <a:p>
            <a:r>
              <a:rPr lang="en-US" b="1" dirty="0" smtClean="0"/>
              <a:t>Vision and purpose are closely related.</a:t>
            </a:r>
          </a:p>
          <a:p>
            <a:endParaRPr lang="en-US" b="1"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Purpose and Design</a:t>
            </a:r>
            <a:endParaRPr lang="en-US" b="1" dirty="0"/>
          </a:p>
        </p:txBody>
      </p:sp>
      <p:sp>
        <p:nvSpPr>
          <p:cNvPr id="3" name="Content Placeholder 2"/>
          <p:cNvSpPr>
            <a:spLocks noGrp="1"/>
          </p:cNvSpPr>
          <p:nvPr>
            <p:ph idx="1"/>
          </p:nvPr>
        </p:nvSpPr>
        <p:spPr>
          <a:xfrm>
            <a:off x="1143000" y="1295400"/>
            <a:ext cx="5943600" cy="3886200"/>
          </a:xfrm>
        </p:spPr>
        <p:txBody>
          <a:bodyPr/>
          <a:lstStyle/>
          <a:p>
            <a:r>
              <a:rPr lang="en-US" b="1" dirty="0" smtClean="0"/>
              <a:t>The design of every created thing reveals its purpose.  </a:t>
            </a:r>
          </a:p>
          <a:p>
            <a:r>
              <a:rPr lang="en-US" b="1" dirty="0" smtClean="0"/>
              <a:t>Purpose and design are inseparable.</a:t>
            </a:r>
          </a:p>
          <a:p>
            <a:r>
              <a:rPr lang="en-US" b="1" dirty="0" smtClean="0"/>
              <a:t>A can opener is designed to fulfill its purpose.</a:t>
            </a:r>
            <a:endParaRPr lang="en-US" dirty="0"/>
          </a:p>
        </p:txBody>
      </p:sp>
      <p:pic>
        <p:nvPicPr>
          <p:cNvPr id="1027" name="Picture 3" descr="C:\Users\Louis G. Hulsey\AppData\Local\Microsoft\Windows\Temporary Internet Files\Content.IE5\Q0U8LUSE\MPj03143040000[1].jpg"/>
          <p:cNvPicPr>
            <a:picLocks noChangeAspect="1" noChangeArrowheads="1"/>
          </p:cNvPicPr>
          <p:nvPr/>
        </p:nvPicPr>
        <p:blipFill>
          <a:blip r:embed="rId2" cstate="print"/>
          <a:srcRect/>
          <a:stretch>
            <a:fillRect/>
          </a:stretch>
        </p:blipFill>
        <p:spPr bwMode="auto">
          <a:xfrm>
            <a:off x="2133600" y="3276600"/>
            <a:ext cx="4251366" cy="3273552"/>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b="1" dirty="0" smtClean="0"/>
              <a:t>Purpose and Design</a:t>
            </a:r>
            <a:endParaRPr lang="en-US" b="1" dirty="0"/>
          </a:p>
        </p:txBody>
      </p:sp>
      <p:sp>
        <p:nvSpPr>
          <p:cNvPr id="3" name="Content Placeholder 2"/>
          <p:cNvSpPr>
            <a:spLocks noGrp="1"/>
          </p:cNvSpPr>
          <p:nvPr>
            <p:ph idx="1"/>
          </p:nvPr>
        </p:nvSpPr>
        <p:spPr>
          <a:xfrm>
            <a:off x="762000" y="838200"/>
            <a:ext cx="5943600" cy="3886200"/>
          </a:xfrm>
        </p:spPr>
        <p:txBody>
          <a:bodyPr/>
          <a:lstStyle/>
          <a:p>
            <a:r>
              <a:rPr lang="en-US" b="1" dirty="0" smtClean="0"/>
              <a:t>A Watch is Designed To Fulfill its Purpose</a:t>
            </a:r>
            <a:endParaRPr lang="en-US" b="1" dirty="0"/>
          </a:p>
        </p:txBody>
      </p:sp>
      <p:pic>
        <p:nvPicPr>
          <p:cNvPr id="3075" name="Picture 3" descr="C:\Users\Louis G. Hulsey\AppData\Local\Microsoft\Windows\Temporary Internet Files\Content.IE5\MIMLK9MR\MPj04013730000[1].jpg"/>
          <p:cNvPicPr>
            <a:picLocks noChangeAspect="1" noChangeArrowheads="1"/>
          </p:cNvPicPr>
          <p:nvPr/>
        </p:nvPicPr>
        <p:blipFill>
          <a:blip r:embed="rId2" cstate="print"/>
          <a:srcRect/>
          <a:stretch>
            <a:fillRect/>
          </a:stretch>
        </p:blipFill>
        <p:spPr bwMode="auto">
          <a:xfrm>
            <a:off x="838200" y="1176528"/>
            <a:ext cx="7101840" cy="56814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533400"/>
          </a:xfrm>
        </p:spPr>
        <p:txBody>
          <a:bodyPr>
            <a:normAutofit fontScale="90000"/>
          </a:bodyPr>
          <a:lstStyle/>
          <a:p>
            <a:r>
              <a:rPr lang="en-US" b="1" dirty="0" smtClean="0"/>
              <a:t>Purpose and Design</a:t>
            </a:r>
            <a:endParaRPr lang="en-US" b="1" dirty="0"/>
          </a:p>
        </p:txBody>
      </p:sp>
      <p:sp>
        <p:nvSpPr>
          <p:cNvPr id="3" name="Content Placeholder 2"/>
          <p:cNvSpPr>
            <a:spLocks noGrp="1"/>
          </p:cNvSpPr>
          <p:nvPr>
            <p:ph idx="1"/>
          </p:nvPr>
        </p:nvSpPr>
        <p:spPr>
          <a:xfrm>
            <a:off x="762000" y="609600"/>
            <a:ext cx="5943600" cy="4755777"/>
          </a:xfrm>
        </p:spPr>
        <p:txBody>
          <a:bodyPr/>
          <a:lstStyle/>
          <a:p>
            <a:r>
              <a:rPr lang="en-US" b="1" dirty="0" smtClean="0"/>
              <a:t>An eye is designed to fulfill its purpose.</a:t>
            </a:r>
            <a:endParaRPr lang="en-US" b="1" dirty="0"/>
          </a:p>
        </p:txBody>
      </p:sp>
      <p:pic>
        <p:nvPicPr>
          <p:cNvPr id="2050" name="Picture 2" descr="C:\Users\Louis G. Hulsey\AppData\Local\Microsoft\Windows\Temporary Internet Files\Content.IE5\MIMLK9MR\MPj04285880000[1].jpg"/>
          <p:cNvPicPr>
            <a:picLocks noChangeAspect="1" noChangeArrowheads="1"/>
          </p:cNvPicPr>
          <p:nvPr/>
        </p:nvPicPr>
        <p:blipFill>
          <a:blip r:embed="rId2" cstate="print"/>
          <a:srcRect/>
          <a:stretch>
            <a:fillRect/>
          </a:stretch>
        </p:blipFill>
        <p:spPr bwMode="auto">
          <a:xfrm>
            <a:off x="0" y="914401"/>
            <a:ext cx="9144000" cy="59436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b="1" dirty="0" smtClean="0"/>
              <a:t>The Design of Man</a:t>
            </a:r>
            <a:endParaRPr lang="en-US" b="1" dirty="0"/>
          </a:p>
        </p:txBody>
      </p:sp>
      <p:sp>
        <p:nvSpPr>
          <p:cNvPr id="3" name="Content Placeholder 2"/>
          <p:cNvSpPr>
            <a:spLocks noGrp="1"/>
          </p:cNvSpPr>
          <p:nvPr>
            <p:ph idx="1"/>
          </p:nvPr>
        </p:nvSpPr>
        <p:spPr>
          <a:xfrm>
            <a:off x="990600" y="914400"/>
            <a:ext cx="7315200" cy="5486400"/>
          </a:xfrm>
        </p:spPr>
        <p:txBody>
          <a:bodyPr>
            <a:normAutofit fontScale="92500" lnSpcReduction="20000"/>
          </a:bodyPr>
          <a:lstStyle/>
          <a:p>
            <a:r>
              <a:rPr lang="en-US" sz="2800" b="1" dirty="0" smtClean="0"/>
              <a:t>Genesis 1:26-28,  “And God said, Let us make man in our image, after our likeness: and let them have dominion over the fish of the sea, and over the fowl of the air, and over the cattle, and over all the earth, and over every creeping thing that </a:t>
            </a:r>
            <a:r>
              <a:rPr lang="en-US" sz="2800" b="1" dirty="0" err="1" smtClean="0"/>
              <a:t>creepeth</a:t>
            </a:r>
            <a:r>
              <a:rPr lang="en-US" sz="2800" b="1" dirty="0" smtClean="0"/>
              <a:t> upon the earth.  </a:t>
            </a:r>
          </a:p>
          <a:p>
            <a:r>
              <a:rPr lang="en-US" sz="2800" b="1" dirty="0" smtClean="0"/>
              <a:t>27,  So God created man in his </a:t>
            </a:r>
            <a:r>
              <a:rPr lang="en-US" sz="2800" b="1" i="1" dirty="0" smtClean="0"/>
              <a:t>own</a:t>
            </a:r>
            <a:r>
              <a:rPr lang="en-US" sz="2800" b="1" dirty="0" smtClean="0"/>
              <a:t> image, in the image of God created he him; male and female created he them.  </a:t>
            </a:r>
          </a:p>
          <a:p>
            <a:r>
              <a:rPr lang="en-US" sz="2800" b="1" dirty="0" smtClean="0"/>
              <a:t>28,  And God blessed them, and God said unto them, Be fruitful, and multiply, and replenish the earth, and subdue it: and have dominion over the fish of the sea, and over the fowl of the air, and over every living thing that </a:t>
            </a:r>
            <a:r>
              <a:rPr lang="en-US" sz="2800" b="1" dirty="0" err="1" smtClean="0"/>
              <a:t>moveth</a:t>
            </a:r>
            <a:r>
              <a:rPr lang="en-US" sz="2800" b="1" dirty="0" smtClean="0"/>
              <a:t> upon the earth.”</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 God’s Image</a:t>
            </a:r>
            <a:endParaRPr lang="en-US" b="1" dirty="0"/>
          </a:p>
        </p:txBody>
      </p:sp>
      <p:sp>
        <p:nvSpPr>
          <p:cNvPr id="3" name="Content Placeholder 2"/>
          <p:cNvSpPr>
            <a:spLocks noGrp="1"/>
          </p:cNvSpPr>
          <p:nvPr>
            <p:ph idx="1"/>
          </p:nvPr>
        </p:nvSpPr>
        <p:spPr>
          <a:xfrm>
            <a:off x="1143000" y="1828800"/>
            <a:ext cx="5943600" cy="3886200"/>
          </a:xfrm>
        </p:spPr>
        <p:txBody>
          <a:bodyPr/>
          <a:lstStyle/>
          <a:p>
            <a:r>
              <a:rPr lang="en-US" sz="2400" b="1" dirty="0" smtClean="0"/>
              <a:t>If man is designed in God’s image, then man must be designed to reflect God’s image.</a:t>
            </a:r>
          </a:p>
          <a:p>
            <a:r>
              <a:rPr lang="en-US" sz="2400" b="1" dirty="0" smtClean="0"/>
              <a:t>God’s image </a:t>
            </a:r>
            <a:r>
              <a:rPr lang="en-US" sz="2400" b="1" dirty="0" smtClean="0"/>
              <a:t>in man reflects God’s </a:t>
            </a:r>
            <a:r>
              <a:rPr lang="en-US" sz="2400" b="1" smtClean="0"/>
              <a:t>glory.</a:t>
            </a:r>
            <a:endParaRPr lang="en-US" sz="2400" b="1" dirty="0" smtClean="0"/>
          </a:p>
          <a:p>
            <a:r>
              <a:rPr lang="en-US" sz="2400" b="1" dirty="0" smtClean="0"/>
              <a:t>The glory is the reflection of God in the face of His saints.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Ultimate Designer</a:t>
            </a:r>
            <a:endParaRPr lang="en-US" b="1" dirty="0"/>
          </a:p>
        </p:txBody>
      </p:sp>
      <p:sp>
        <p:nvSpPr>
          <p:cNvPr id="3" name="Content Placeholder 2"/>
          <p:cNvSpPr>
            <a:spLocks noGrp="1"/>
          </p:cNvSpPr>
          <p:nvPr>
            <p:ph idx="1"/>
          </p:nvPr>
        </p:nvSpPr>
        <p:spPr>
          <a:xfrm>
            <a:off x="990600" y="1295400"/>
            <a:ext cx="6324600" cy="3886200"/>
          </a:xfrm>
        </p:spPr>
        <p:txBody>
          <a:bodyPr/>
          <a:lstStyle/>
          <a:p>
            <a:r>
              <a:rPr lang="en-US" b="1" dirty="0" smtClean="0"/>
              <a:t>Design in creation necessitates a Designer.  </a:t>
            </a:r>
          </a:p>
          <a:p>
            <a:r>
              <a:rPr lang="en-US" b="1" dirty="0" smtClean="0"/>
              <a:t>We see the wisdom of the designer in his creation.</a:t>
            </a:r>
          </a:p>
          <a:p>
            <a:r>
              <a:rPr lang="en-US" b="1" dirty="0" smtClean="0"/>
              <a:t>If a designer creates beauty, we can conclude that the designer values beauty.</a:t>
            </a:r>
          </a:p>
          <a:p>
            <a:r>
              <a:rPr lang="en-US" b="1" dirty="0" smtClean="0"/>
              <a:t>If the designer creates ugly, we can conclude that he values ugly.</a:t>
            </a:r>
          </a:p>
          <a:p>
            <a:r>
              <a:rPr lang="en-US" b="1" dirty="0" smtClean="0"/>
              <a:t>Jesus is the Ultimate Designer.</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Purpose of Man</a:t>
            </a:r>
            <a:endParaRPr lang="en-US" b="1" dirty="0"/>
          </a:p>
        </p:txBody>
      </p:sp>
      <p:sp>
        <p:nvSpPr>
          <p:cNvPr id="3" name="Content Placeholder 2"/>
          <p:cNvSpPr>
            <a:spLocks noGrp="1"/>
          </p:cNvSpPr>
          <p:nvPr>
            <p:ph idx="1"/>
          </p:nvPr>
        </p:nvSpPr>
        <p:spPr>
          <a:xfrm>
            <a:off x="1066800" y="1219200"/>
            <a:ext cx="6477000" cy="4876800"/>
          </a:xfrm>
        </p:spPr>
        <p:txBody>
          <a:bodyPr>
            <a:normAutofit/>
          </a:bodyPr>
          <a:lstStyle/>
          <a:p>
            <a:r>
              <a:rPr lang="en-US" sz="2800" b="1" dirty="0" smtClean="0"/>
              <a:t>Revelation 4:11,  “Thou art worthy, O Lord, to receive glory and </a:t>
            </a:r>
            <a:r>
              <a:rPr lang="en-US" sz="2800" b="1" dirty="0" err="1" smtClean="0"/>
              <a:t>honour</a:t>
            </a:r>
            <a:r>
              <a:rPr lang="en-US" sz="2800" b="1" dirty="0" smtClean="0"/>
              <a:t> and power: for thou hast created all things, and for thy pleasure they are and were created.” </a:t>
            </a:r>
          </a:p>
          <a:p>
            <a:r>
              <a:rPr lang="en-US" sz="2800" b="1" dirty="0" smtClean="0"/>
              <a:t>God created mankind to bring Him pleasure.</a:t>
            </a:r>
            <a:endParaRPr lang="en-US" sz="2800" dirty="0" smtClean="0"/>
          </a:p>
          <a:p>
            <a:r>
              <a:rPr lang="en-US" sz="2800" b="1" dirty="0" smtClean="0"/>
              <a:t>This is a general purpose for all men.  </a:t>
            </a:r>
            <a:endParaRPr lang="en-US" sz="2800" dirty="0" smtClean="0"/>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ir">
  <a:themeElements>
    <a:clrScheme name="Air">
      <a:dk1>
        <a:sysClr val="windowText" lastClr="000000"/>
      </a:dk1>
      <a:lt1>
        <a:sysClr val="window" lastClr="FFFFFF"/>
      </a:lt1>
      <a:dk2>
        <a:srgbClr val="17375D"/>
      </a:dk2>
      <a:lt2>
        <a:srgbClr val="BEDBFE"/>
      </a:lt2>
      <a:accent1>
        <a:srgbClr val="686F3A"/>
      </a:accent1>
      <a:accent2>
        <a:srgbClr val="165996"/>
      </a:accent2>
      <a:accent3>
        <a:srgbClr val="7276A0"/>
      </a:accent3>
      <a:accent4>
        <a:srgbClr val="7DB434"/>
      </a:accent4>
      <a:accent5>
        <a:srgbClr val="D28300"/>
      </a:accent5>
      <a:accent6>
        <a:srgbClr val="2B62CB"/>
      </a:accent6>
      <a:hlink>
        <a:srgbClr val="B58900"/>
      </a:hlink>
      <a:folHlink>
        <a:srgbClr val="B55C39"/>
      </a:folHlink>
    </a:clrScheme>
    <a:fontScheme name="Air">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ir">
      <a:fillStyleLst>
        <a:solidFill>
          <a:schemeClr val="phClr"/>
        </a:solidFill>
        <a:gradFill rotWithShape="1">
          <a:gsLst>
            <a:gs pos="0">
              <a:schemeClr val="phClr">
                <a:tint val="70000"/>
                <a:satMod val="200000"/>
              </a:schemeClr>
            </a:gs>
            <a:gs pos="35000">
              <a:schemeClr val="phClr">
                <a:tint val="50000"/>
                <a:satMod val="250000"/>
              </a:schemeClr>
            </a:gs>
            <a:gs pos="100000">
              <a:schemeClr val="phClr">
                <a:tint val="40000"/>
                <a:satMod val="350000"/>
              </a:schemeClr>
            </a:gs>
          </a:gsLst>
          <a:lin ang="8700000" scaled="1"/>
        </a:gradFill>
        <a:blipFill rotWithShape="1">
          <a:blip xmlns:r="http://schemas.openxmlformats.org/officeDocument/2006/relationships" r:embed="rId1">
            <a:duotone>
              <a:schemeClr val="phClr">
                <a:shade val="50000"/>
                <a:satMod val="110000"/>
              </a:schemeClr>
              <a:schemeClr val="phClr">
                <a:tint val="70000"/>
                <a:satMod val="150000"/>
              </a:schemeClr>
            </a:duotone>
          </a:blip>
          <a:tile tx="0" ty="0" sx="35000" sy="35000" flip="none" algn="tl"/>
        </a:blipFill>
      </a:fillStyleLst>
      <a:lnStyleLst>
        <a:ln w="9525" cap="flat" cmpd="sng" algn="ctr">
          <a:solidFill>
            <a:schemeClr val="phClr">
              <a:shade val="95000"/>
              <a:satMod val="115000"/>
            </a:schemeClr>
          </a:solidFill>
          <a:prstDash val="solid"/>
        </a:ln>
        <a:ln w="12700" cap="flat" cmpd="sng" algn="ctr">
          <a:solidFill>
            <a:schemeClr val="phClr">
              <a:shade val="90000"/>
              <a:satMod val="115000"/>
            </a:schemeClr>
          </a:solidFill>
          <a:prstDash val="solid"/>
        </a:ln>
        <a:ln w="19050" cap="flat" cmpd="sng" algn="ctr">
          <a:solidFill>
            <a:schemeClr val="phClr">
              <a:shade val="80000"/>
              <a:satMod val="110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25400" dir="5400000" rotWithShape="0">
              <a:srgbClr val="FFFFFF">
                <a:alpha val="50000"/>
              </a:srgbClr>
            </a:outerShdw>
            <a:reflection blurRad="63500" stA="20000" endPos="15000" dist="12700" dir="5400000" sy="-100000" rotWithShape="0"/>
          </a:effectLst>
        </a:effectStyle>
        <a:effectStyle>
          <a:effectLst>
            <a:reflection blurRad="127000" stA="25000" endPos="20000" dist="38100" dir="5400000" sy="-100000" rotWithShape="0"/>
          </a:effectLst>
          <a:scene3d>
            <a:camera prst="orthographicFront">
              <a:rot lat="0" lon="0" rev="0"/>
            </a:camera>
            <a:lightRig rig="balanced" dir="b">
              <a:rot lat="0" lon="0" rev="2700000"/>
            </a:lightRig>
          </a:scene3d>
          <a:sp3d>
            <a:bevelT w="38100" h="25400"/>
          </a:sp3d>
        </a:effectStyle>
      </a:effectStyleLst>
      <a:bgFillStyleLst>
        <a:solidFill>
          <a:schemeClr val="phClr"/>
        </a:solidFill>
        <a:gradFill rotWithShape="1">
          <a:gsLst>
            <a:gs pos="0">
              <a:schemeClr val="phClr"/>
            </a:gs>
            <a:gs pos="52000">
              <a:srgbClr val="D8D8D8"/>
            </a:gs>
            <a:gs pos="100000">
              <a:schemeClr val="phClr">
                <a:lumMod val="25000"/>
              </a:schemeClr>
            </a:gs>
          </a:gsLst>
          <a:path path="circle">
            <a:fillToRect t="-80000" r="80000" b="180000"/>
          </a:path>
        </a:gradFill>
        <a:gradFill rotWithShape="1">
          <a:gsLst>
            <a:gs pos="0">
              <a:schemeClr val="accent5"/>
            </a:gs>
            <a:gs pos="52000">
              <a:srgbClr val="D8D8D8"/>
            </a:gs>
            <a:gs pos="100000">
              <a:schemeClr val="phClr">
                <a:lumMod val="25000"/>
              </a:schemeClr>
            </a:gs>
          </a:gsLst>
          <a:path path="circle">
            <a:fillToRect t="-80000" r="8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Air</Template>
  <TotalTime>93</TotalTime>
  <Words>844</Words>
  <Application>Microsoft Office PowerPoint</Application>
  <PresentationFormat>On-screen Show (4:3)</PresentationFormat>
  <Paragraphs>67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Air</vt:lpstr>
      <vt:lpstr>The Reason For it All </vt:lpstr>
      <vt:lpstr>Vision and Purpose</vt:lpstr>
      <vt:lpstr>Purpose and Design</vt:lpstr>
      <vt:lpstr>Purpose and Design</vt:lpstr>
      <vt:lpstr>Purpose and Design</vt:lpstr>
      <vt:lpstr>The Design of Man</vt:lpstr>
      <vt:lpstr>In God’s Image</vt:lpstr>
      <vt:lpstr>The Ultimate Designer</vt:lpstr>
      <vt:lpstr>The Purpose of Man</vt:lpstr>
      <vt:lpstr>Individual Purpose</vt:lpstr>
      <vt:lpstr>Give God Pleasure</vt:lpstr>
      <vt:lpstr>Life is Not Fair</vt:lpstr>
      <vt:lpstr>Life is Not Fair</vt:lpstr>
      <vt:lpstr>The Benefits are Out of This World</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Reason For it All</dc:title>
  <dc:creator>Louis G. Hulsey</dc:creator>
  <cp:lastModifiedBy>Living Waters Church</cp:lastModifiedBy>
  <cp:revision>13</cp:revision>
  <dcterms:created xsi:type="dcterms:W3CDTF">2010-01-17T04:33:48Z</dcterms:created>
  <dcterms:modified xsi:type="dcterms:W3CDTF">2010-01-17T06:25:43Z</dcterms:modified>
</cp:coreProperties>
</file>