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5" r:id="rId3"/>
    <p:sldId id="276" r:id="rId4"/>
    <p:sldId id="277" r:id="rId5"/>
    <p:sldId id="278" r:id="rId6"/>
    <p:sldId id="279" r:id="rId7"/>
    <p:sldId id="280" r:id="rId8"/>
    <p:sldId id="281" r:id="rId9"/>
    <p:sldId id="282" r:id="rId10"/>
    <p:sldId id="283" r:id="rId11"/>
    <p:sldId id="257" r:id="rId12"/>
    <p:sldId id="258" r:id="rId13"/>
    <p:sldId id="259" r:id="rId14"/>
    <p:sldId id="260" r:id="rId15"/>
    <p:sldId id="261" r:id="rId16"/>
    <p:sldId id="262" r:id="rId17"/>
    <p:sldId id="263" r:id="rId18"/>
    <p:sldId id="264" r:id="rId19"/>
    <p:sldId id="265" r:id="rId20"/>
    <p:sldId id="266" r:id="rId21"/>
    <p:sldId id="268" r:id="rId22"/>
    <p:sldId id="267" r:id="rId23"/>
    <p:sldId id="269" r:id="rId24"/>
    <p:sldId id="270" r:id="rId25"/>
    <p:sldId id="271" r:id="rId26"/>
    <p:sldId id="272" r:id="rId27"/>
    <p:sldId id="273" r:id="rId28"/>
    <p:sldId id="274"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20000"/>
    <a:srgbClr val="92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ED3AA88-D31C-4DF5-A7DD-115A2324B878}" type="datetimeFigureOut">
              <a:rPr lang="en-US" smtClean="0"/>
              <a:pPr/>
              <a:t>5/27/2012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9BD20B-0633-4BE6-BFFB-50A333A6D733}" type="slidenum">
              <a:rPr lang="en-US" smtClean="0"/>
              <a:pPr/>
              <a:t>‹#›</a:t>
            </a:fld>
            <a:endParaRPr lang="en-US"/>
          </a:p>
        </p:txBody>
      </p:sp>
      <p:pic>
        <p:nvPicPr>
          <p:cNvPr id="7" name="Picture 6" descr="024 Template Set.jpg"/>
          <p:cNvPicPr>
            <a:picLocks noChangeAspect="1"/>
          </p:cNvPicPr>
          <p:nvPr userDrawn="1"/>
        </p:nvPicPr>
        <p:blipFill>
          <a:blip r:embed="rId2" cstate="print"/>
          <a:stretch>
            <a:fillRect/>
          </a:stretch>
        </p:blipFill>
        <p:spPr>
          <a:xfrm>
            <a:off x="0" y="0"/>
            <a:ext cx="9144000" cy="68580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D3AA88-D31C-4DF5-A7DD-115A2324B878}" type="datetimeFigureOut">
              <a:rPr lang="en-US" smtClean="0"/>
              <a:pPr/>
              <a:t>5/27/2012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9BD20B-0633-4BE6-BFFB-50A333A6D73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D3AA88-D31C-4DF5-A7DD-115A2324B878}" type="datetimeFigureOut">
              <a:rPr lang="en-US" smtClean="0"/>
              <a:pPr/>
              <a:t>5/27/2012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9BD20B-0633-4BE6-BFFB-50A333A6D73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D3AA88-D31C-4DF5-A7DD-115A2324B878}" type="datetimeFigureOut">
              <a:rPr lang="en-US" smtClean="0"/>
              <a:pPr/>
              <a:t>5/27/2012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9BD20B-0633-4BE6-BFFB-50A333A6D73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D3AA88-D31C-4DF5-A7DD-115A2324B878}" type="datetimeFigureOut">
              <a:rPr lang="en-US" smtClean="0"/>
              <a:pPr/>
              <a:t>5/27/2012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9BD20B-0633-4BE6-BFFB-50A333A6D73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ED3AA88-D31C-4DF5-A7DD-115A2324B878}" type="datetimeFigureOut">
              <a:rPr lang="en-US" smtClean="0"/>
              <a:pPr/>
              <a:t>5/27/2012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9BD20B-0633-4BE6-BFFB-50A333A6D73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ED3AA88-D31C-4DF5-A7DD-115A2324B878}" type="datetimeFigureOut">
              <a:rPr lang="en-US" smtClean="0"/>
              <a:pPr/>
              <a:t>5/27/2012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9BD20B-0633-4BE6-BFFB-50A333A6D73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ED3AA88-D31C-4DF5-A7DD-115A2324B878}" type="datetimeFigureOut">
              <a:rPr lang="en-US" smtClean="0"/>
              <a:pPr/>
              <a:t>5/27/2012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9BD20B-0633-4BE6-BFFB-50A333A6D73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D3AA88-D31C-4DF5-A7DD-115A2324B878}" type="datetimeFigureOut">
              <a:rPr lang="en-US" smtClean="0"/>
              <a:pPr/>
              <a:t>5/27/2012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9BD20B-0633-4BE6-BFFB-50A333A6D73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D3AA88-D31C-4DF5-A7DD-115A2324B878}" type="datetimeFigureOut">
              <a:rPr lang="en-US" smtClean="0"/>
              <a:pPr/>
              <a:t>5/27/2012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9BD20B-0633-4BE6-BFFB-50A333A6D73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D3AA88-D31C-4DF5-A7DD-115A2324B878}" type="datetimeFigureOut">
              <a:rPr lang="en-US" smtClean="0"/>
              <a:pPr/>
              <a:t>5/27/2012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9BD20B-0633-4BE6-BFFB-50A333A6D73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D3AA88-D31C-4DF5-A7DD-115A2324B878}" type="datetimeFigureOut">
              <a:rPr lang="en-US" smtClean="0"/>
              <a:pPr/>
              <a:t>5/27/2012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9BD20B-0633-4BE6-BFFB-50A333A6D73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5400" b="1" dirty="0" smtClean="0"/>
              <a:t>The Promise of Pentecost</a:t>
            </a:r>
            <a:r>
              <a:rPr lang="en-US" dirty="0" smtClean="0"/>
              <a:t/>
            </a:r>
            <a:br>
              <a:rPr lang="en-US" dirty="0" smtClean="0"/>
            </a:br>
            <a:endParaRPr lang="en-US" dirty="0"/>
          </a:p>
        </p:txBody>
      </p:sp>
      <p:sp>
        <p:nvSpPr>
          <p:cNvPr id="3" name="Subtitle 2"/>
          <p:cNvSpPr>
            <a:spLocks noGrp="1"/>
          </p:cNvSpPr>
          <p:nvPr>
            <p:ph type="subTitle" idx="1"/>
          </p:nvPr>
        </p:nvSpPr>
        <p:spPr>
          <a:xfrm>
            <a:off x="381000" y="4572000"/>
            <a:ext cx="6400800" cy="1752600"/>
          </a:xfrm>
        </p:spPr>
        <p:txBody>
          <a:bodyPr/>
          <a:lstStyle/>
          <a:p>
            <a:pPr algn="l"/>
            <a:r>
              <a:rPr lang="en-US" b="1" dirty="0" smtClean="0">
                <a:solidFill>
                  <a:srgbClr val="002060"/>
                </a:solidFill>
              </a:rPr>
              <a:t>Louis G. Hulsey</a:t>
            </a:r>
          </a:p>
          <a:p>
            <a:pPr algn="l"/>
            <a:r>
              <a:rPr lang="en-US" b="1" dirty="0" smtClean="0">
                <a:solidFill>
                  <a:srgbClr val="002060"/>
                </a:solidFill>
              </a:rPr>
              <a:t>January 6, 2010</a:t>
            </a:r>
          </a:p>
          <a:p>
            <a:pPr algn="l"/>
            <a:r>
              <a:rPr lang="en-US" b="1" dirty="0" smtClean="0">
                <a:solidFill>
                  <a:srgbClr val="002060"/>
                </a:solidFill>
              </a:rPr>
              <a:t>Casa Grande, Arizona</a:t>
            </a:r>
            <a:endParaRPr lang="en-US" b="1" dirty="0">
              <a:solidFill>
                <a:srgbClr val="00206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Peter Acknowledged The Promise</a:t>
            </a:r>
            <a:endParaRPr lang="en-US" b="1" dirty="0"/>
          </a:p>
        </p:txBody>
      </p:sp>
      <p:sp>
        <p:nvSpPr>
          <p:cNvPr id="3" name="Content Placeholder 2"/>
          <p:cNvSpPr>
            <a:spLocks noGrp="1"/>
          </p:cNvSpPr>
          <p:nvPr>
            <p:ph idx="1"/>
          </p:nvPr>
        </p:nvSpPr>
        <p:spPr>
          <a:xfrm>
            <a:off x="914400" y="1600200"/>
            <a:ext cx="8229600" cy="4876800"/>
          </a:xfrm>
        </p:spPr>
        <p:txBody>
          <a:bodyPr>
            <a:normAutofit lnSpcReduction="10000"/>
          </a:bodyPr>
          <a:lstStyle/>
          <a:p>
            <a:r>
              <a:rPr lang="en-US" b="1" dirty="0" smtClean="0">
                <a:solidFill>
                  <a:srgbClr val="320000"/>
                </a:solidFill>
              </a:rPr>
              <a:t>Acts 2:16</a:t>
            </a:r>
            <a:r>
              <a:rPr lang="en-US" b="1" dirty="0" smtClean="0"/>
              <a:t>, “But this is that which was spoken by the prophet Joel;”</a:t>
            </a:r>
          </a:p>
          <a:p>
            <a:r>
              <a:rPr lang="en-US" b="1" dirty="0" smtClean="0">
                <a:solidFill>
                  <a:srgbClr val="320000"/>
                </a:solidFill>
              </a:rPr>
              <a:t>Act 2:33, </a:t>
            </a:r>
            <a:r>
              <a:rPr lang="en-US" b="1" dirty="0" smtClean="0"/>
              <a:t>“Therefore being by the right hand of God exalted, and having received of the Father the promise of the Holy Ghost, he hath shed forth this, which ye now see and hear.” </a:t>
            </a:r>
          </a:p>
          <a:p>
            <a:r>
              <a:rPr lang="en-US" b="1" dirty="0" smtClean="0">
                <a:solidFill>
                  <a:srgbClr val="320000"/>
                </a:solidFill>
              </a:rPr>
              <a:t>Act 2:39, </a:t>
            </a:r>
            <a:r>
              <a:rPr lang="en-US" b="1" dirty="0" smtClean="0"/>
              <a:t>“For the promise is unto you, and to your children, and to all that are afar off, </a:t>
            </a:r>
            <a:r>
              <a:rPr lang="en-US" b="1" i="1" dirty="0" smtClean="0"/>
              <a:t>even</a:t>
            </a:r>
            <a:r>
              <a:rPr lang="en-US" b="1" dirty="0" smtClean="0"/>
              <a:t> as many as the Lord our God shall call.”</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Holy Spirit</a:t>
            </a:r>
            <a:endParaRPr lang="en-US" b="1" dirty="0"/>
          </a:p>
        </p:txBody>
      </p:sp>
      <p:sp>
        <p:nvSpPr>
          <p:cNvPr id="3" name="Content Placeholder 2"/>
          <p:cNvSpPr>
            <a:spLocks noGrp="1"/>
          </p:cNvSpPr>
          <p:nvPr>
            <p:ph idx="1"/>
          </p:nvPr>
        </p:nvSpPr>
        <p:spPr/>
        <p:txBody>
          <a:bodyPr/>
          <a:lstStyle/>
          <a:p>
            <a:r>
              <a:rPr lang="en-US" b="1" dirty="0" smtClean="0"/>
              <a:t>The Holy Spirit is the abiding Presence of God, the Third Person of the Trinity, who comes to live with you and in you.</a:t>
            </a:r>
          </a:p>
          <a:p>
            <a:r>
              <a:rPr lang="en-US" b="1" dirty="0" smtClean="0"/>
              <a:t>He has all the attributes of the Father and the Son.  </a:t>
            </a:r>
          </a:p>
          <a:p>
            <a:r>
              <a:rPr lang="en-US" b="1" dirty="0" smtClean="0"/>
              <a:t>The Holy Spirit is the “Comforter,” the </a:t>
            </a:r>
            <a:r>
              <a:rPr lang="en-US" b="1" dirty="0" err="1" smtClean="0"/>
              <a:t>Paraclete</a:t>
            </a:r>
            <a:r>
              <a:rPr lang="en-US" b="1" dirty="0" smtClean="0"/>
              <a:t>, the Counselor of God. </a:t>
            </a:r>
            <a:endParaRPr lang="en-US" dirty="0" smtClean="0"/>
          </a:p>
          <a:p>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Born of the Spirit</a:t>
            </a:r>
            <a:endParaRPr lang="en-US" b="1" dirty="0"/>
          </a:p>
        </p:txBody>
      </p:sp>
      <p:sp>
        <p:nvSpPr>
          <p:cNvPr id="3" name="Content Placeholder 2"/>
          <p:cNvSpPr>
            <a:spLocks noGrp="1"/>
          </p:cNvSpPr>
          <p:nvPr>
            <p:ph idx="1"/>
          </p:nvPr>
        </p:nvSpPr>
        <p:spPr>
          <a:xfrm>
            <a:off x="914400" y="1600200"/>
            <a:ext cx="8229600" cy="4800600"/>
          </a:xfrm>
        </p:spPr>
        <p:txBody>
          <a:bodyPr>
            <a:normAutofit fontScale="85000" lnSpcReduction="10000"/>
          </a:bodyPr>
          <a:lstStyle/>
          <a:p>
            <a:r>
              <a:rPr lang="en-US" b="1" dirty="0" smtClean="0"/>
              <a:t>Every person is born again by the work of the Holy Spirit.</a:t>
            </a:r>
            <a:endParaRPr lang="en-US" dirty="0" smtClean="0"/>
          </a:p>
          <a:p>
            <a:r>
              <a:rPr lang="en-US" b="1" dirty="0" smtClean="0">
                <a:solidFill>
                  <a:srgbClr val="320000"/>
                </a:solidFill>
              </a:rPr>
              <a:t>Rom 8:9</a:t>
            </a:r>
            <a:r>
              <a:rPr lang="en-US" b="1" dirty="0" smtClean="0"/>
              <a:t>, “But ye are not in the flesh, but in the Spirit, if so be that the Spirit of God dwell in you. Now if any man have not the Spirit of Christ, he is none of his.”</a:t>
            </a:r>
          </a:p>
          <a:p>
            <a:r>
              <a:rPr lang="en-US" b="1" dirty="0" smtClean="0">
                <a:solidFill>
                  <a:srgbClr val="320000"/>
                </a:solidFill>
              </a:rPr>
              <a:t>Rom 8:10</a:t>
            </a:r>
            <a:r>
              <a:rPr lang="en-US" b="1" dirty="0" smtClean="0"/>
              <a:t>, “And if Christ </a:t>
            </a:r>
            <a:r>
              <a:rPr lang="en-US" b="1" i="1" dirty="0" smtClean="0"/>
              <a:t>be</a:t>
            </a:r>
            <a:r>
              <a:rPr lang="en-US" b="1" dirty="0" smtClean="0"/>
              <a:t> in you, the body </a:t>
            </a:r>
            <a:r>
              <a:rPr lang="en-US" b="1" i="1" dirty="0" smtClean="0"/>
              <a:t>is</a:t>
            </a:r>
            <a:r>
              <a:rPr lang="en-US" b="1" dirty="0" smtClean="0"/>
              <a:t> dead because of sin; but the Spirit </a:t>
            </a:r>
            <a:r>
              <a:rPr lang="en-US" b="1" i="1" dirty="0" smtClean="0"/>
              <a:t>is</a:t>
            </a:r>
            <a:r>
              <a:rPr lang="en-US" b="1" dirty="0" smtClean="0"/>
              <a:t> life because of righteousness.”</a:t>
            </a:r>
          </a:p>
          <a:p>
            <a:r>
              <a:rPr lang="en-US" b="1" dirty="0" smtClean="0">
                <a:solidFill>
                  <a:srgbClr val="320000"/>
                </a:solidFill>
              </a:rPr>
              <a:t>Rom 8:11</a:t>
            </a:r>
            <a:r>
              <a:rPr lang="en-US" b="1" dirty="0" smtClean="0"/>
              <a:t>, “But if the Spirit of him that raised up Jesus from the dead dwell in you, he that raised up Christ from the dead shall also quicken your mortal bodies by his Spirit that </a:t>
            </a:r>
            <a:r>
              <a:rPr lang="en-US" b="1" dirty="0" err="1" smtClean="0"/>
              <a:t>dwelleth</a:t>
            </a:r>
            <a:r>
              <a:rPr lang="en-US" b="1" dirty="0" smtClean="0"/>
              <a:t> in you.”</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Holy Spirit Baptism</a:t>
            </a:r>
            <a:endParaRPr lang="en-US" b="1" dirty="0"/>
          </a:p>
        </p:txBody>
      </p:sp>
      <p:sp>
        <p:nvSpPr>
          <p:cNvPr id="3" name="Content Placeholder 2"/>
          <p:cNvSpPr>
            <a:spLocks noGrp="1"/>
          </p:cNvSpPr>
          <p:nvPr>
            <p:ph idx="1"/>
          </p:nvPr>
        </p:nvSpPr>
        <p:spPr/>
        <p:txBody>
          <a:bodyPr/>
          <a:lstStyle/>
          <a:p>
            <a:r>
              <a:rPr lang="en-US" b="1" dirty="0" smtClean="0"/>
              <a:t>After we are born again the Holy Spirit baptizes us with His Spirit.</a:t>
            </a:r>
          </a:p>
          <a:p>
            <a:r>
              <a:rPr lang="en-US" b="1" dirty="0" smtClean="0"/>
              <a:t>He floods us with His light and power.</a:t>
            </a:r>
          </a:p>
          <a:p>
            <a:r>
              <a:rPr lang="en-US" b="1" dirty="0" smtClean="0"/>
              <a:t>At the New Birth the Holy Spirit may be compared to a </a:t>
            </a:r>
            <a:r>
              <a:rPr lang="en-US" b="1" u="sng" dirty="0" smtClean="0"/>
              <a:t>candle</a:t>
            </a:r>
            <a:r>
              <a:rPr lang="en-US" b="1" dirty="0" smtClean="0"/>
              <a:t> inside us.  </a:t>
            </a:r>
          </a:p>
          <a:p>
            <a:r>
              <a:rPr lang="en-US" b="1" dirty="0" smtClean="0"/>
              <a:t>After the baptism of the Spirit He may be compared to a </a:t>
            </a:r>
            <a:r>
              <a:rPr lang="en-US" b="1" u="sng" dirty="0" smtClean="0"/>
              <a:t>blazing torch</a:t>
            </a:r>
            <a:r>
              <a:rPr lang="en-US" b="1" dirty="0" smtClean="0"/>
              <a:t> inside us.</a:t>
            </a:r>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Holy Spirit Baptism</a:t>
            </a:r>
            <a:endParaRPr lang="en-US" dirty="0"/>
          </a:p>
        </p:txBody>
      </p:sp>
      <p:sp>
        <p:nvSpPr>
          <p:cNvPr id="3" name="Content Placeholder 2"/>
          <p:cNvSpPr>
            <a:spLocks noGrp="1"/>
          </p:cNvSpPr>
          <p:nvPr>
            <p:ph idx="1"/>
          </p:nvPr>
        </p:nvSpPr>
        <p:spPr/>
        <p:txBody>
          <a:bodyPr/>
          <a:lstStyle/>
          <a:p>
            <a:r>
              <a:rPr lang="en-US" b="1" dirty="0" smtClean="0"/>
              <a:t>The baptism of the Holy Spirit is the result of intimacy with God.</a:t>
            </a:r>
          </a:p>
          <a:p>
            <a:r>
              <a:rPr lang="en-US" b="1" dirty="0" smtClean="0"/>
              <a:t>It does not depend upon Bible knowledge but upon our faith.</a:t>
            </a:r>
            <a:endParaRPr lang="en-US" dirty="0" smtClean="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Work of the Spirit</a:t>
            </a:r>
            <a:endParaRPr lang="en-US" b="1" dirty="0"/>
          </a:p>
        </p:txBody>
      </p:sp>
      <p:sp>
        <p:nvSpPr>
          <p:cNvPr id="3" name="Content Placeholder 2"/>
          <p:cNvSpPr>
            <a:spLocks noGrp="1"/>
          </p:cNvSpPr>
          <p:nvPr>
            <p:ph idx="1"/>
          </p:nvPr>
        </p:nvSpPr>
        <p:spPr/>
        <p:txBody>
          <a:bodyPr>
            <a:normAutofit fontScale="92500" lnSpcReduction="20000"/>
          </a:bodyPr>
          <a:lstStyle/>
          <a:p>
            <a:r>
              <a:rPr lang="en-US" b="1" dirty="0" smtClean="0"/>
              <a:t>The Holy Spirit convinces men of sin, of righteousness, and judgment.</a:t>
            </a:r>
            <a:endParaRPr lang="en-US" dirty="0" smtClean="0"/>
          </a:p>
          <a:p>
            <a:r>
              <a:rPr lang="en-US" b="1" dirty="0" smtClean="0">
                <a:solidFill>
                  <a:srgbClr val="320000"/>
                </a:solidFill>
              </a:rPr>
              <a:t>John 16:8</a:t>
            </a:r>
            <a:r>
              <a:rPr lang="en-US" b="1" dirty="0" smtClean="0"/>
              <a:t>, “And when he [The Comforter] is come, he will reprove the world of sin, and of righteousness, and of judgment:”</a:t>
            </a:r>
          </a:p>
          <a:p>
            <a:r>
              <a:rPr lang="en-US" b="1" dirty="0" smtClean="0">
                <a:solidFill>
                  <a:srgbClr val="320000"/>
                </a:solidFill>
              </a:rPr>
              <a:t>John 16:9</a:t>
            </a:r>
            <a:r>
              <a:rPr lang="en-US" b="1" dirty="0" smtClean="0"/>
              <a:t>, “Of sin, because they believe not on me;”</a:t>
            </a:r>
          </a:p>
          <a:p>
            <a:r>
              <a:rPr lang="en-US" b="1" dirty="0" smtClean="0">
                <a:solidFill>
                  <a:srgbClr val="320000"/>
                </a:solidFill>
              </a:rPr>
              <a:t>John 16:10</a:t>
            </a:r>
            <a:r>
              <a:rPr lang="en-US" b="1" dirty="0" smtClean="0"/>
              <a:t>, “Of righteousness, because I go to my Father, and ye see me no more;”</a:t>
            </a:r>
          </a:p>
          <a:p>
            <a:r>
              <a:rPr lang="en-US" b="1" dirty="0" smtClean="0">
                <a:solidFill>
                  <a:srgbClr val="320000"/>
                </a:solidFill>
              </a:rPr>
              <a:t>John 16:11</a:t>
            </a:r>
            <a:r>
              <a:rPr lang="en-US" b="1" dirty="0" smtClean="0"/>
              <a:t>, “Of judgment, because the prince of this world is judged.”</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Holy Spirit Guides</a:t>
            </a:r>
            <a:endParaRPr lang="en-US" b="1" dirty="0"/>
          </a:p>
        </p:txBody>
      </p:sp>
      <p:sp>
        <p:nvSpPr>
          <p:cNvPr id="3" name="Content Placeholder 2"/>
          <p:cNvSpPr>
            <a:spLocks noGrp="1"/>
          </p:cNvSpPr>
          <p:nvPr>
            <p:ph idx="1"/>
          </p:nvPr>
        </p:nvSpPr>
        <p:spPr/>
        <p:txBody>
          <a:bodyPr/>
          <a:lstStyle/>
          <a:p>
            <a:r>
              <a:rPr lang="en-US" b="1" dirty="0" smtClean="0"/>
              <a:t>The Holy Spirit guides believers into the truth.</a:t>
            </a:r>
            <a:endParaRPr lang="en-US" dirty="0" smtClean="0"/>
          </a:p>
          <a:p>
            <a:r>
              <a:rPr lang="en-US" b="1" dirty="0" smtClean="0">
                <a:solidFill>
                  <a:srgbClr val="320000"/>
                </a:solidFill>
              </a:rPr>
              <a:t>John 16:13</a:t>
            </a:r>
            <a:r>
              <a:rPr lang="en-US" b="1" dirty="0" smtClean="0"/>
              <a:t>, “Howbeit when he, the Spirit of truth, is come, he will guide you into all truth: for he shall not speak of himself; but whatsoever he shall hear, </a:t>
            </a:r>
            <a:r>
              <a:rPr lang="en-US" b="1" i="1" dirty="0" smtClean="0"/>
              <a:t>that</a:t>
            </a:r>
            <a:r>
              <a:rPr lang="en-US" b="1" dirty="0" smtClean="0"/>
              <a:t> shall he speak: and he will </a:t>
            </a:r>
            <a:r>
              <a:rPr lang="en-US" b="1" dirty="0" err="1" smtClean="0"/>
              <a:t>shew</a:t>
            </a:r>
            <a:r>
              <a:rPr lang="en-US" b="1" dirty="0" smtClean="0"/>
              <a:t> you things to come.”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Holy Spirit Glorifies The Son</a:t>
            </a:r>
            <a:endParaRPr lang="en-US" b="1" dirty="0"/>
          </a:p>
        </p:txBody>
      </p:sp>
      <p:sp>
        <p:nvSpPr>
          <p:cNvPr id="3" name="Content Placeholder 2"/>
          <p:cNvSpPr>
            <a:spLocks noGrp="1"/>
          </p:cNvSpPr>
          <p:nvPr>
            <p:ph idx="1"/>
          </p:nvPr>
        </p:nvSpPr>
        <p:spPr/>
        <p:txBody>
          <a:bodyPr/>
          <a:lstStyle/>
          <a:p>
            <a:r>
              <a:rPr lang="en-US" b="1" dirty="0" smtClean="0"/>
              <a:t>The Holy Spirit glorifies the Son.</a:t>
            </a:r>
            <a:endParaRPr lang="en-US" dirty="0" smtClean="0"/>
          </a:p>
          <a:p>
            <a:pPr lvl="1"/>
            <a:r>
              <a:rPr lang="en-US" b="1" dirty="0" smtClean="0">
                <a:solidFill>
                  <a:srgbClr val="320000"/>
                </a:solidFill>
              </a:rPr>
              <a:t>John 16:14</a:t>
            </a:r>
            <a:r>
              <a:rPr lang="en-US" b="1" dirty="0" smtClean="0"/>
              <a:t>, “He shall glorify me: for he shall receive of mine, and shall </a:t>
            </a:r>
            <a:r>
              <a:rPr lang="en-US" b="1" dirty="0" err="1" smtClean="0"/>
              <a:t>shew</a:t>
            </a:r>
            <a:r>
              <a:rPr lang="en-US" b="1" dirty="0" smtClean="0"/>
              <a:t> </a:t>
            </a:r>
            <a:r>
              <a:rPr lang="en-US" b="1" i="1" dirty="0" smtClean="0"/>
              <a:t>it</a:t>
            </a:r>
            <a:r>
              <a:rPr lang="en-US" b="1" dirty="0" smtClean="0"/>
              <a:t> unto you.”</a:t>
            </a:r>
          </a:p>
          <a:p>
            <a:r>
              <a:rPr lang="en-US" b="1" dirty="0" smtClean="0"/>
              <a:t>The Holy Spirit gives us revelation knowledge.</a:t>
            </a:r>
            <a:endParaRPr lang="en-US" dirty="0" smtClean="0"/>
          </a:p>
          <a:p>
            <a:pPr lvl="1"/>
            <a:r>
              <a:rPr lang="en-US" b="1" dirty="0" smtClean="0">
                <a:solidFill>
                  <a:srgbClr val="320000"/>
                </a:solidFill>
              </a:rPr>
              <a:t>John 16:15</a:t>
            </a:r>
            <a:r>
              <a:rPr lang="en-US" b="1" dirty="0" smtClean="0"/>
              <a:t>, “All things that the Father hath are mine: therefore said I, that he shall take of mine, and shall </a:t>
            </a:r>
            <a:r>
              <a:rPr lang="en-US" b="1" dirty="0" err="1" smtClean="0"/>
              <a:t>shew</a:t>
            </a:r>
            <a:r>
              <a:rPr lang="en-US" b="1" dirty="0" smtClean="0"/>
              <a:t> </a:t>
            </a:r>
            <a:r>
              <a:rPr lang="en-US" b="1" i="1" dirty="0" smtClean="0"/>
              <a:t>it</a:t>
            </a:r>
            <a:r>
              <a:rPr lang="en-US" b="1" dirty="0" smtClean="0"/>
              <a:t> unto you.”</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Holy Spirit Empowers</a:t>
            </a:r>
            <a:endParaRPr lang="en-US" b="1" dirty="0"/>
          </a:p>
        </p:txBody>
      </p:sp>
      <p:sp>
        <p:nvSpPr>
          <p:cNvPr id="3" name="Content Placeholder 2"/>
          <p:cNvSpPr>
            <a:spLocks noGrp="1"/>
          </p:cNvSpPr>
          <p:nvPr>
            <p:ph idx="1"/>
          </p:nvPr>
        </p:nvSpPr>
        <p:spPr/>
        <p:txBody>
          <a:bodyPr/>
          <a:lstStyle/>
          <a:p>
            <a:r>
              <a:rPr lang="en-US" b="1" dirty="0" smtClean="0"/>
              <a:t>The Holy Spirit empowers believers to witness for Christ.</a:t>
            </a:r>
            <a:endParaRPr lang="en-US" dirty="0" smtClean="0"/>
          </a:p>
          <a:p>
            <a:pPr lvl="1"/>
            <a:r>
              <a:rPr lang="en-US" b="1" dirty="0" smtClean="0">
                <a:solidFill>
                  <a:srgbClr val="320000"/>
                </a:solidFill>
              </a:rPr>
              <a:t>Acts 1:8</a:t>
            </a:r>
            <a:r>
              <a:rPr lang="en-US" b="1" dirty="0" smtClean="0"/>
              <a:t>, </a:t>
            </a:r>
            <a:r>
              <a:rPr lang="en-US" b="1" dirty="0" smtClean="0">
                <a:solidFill>
                  <a:srgbClr val="FFFF00"/>
                </a:solidFill>
              </a:rPr>
              <a:t>“But ye shall receive power, after that the Holy Ghost is come upon you: and ye shall be witnesses unto me both in Jerusalem, and in all Judaea, and in Samaria, and unto the uttermost part of the earth.”</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Holy Spirit Hinders</a:t>
            </a:r>
            <a:endParaRPr lang="en-US" b="1" dirty="0"/>
          </a:p>
        </p:txBody>
      </p:sp>
      <p:sp>
        <p:nvSpPr>
          <p:cNvPr id="3" name="Content Placeholder 2"/>
          <p:cNvSpPr>
            <a:spLocks noGrp="1"/>
          </p:cNvSpPr>
          <p:nvPr>
            <p:ph idx="1"/>
          </p:nvPr>
        </p:nvSpPr>
        <p:spPr/>
        <p:txBody>
          <a:bodyPr>
            <a:normAutofit lnSpcReduction="10000"/>
          </a:bodyPr>
          <a:lstStyle/>
          <a:p>
            <a:r>
              <a:rPr lang="en-US" b="1" dirty="0" smtClean="0"/>
              <a:t>The Holy Spirit hinders the works of darkness.</a:t>
            </a:r>
            <a:endParaRPr lang="en-US" dirty="0" smtClean="0"/>
          </a:p>
          <a:p>
            <a:r>
              <a:rPr lang="en-US" b="1" dirty="0" smtClean="0">
                <a:solidFill>
                  <a:srgbClr val="320000"/>
                </a:solidFill>
              </a:rPr>
              <a:t>2 Thess. 2:7</a:t>
            </a:r>
            <a:r>
              <a:rPr lang="en-US" b="1" dirty="0" smtClean="0"/>
              <a:t>, “For the mystery of iniquity doth already work: only he who now </a:t>
            </a:r>
            <a:r>
              <a:rPr lang="en-US" b="1" dirty="0" err="1" smtClean="0"/>
              <a:t>letteth</a:t>
            </a:r>
            <a:r>
              <a:rPr lang="en-US" b="1" dirty="0" smtClean="0"/>
              <a:t> </a:t>
            </a:r>
            <a:r>
              <a:rPr lang="en-US" b="1" i="1" dirty="0" smtClean="0"/>
              <a:t>will let</a:t>
            </a:r>
            <a:r>
              <a:rPr lang="en-US" b="1" dirty="0" smtClean="0"/>
              <a:t>, until he be taken out of the way.”</a:t>
            </a:r>
          </a:p>
          <a:p>
            <a:r>
              <a:rPr lang="en-US" b="1" dirty="0" smtClean="0">
                <a:solidFill>
                  <a:srgbClr val="320000"/>
                </a:solidFill>
              </a:rPr>
              <a:t>2 Thess. 2:8</a:t>
            </a:r>
            <a:r>
              <a:rPr lang="en-US" b="1" dirty="0" smtClean="0"/>
              <a:t>, “And then shall that Wicked be revealed, whom the Lord shall consume with the spirit of his mouth, and shall destroy with the brightness of his coming:”</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Joel Promised It</a:t>
            </a:r>
            <a:endParaRPr lang="en-US" b="1" dirty="0"/>
          </a:p>
        </p:txBody>
      </p:sp>
      <p:sp>
        <p:nvSpPr>
          <p:cNvPr id="3" name="Content Placeholder 2"/>
          <p:cNvSpPr>
            <a:spLocks noGrp="1"/>
          </p:cNvSpPr>
          <p:nvPr>
            <p:ph idx="1"/>
          </p:nvPr>
        </p:nvSpPr>
        <p:spPr>
          <a:xfrm>
            <a:off x="914400" y="1295400"/>
            <a:ext cx="8229600" cy="5257800"/>
          </a:xfrm>
        </p:spPr>
        <p:txBody>
          <a:bodyPr>
            <a:normAutofit fontScale="85000" lnSpcReduction="10000"/>
          </a:bodyPr>
          <a:lstStyle/>
          <a:p>
            <a:pPr algn="just"/>
            <a:r>
              <a:rPr lang="en-US" b="1" dirty="0" smtClean="0"/>
              <a:t>Joel </a:t>
            </a:r>
            <a:r>
              <a:rPr lang="en-US" b="1" u="sng" dirty="0" smtClean="0"/>
              <a:t>prophesied</a:t>
            </a:r>
            <a:r>
              <a:rPr lang="en-US" b="1" dirty="0" smtClean="0"/>
              <a:t> that in the last days God would pour out His Spirit upon all flesh.</a:t>
            </a:r>
            <a:endParaRPr lang="en-US" dirty="0" smtClean="0"/>
          </a:p>
          <a:p>
            <a:pPr algn="just"/>
            <a:r>
              <a:rPr lang="en-US" b="1" dirty="0" smtClean="0">
                <a:solidFill>
                  <a:srgbClr val="320000"/>
                </a:solidFill>
              </a:rPr>
              <a:t>Joel 2:28</a:t>
            </a:r>
            <a:r>
              <a:rPr lang="en-US" b="1" dirty="0" smtClean="0"/>
              <a:t>, “And it shall come to pass afterward, </a:t>
            </a:r>
            <a:r>
              <a:rPr lang="en-US" b="1" i="1" dirty="0" smtClean="0"/>
              <a:t>that</a:t>
            </a:r>
            <a:r>
              <a:rPr lang="en-US" b="1" dirty="0" smtClean="0"/>
              <a:t> I will pour out my spirit upon all flesh; and your sons and your daughters shall prophesy, your old men shall dream dreams, your young men shall see visions:”</a:t>
            </a:r>
          </a:p>
          <a:p>
            <a:pPr algn="just"/>
            <a:r>
              <a:rPr lang="en-US" b="1" dirty="0" smtClean="0">
                <a:solidFill>
                  <a:srgbClr val="320000"/>
                </a:solidFill>
              </a:rPr>
              <a:t>Joel 2:29</a:t>
            </a:r>
            <a:r>
              <a:rPr lang="en-US" b="1" dirty="0" smtClean="0"/>
              <a:t>, “And also upon the servants and upon the handmaids in those days will I pour out my spirit.”</a:t>
            </a:r>
          </a:p>
          <a:p>
            <a:pPr algn="just"/>
            <a:r>
              <a:rPr lang="en-US" b="1" dirty="0" smtClean="0">
                <a:solidFill>
                  <a:srgbClr val="320000"/>
                </a:solidFill>
              </a:rPr>
              <a:t>Joel 2:32</a:t>
            </a:r>
            <a:r>
              <a:rPr lang="en-US" b="1" dirty="0" smtClean="0"/>
              <a:t>, “And it shall come to pass, </a:t>
            </a:r>
            <a:r>
              <a:rPr lang="en-US" b="1" i="1" dirty="0" smtClean="0"/>
              <a:t>that</a:t>
            </a:r>
            <a:r>
              <a:rPr lang="en-US" b="1" dirty="0" smtClean="0"/>
              <a:t> whosoever shall call on the name of the LORD shall be delivered: for in mount Zion and in Jerusalem shall be deliverance, as the LORD hath said, and in the remnant whom the LORD shall call.”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Jesus Baptizes With The Spirit</a:t>
            </a:r>
            <a:endParaRPr lang="en-US" b="1" dirty="0"/>
          </a:p>
        </p:txBody>
      </p:sp>
      <p:sp>
        <p:nvSpPr>
          <p:cNvPr id="3" name="Content Placeholder 2"/>
          <p:cNvSpPr>
            <a:spLocks noGrp="1"/>
          </p:cNvSpPr>
          <p:nvPr>
            <p:ph idx="1"/>
          </p:nvPr>
        </p:nvSpPr>
        <p:spPr/>
        <p:txBody>
          <a:bodyPr>
            <a:normAutofit fontScale="85000" lnSpcReduction="10000"/>
          </a:bodyPr>
          <a:lstStyle/>
          <a:p>
            <a:r>
              <a:rPr lang="en-US" b="1" dirty="0" smtClean="0"/>
              <a:t>The Lord gives the baptism of the Holy Spirit to those who ask Him.</a:t>
            </a:r>
            <a:endParaRPr lang="en-US" dirty="0" smtClean="0"/>
          </a:p>
          <a:p>
            <a:r>
              <a:rPr lang="en-US" b="1" dirty="0" smtClean="0">
                <a:solidFill>
                  <a:srgbClr val="320000"/>
                </a:solidFill>
              </a:rPr>
              <a:t>Luke 11:11</a:t>
            </a:r>
            <a:r>
              <a:rPr lang="en-US" b="1" dirty="0" smtClean="0"/>
              <a:t>, “If a son shall ask bread of any of you that is a father, will he give him a stone? or if </a:t>
            </a:r>
            <a:r>
              <a:rPr lang="en-US" b="1" i="1" dirty="0" smtClean="0"/>
              <a:t>he ask</a:t>
            </a:r>
            <a:r>
              <a:rPr lang="en-US" b="1" dirty="0" smtClean="0"/>
              <a:t> a fish, will he for a fish give him a serpent?”</a:t>
            </a:r>
          </a:p>
          <a:p>
            <a:r>
              <a:rPr lang="en-US" b="1" dirty="0" smtClean="0">
                <a:solidFill>
                  <a:srgbClr val="320000"/>
                </a:solidFill>
              </a:rPr>
              <a:t>Luke 11:12</a:t>
            </a:r>
            <a:r>
              <a:rPr lang="en-US" b="1" dirty="0" smtClean="0"/>
              <a:t>, “Or if he shall ask an egg, will he offer him a scorpion?”</a:t>
            </a:r>
          </a:p>
          <a:p>
            <a:r>
              <a:rPr lang="en-US" b="1" dirty="0" smtClean="0">
                <a:solidFill>
                  <a:srgbClr val="320000"/>
                </a:solidFill>
              </a:rPr>
              <a:t>Luke 11:13</a:t>
            </a:r>
            <a:r>
              <a:rPr lang="en-US" b="1" dirty="0" smtClean="0"/>
              <a:t>, “If ye then, being evil, know how to give good gifts unto your children: how much more shall </a:t>
            </a:r>
            <a:r>
              <a:rPr lang="en-US" b="1" i="1" dirty="0" smtClean="0"/>
              <a:t>your</a:t>
            </a:r>
            <a:r>
              <a:rPr lang="en-US" b="1" dirty="0" smtClean="0"/>
              <a:t> heavenly Father give the Holy Spirit to them that ask him?”</a:t>
            </a:r>
          </a:p>
          <a:p>
            <a:pPr lvl="1"/>
            <a:endParaRPr lang="en-US" b="1"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Pentecost is About:</a:t>
            </a:r>
            <a:endParaRPr lang="en-US" b="1" dirty="0"/>
          </a:p>
        </p:txBody>
      </p:sp>
      <p:sp>
        <p:nvSpPr>
          <p:cNvPr id="3" name="Content Placeholder 2"/>
          <p:cNvSpPr>
            <a:spLocks noGrp="1"/>
          </p:cNvSpPr>
          <p:nvPr>
            <p:ph idx="1"/>
          </p:nvPr>
        </p:nvSpPr>
        <p:spPr/>
        <p:txBody>
          <a:bodyPr/>
          <a:lstStyle/>
          <a:p>
            <a:r>
              <a:rPr lang="en-US" b="1" dirty="0" smtClean="0"/>
              <a:t>Pentecost is not about speaking in tongues, although I speak in tongues more than you all.</a:t>
            </a:r>
            <a:endParaRPr lang="en-US" dirty="0" smtClean="0"/>
          </a:p>
          <a:p>
            <a:r>
              <a:rPr lang="en-US" b="1" dirty="0" smtClean="0"/>
              <a:t>Pentecost is not about feeling good, although it produces great feelings of joy and peace.  </a:t>
            </a:r>
            <a:endParaRPr lang="en-US" dirty="0" smtClean="0"/>
          </a:p>
          <a:p>
            <a:r>
              <a:rPr lang="en-US" b="1" dirty="0" smtClean="0"/>
              <a:t>Pentecost is about intimacy with God.</a:t>
            </a:r>
            <a:endParaRPr lang="en-US" dirty="0" smtClean="0"/>
          </a:p>
          <a:p>
            <a:r>
              <a:rPr lang="en-US" b="1" dirty="0" smtClean="0"/>
              <a:t>Pentecost is about soul-winning.</a:t>
            </a:r>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Pentecost </a:t>
            </a:r>
            <a:r>
              <a:rPr lang="en-US" b="1" smtClean="0"/>
              <a:t>is About:</a:t>
            </a:r>
            <a:endParaRPr lang="en-US" b="1"/>
          </a:p>
        </p:txBody>
      </p:sp>
      <p:sp>
        <p:nvSpPr>
          <p:cNvPr id="3" name="Content Placeholder 2"/>
          <p:cNvSpPr>
            <a:spLocks noGrp="1"/>
          </p:cNvSpPr>
          <p:nvPr>
            <p:ph idx="1"/>
          </p:nvPr>
        </p:nvSpPr>
        <p:spPr/>
        <p:txBody>
          <a:bodyPr/>
          <a:lstStyle/>
          <a:p>
            <a:r>
              <a:rPr lang="en-US" b="1" dirty="0" smtClean="0"/>
              <a:t>Pentecost is about becoming like the Son.</a:t>
            </a:r>
            <a:endParaRPr lang="en-US" dirty="0" smtClean="0"/>
          </a:p>
          <a:p>
            <a:r>
              <a:rPr lang="en-US" b="1" dirty="0" smtClean="0"/>
              <a:t>Pentecost is about living in the authority of the Son.</a:t>
            </a:r>
            <a:endParaRPr lang="en-US" dirty="0" smtClean="0"/>
          </a:p>
          <a:p>
            <a:r>
              <a:rPr lang="en-US" b="1" dirty="0" smtClean="0"/>
              <a:t>Pentecost is about continuing the ministry that Jesus began in the same way that He began it.</a:t>
            </a:r>
            <a:endParaRPr lang="en-US" dirty="0" smtClean="0"/>
          </a:p>
          <a:p>
            <a:r>
              <a:rPr lang="en-US" b="1" dirty="0" smtClean="0"/>
              <a:t>Pentecost is about living in the order of the Kingdom.</a:t>
            </a:r>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57200"/>
            <a:ext cx="8229600" cy="1143000"/>
          </a:xfrm>
        </p:spPr>
        <p:txBody>
          <a:bodyPr>
            <a:normAutofit fontScale="90000"/>
          </a:bodyPr>
          <a:lstStyle/>
          <a:p>
            <a:r>
              <a:rPr lang="en-US" b="1" dirty="0" smtClean="0"/>
              <a:t>How to Receive the Baptism of the Holy Ghost.</a:t>
            </a:r>
            <a:endParaRPr lang="en-US" dirty="0"/>
          </a:p>
        </p:txBody>
      </p:sp>
      <p:sp>
        <p:nvSpPr>
          <p:cNvPr id="3" name="Content Placeholder 2"/>
          <p:cNvSpPr>
            <a:spLocks noGrp="1"/>
          </p:cNvSpPr>
          <p:nvPr>
            <p:ph idx="1"/>
          </p:nvPr>
        </p:nvSpPr>
        <p:spPr/>
        <p:txBody>
          <a:bodyPr>
            <a:normAutofit/>
          </a:bodyPr>
          <a:lstStyle/>
          <a:p>
            <a:r>
              <a:rPr lang="en-US" b="1" dirty="0" smtClean="0"/>
              <a:t>Ask, Believe, and Receive</a:t>
            </a:r>
          </a:p>
          <a:p>
            <a:r>
              <a:rPr lang="en-US" b="1" dirty="0" smtClean="0">
                <a:solidFill>
                  <a:srgbClr val="320000"/>
                </a:solidFill>
              </a:rPr>
              <a:t>Matthew 21:22</a:t>
            </a:r>
            <a:r>
              <a:rPr lang="en-US" b="1" dirty="0" smtClean="0"/>
              <a:t>, “And all things, whatsoever ye shall ask in prayer, believing, ye shall receive.”</a:t>
            </a:r>
          </a:p>
          <a:p>
            <a:r>
              <a:rPr lang="en-US" b="1" dirty="0" smtClean="0">
                <a:solidFill>
                  <a:srgbClr val="320000"/>
                </a:solidFill>
              </a:rPr>
              <a:t>Luke 11:13</a:t>
            </a:r>
            <a:r>
              <a:rPr lang="en-US" b="1" dirty="0" smtClean="0"/>
              <a:t>, “If ye then, being evil, know how to give good gifts unto your children: how much more shall </a:t>
            </a:r>
            <a:r>
              <a:rPr lang="en-US" b="1" i="1" dirty="0" smtClean="0"/>
              <a:t>your</a:t>
            </a:r>
            <a:r>
              <a:rPr lang="en-US" b="1" dirty="0" smtClean="0"/>
              <a:t> heavenly Father give the Holy Spirit to them that ask him?” </a:t>
            </a:r>
          </a:p>
          <a:p>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Tarry Ye</a:t>
            </a:r>
            <a:endParaRPr lang="en-US" b="1" dirty="0"/>
          </a:p>
        </p:txBody>
      </p:sp>
      <p:sp>
        <p:nvSpPr>
          <p:cNvPr id="3" name="Content Placeholder 2"/>
          <p:cNvSpPr>
            <a:spLocks noGrp="1"/>
          </p:cNvSpPr>
          <p:nvPr>
            <p:ph idx="1"/>
          </p:nvPr>
        </p:nvSpPr>
        <p:spPr>
          <a:xfrm>
            <a:off x="914400" y="1524000"/>
            <a:ext cx="8229600" cy="4525963"/>
          </a:xfrm>
        </p:spPr>
        <p:txBody>
          <a:bodyPr>
            <a:normAutofit fontScale="92500" lnSpcReduction="10000"/>
          </a:bodyPr>
          <a:lstStyle/>
          <a:p>
            <a:r>
              <a:rPr lang="en-US" b="1" dirty="0" smtClean="0"/>
              <a:t>The early Pentecostals used to teach that it was necessary to “tarry” for the baptism of the Holy Spirit, </a:t>
            </a:r>
            <a:r>
              <a:rPr lang="en-US" b="1" dirty="0" smtClean="0">
                <a:solidFill>
                  <a:srgbClr val="320000"/>
                </a:solidFill>
              </a:rPr>
              <a:t>Luke 24:49</a:t>
            </a:r>
            <a:r>
              <a:rPr lang="en-US" b="1" dirty="0" smtClean="0"/>
              <a:t>, </a:t>
            </a:r>
            <a:r>
              <a:rPr lang="en-US" b="1" dirty="0" smtClean="0">
                <a:solidFill>
                  <a:srgbClr val="FFFF00"/>
                </a:solidFill>
              </a:rPr>
              <a:t>“And, behold, I send the promise of my Father upon you: but tarry ye in the city of Jerusalem, until ye be endued with power from on high.”</a:t>
            </a:r>
          </a:p>
          <a:p>
            <a:r>
              <a:rPr lang="en-US" dirty="0" smtClean="0"/>
              <a:t> </a:t>
            </a:r>
            <a:r>
              <a:rPr lang="en-US" b="1" dirty="0" smtClean="0"/>
              <a:t>But many later Charismatic Christians said this was not true, that the baptism came as the result of faith.</a:t>
            </a:r>
          </a:p>
          <a:p>
            <a:r>
              <a:rPr lang="en-US" b="1" dirty="0" smtClean="0"/>
              <a:t>Both arguments are true.</a:t>
            </a:r>
          </a:p>
          <a:p>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Define Tarrying</a:t>
            </a:r>
            <a:endParaRPr lang="en-US" b="1" dirty="0"/>
          </a:p>
        </p:txBody>
      </p:sp>
      <p:sp>
        <p:nvSpPr>
          <p:cNvPr id="3" name="Content Placeholder 2"/>
          <p:cNvSpPr>
            <a:spLocks noGrp="1"/>
          </p:cNvSpPr>
          <p:nvPr>
            <p:ph idx="1"/>
          </p:nvPr>
        </p:nvSpPr>
        <p:spPr/>
        <p:txBody>
          <a:bodyPr/>
          <a:lstStyle/>
          <a:p>
            <a:r>
              <a:rPr lang="en-US" b="1" dirty="0" smtClean="0"/>
              <a:t>Many people have spent hours crying and screaming and begging God to give them the Holy Ghost.</a:t>
            </a:r>
          </a:p>
          <a:p>
            <a:r>
              <a:rPr lang="en-US" b="1" dirty="0" smtClean="0"/>
              <a:t>Some praying with them said, “Hold on” while others said, “Turn loose.”</a:t>
            </a:r>
          </a:p>
          <a:p>
            <a:r>
              <a:rPr lang="en-US" b="1" dirty="0" smtClean="0"/>
              <a:t>They often became discouraged or disillusioned and quit seeking the baptism. </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Define Tarrying</a:t>
            </a:r>
            <a:endParaRPr lang="en-US" b="1" dirty="0"/>
          </a:p>
        </p:txBody>
      </p:sp>
      <p:sp>
        <p:nvSpPr>
          <p:cNvPr id="3" name="Content Placeholder 2"/>
          <p:cNvSpPr>
            <a:spLocks noGrp="1"/>
          </p:cNvSpPr>
          <p:nvPr>
            <p:ph idx="1"/>
          </p:nvPr>
        </p:nvSpPr>
        <p:spPr/>
        <p:txBody>
          <a:bodyPr/>
          <a:lstStyle/>
          <a:p>
            <a:r>
              <a:rPr lang="en-US" b="1" dirty="0" smtClean="0"/>
              <a:t>Some people advised the seekers to repent because “the Holy Spirit won’t dwell in an unclean temple,” </a:t>
            </a:r>
          </a:p>
          <a:p>
            <a:r>
              <a:rPr lang="en-US" b="1" dirty="0" smtClean="0"/>
              <a:t>But the redemption of Jesus is a complete redemption.  </a:t>
            </a:r>
          </a:p>
          <a:p>
            <a:r>
              <a:rPr lang="en-US" b="1" dirty="0" smtClean="0"/>
              <a:t>We do not earn the baptism of the Holy Spirit by works.  It’s not how long or how loud you pray.</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Draw Near To God</a:t>
            </a:r>
            <a:endParaRPr lang="en-US" b="1" dirty="0"/>
          </a:p>
        </p:txBody>
      </p:sp>
      <p:sp>
        <p:nvSpPr>
          <p:cNvPr id="3" name="Content Placeholder 2"/>
          <p:cNvSpPr>
            <a:spLocks noGrp="1"/>
          </p:cNvSpPr>
          <p:nvPr>
            <p:ph idx="1"/>
          </p:nvPr>
        </p:nvSpPr>
        <p:spPr/>
        <p:txBody>
          <a:bodyPr>
            <a:normAutofit lnSpcReduction="10000"/>
          </a:bodyPr>
          <a:lstStyle/>
          <a:p>
            <a:r>
              <a:rPr lang="en-US" b="1" dirty="0" smtClean="0">
                <a:solidFill>
                  <a:srgbClr val="320000"/>
                </a:solidFill>
              </a:rPr>
              <a:t>James 4:8</a:t>
            </a:r>
            <a:r>
              <a:rPr lang="en-US" b="1" dirty="0" smtClean="0"/>
              <a:t>, “Draw nigh to God, and he will draw nigh to you. Cleanse </a:t>
            </a:r>
            <a:r>
              <a:rPr lang="en-US" b="1" i="1" dirty="0" smtClean="0"/>
              <a:t>your</a:t>
            </a:r>
            <a:r>
              <a:rPr lang="en-US" b="1" dirty="0" smtClean="0"/>
              <a:t> hands, </a:t>
            </a:r>
            <a:r>
              <a:rPr lang="en-US" b="1" i="1" dirty="0" smtClean="0"/>
              <a:t>ye</a:t>
            </a:r>
            <a:r>
              <a:rPr lang="en-US" b="1" dirty="0" smtClean="0"/>
              <a:t> sinners; and purify </a:t>
            </a:r>
            <a:r>
              <a:rPr lang="en-US" b="1" i="1" dirty="0" smtClean="0"/>
              <a:t>your</a:t>
            </a:r>
            <a:r>
              <a:rPr lang="en-US" b="1" dirty="0" smtClean="0"/>
              <a:t> hearts, </a:t>
            </a:r>
            <a:r>
              <a:rPr lang="en-US" b="1" i="1" dirty="0" smtClean="0"/>
              <a:t>ye</a:t>
            </a:r>
            <a:r>
              <a:rPr lang="en-US" b="1" dirty="0" smtClean="0"/>
              <a:t> double minded.”</a:t>
            </a:r>
          </a:p>
          <a:p>
            <a:r>
              <a:rPr lang="en-US" b="1" dirty="0" smtClean="0">
                <a:solidFill>
                  <a:srgbClr val="320000"/>
                </a:solidFill>
              </a:rPr>
              <a:t>James 4:9</a:t>
            </a:r>
            <a:r>
              <a:rPr lang="en-US" b="1" dirty="0" smtClean="0"/>
              <a:t>, “Be afflicted, and mourn, and weep: let your laughter be turned to mourning, and </a:t>
            </a:r>
            <a:r>
              <a:rPr lang="en-US" b="1" i="1" dirty="0" smtClean="0"/>
              <a:t>your</a:t>
            </a:r>
            <a:r>
              <a:rPr lang="en-US" b="1" dirty="0" smtClean="0"/>
              <a:t> joy to heaviness.”</a:t>
            </a:r>
          </a:p>
          <a:p>
            <a:r>
              <a:rPr lang="en-US" b="1" dirty="0" smtClean="0">
                <a:solidFill>
                  <a:srgbClr val="320000"/>
                </a:solidFill>
              </a:rPr>
              <a:t>James 4:10</a:t>
            </a:r>
            <a:r>
              <a:rPr lang="en-US" b="1" dirty="0" smtClean="0"/>
              <a:t>, “Humble yourselves in the sight of the Lord, and he shall lift you up.”</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Intimate Time</a:t>
            </a:r>
            <a:endParaRPr lang="en-US" b="1" dirty="0"/>
          </a:p>
        </p:txBody>
      </p:sp>
      <p:sp>
        <p:nvSpPr>
          <p:cNvPr id="3" name="Content Placeholder 2"/>
          <p:cNvSpPr>
            <a:spLocks noGrp="1"/>
          </p:cNvSpPr>
          <p:nvPr>
            <p:ph idx="1"/>
          </p:nvPr>
        </p:nvSpPr>
        <p:spPr/>
        <p:txBody>
          <a:bodyPr/>
          <a:lstStyle/>
          <a:p>
            <a:r>
              <a:rPr lang="en-US" b="1" dirty="0" smtClean="0"/>
              <a:t>The Lord wants you to spend intimate time with Him.</a:t>
            </a:r>
          </a:p>
          <a:p>
            <a:pPr lvl="1"/>
            <a:r>
              <a:rPr lang="en-US" b="1" dirty="0" smtClean="0"/>
              <a:t>Worship Him</a:t>
            </a:r>
          </a:p>
          <a:p>
            <a:pPr lvl="1"/>
            <a:r>
              <a:rPr lang="en-US" b="1" dirty="0" smtClean="0"/>
              <a:t>Read His Word</a:t>
            </a:r>
          </a:p>
          <a:p>
            <a:pPr lvl="1"/>
            <a:r>
              <a:rPr lang="en-US" b="1" dirty="0" smtClean="0"/>
              <a:t>Meditate on Him</a:t>
            </a:r>
          </a:p>
          <a:p>
            <a:pPr lvl="1"/>
            <a:r>
              <a:rPr lang="en-US" b="1" dirty="0" smtClean="0"/>
              <a:t>Tell Him the Secrets of Your Heart</a:t>
            </a:r>
          </a:p>
          <a:p>
            <a:pPr lvl="1"/>
            <a:r>
              <a:rPr lang="en-US" b="1" dirty="0" smtClean="0"/>
              <a:t>Listen to Him</a:t>
            </a:r>
          </a:p>
          <a:p>
            <a:pPr lvl="1"/>
            <a:r>
              <a:rPr lang="en-US" b="1" dirty="0" smtClean="0"/>
              <a:t>Receive the Infilling of His Power</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12"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2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2" dur="20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12"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2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6" dur="20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12"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2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20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12"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20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4" dur="20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12"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20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28" dur="20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12"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20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32" dur="2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Isaiah Promised It</a:t>
            </a:r>
            <a:endParaRPr lang="en-US" b="1" dirty="0"/>
          </a:p>
        </p:txBody>
      </p:sp>
      <p:sp>
        <p:nvSpPr>
          <p:cNvPr id="3" name="Content Placeholder 2"/>
          <p:cNvSpPr>
            <a:spLocks noGrp="1"/>
          </p:cNvSpPr>
          <p:nvPr>
            <p:ph idx="1"/>
          </p:nvPr>
        </p:nvSpPr>
        <p:spPr/>
        <p:txBody>
          <a:bodyPr>
            <a:normAutofit fontScale="92500" lnSpcReduction="20000"/>
          </a:bodyPr>
          <a:lstStyle/>
          <a:p>
            <a:r>
              <a:rPr lang="en-US" b="1" dirty="0" smtClean="0">
                <a:solidFill>
                  <a:srgbClr val="320000"/>
                </a:solidFill>
              </a:rPr>
              <a:t>Isaiah 28:11</a:t>
            </a:r>
            <a:r>
              <a:rPr lang="en-US" b="1" dirty="0" smtClean="0"/>
              <a:t>, “For with stammering lips and another tongue will he speak to this people.”</a:t>
            </a:r>
          </a:p>
          <a:p>
            <a:r>
              <a:rPr lang="en-US" b="1" dirty="0" smtClean="0">
                <a:solidFill>
                  <a:srgbClr val="320000"/>
                </a:solidFill>
              </a:rPr>
              <a:t>Isaiah 28:12</a:t>
            </a:r>
            <a:r>
              <a:rPr lang="en-US" b="1" dirty="0" smtClean="0"/>
              <a:t>, “To whom he said, This </a:t>
            </a:r>
            <a:r>
              <a:rPr lang="en-US" b="1" i="1" dirty="0" smtClean="0"/>
              <a:t>is</a:t>
            </a:r>
            <a:r>
              <a:rPr lang="en-US" b="1" dirty="0" smtClean="0"/>
              <a:t> the rest </a:t>
            </a:r>
            <a:r>
              <a:rPr lang="en-US" b="1" i="1" dirty="0" smtClean="0"/>
              <a:t>wherewith</a:t>
            </a:r>
            <a:r>
              <a:rPr lang="en-US" b="1" dirty="0" smtClean="0"/>
              <a:t> ye may cause the weary to rest; and this </a:t>
            </a:r>
            <a:r>
              <a:rPr lang="en-US" b="1" i="1" dirty="0" smtClean="0"/>
              <a:t>is</a:t>
            </a:r>
            <a:r>
              <a:rPr lang="en-US" b="1" dirty="0" smtClean="0"/>
              <a:t> the refreshing: yet they would not hear.”</a:t>
            </a:r>
          </a:p>
          <a:p>
            <a:r>
              <a:rPr lang="en-US" b="1" dirty="0" smtClean="0">
                <a:solidFill>
                  <a:srgbClr val="320000"/>
                </a:solidFill>
              </a:rPr>
              <a:t>Isaiah 28:13</a:t>
            </a:r>
            <a:r>
              <a:rPr lang="en-US" b="1" dirty="0" smtClean="0"/>
              <a:t>, “But the word of the LORD was unto them precept upon precept, precept upon precept; line upon line, line upon line; here a little, </a:t>
            </a:r>
            <a:r>
              <a:rPr lang="en-US" b="1" i="1" dirty="0" smtClean="0"/>
              <a:t>and</a:t>
            </a:r>
            <a:r>
              <a:rPr lang="en-US" b="1" dirty="0" smtClean="0"/>
              <a:t> there a little; that they might go, and fall backward, and be broken, and snared, and taken.”</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John the Baptist Promised It</a:t>
            </a:r>
            <a:endParaRPr lang="en-US" b="1" dirty="0"/>
          </a:p>
        </p:txBody>
      </p:sp>
      <p:sp>
        <p:nvSpPr>
          <p:cNvPr id="3" name="Content Placeholder 2"/>
          <p:cNvSpPr>
            <a:spLocks noGrp="1"/>
          </p:cNvSpPr>
          <p:nvPr>
            <p:ph idx="1"/>
          </p:nvPr>
        </p:nvSpPr>
        <p:spPr/>
        <p:txBody>
          <a:bodyPr>
            <a:normAutofit fontScale="85000" lnSpcReduction="10000"/>
          </a:bodyPr>
          <a:lstStyle/>
          <a:p>
            <a:r>
              <a:rPr lang="en-US" b="1" dirty="0" smtClean="0"/>
              <a:t>John the Baptist </a:t>
            </a:r>
            <a:r>
              <a:rPr lang="en-US" b="1" u="sng" dirty="0" smtClean="0"/>
              <a:t>promised</a:t>
            </a:r>
            <a:r>
              <a:rPr lang="en-US" b="1" dirty="0" smtClean="0"/>
              <a:t> that the Messiah would baptize believers with the Holy Ghost and with fire.</a:t>
            </a:r>
            <a:endParaRPr lang="en-US" dirty="0" smtClean="0"/>
          </a:p>
          <a:p>
            <a:r>
              <a:rPr lang="en-US" b="1" dirty="0" smtClean="0">
                <a:solidFill>
                  <a:srgbClr val="320000"/>
                </a:solidFill>
              </a:rPr>
              <a:t>Matt. 3</a:t>
            </a:r>
            <a:r>
              <a:rPr lang="en-US" b="1" dirty="0" smtClean="0"/>
              <a:t>:11, “I indeed baptize you with water unto repentance: but he that cometh after me is mightier than I, whose shoes I am not worthy to bear: he shall baptize you with the Holy Ghost, and </a:t>
            </a:r>
            <a:r>
              <a:rPr lang="en-US" b="1" i="1" dirty="0" smtClean="0"/>
              <a:t>with</a:t>
            </a:r>
            <a:r>
              <a:rPr lang="en-US" b="1" dirty="0" smtClean="0"/>
              <a:t> fire:”</a:t>
            </a:r>
          </a:p>
          <a:p>
            <a:r>
              <a:rPr lang="en-US" b="1" dirty="0" smtClean="0">
                <a:solidFill>
                  <a:srgbClr val="320000"/>
                </a:solidFill>
              </a:rPr>
              <a:t>Luke 3:16</a:t>
            </a:r>
            <a:r>
              <a:rPr lang="en-US" b="1" dirty="0" smtClean="0"/>
              <a:t>, “John answered, saying unto </a:t>
            </a:r>
            <a:r>
              <a:rPr lang="en-US" b="1" i="1" dirty="0" smtClean="0"/>
              <a:t>them</a:t>
            </a:r>
            <a:r>
              <a:rPr lang="en-US" b="1" dirty="0" smtClean="0"/>
              <a:t> all, I indeed baptize you with water; but one mightier than I cometh, the latchet of whose shoes I am not worthy to unloose: he shall baptize you with the Holy Ghost and with fire:”</a:t>
            </a:r>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Jesus Promised It</a:t>
            </a:r>
            <a:endParaRPr lang="en-US" b="1" dirty="0"/>
          </a:p>
        </p:txBody>
      </p:sp>
      <p:sp>
        <p:nvSpPr>
          <p:cNvPr id="3" name="Content Placeholder 2"/>
          <p:cNvSpPr>
            <a:spLocks noGrp="1"/>
          </p:cNvSpPr>
          <p:nvPr>
            <p:ph idx="1"/>
          </p:nvPr>
        </p:nvSpPr>
        <p:spPr/>
        <p:txBody>
          <a:bodyPr>
            <a:normAutofit fontScale="85000" lnSpcReduction="10000"/>
          </a:bodyPr>
          <a:lstStyle/>
          <a:p>
            <a:r>
              <a:rPr lang="en-US" b="1" dirty="0" smtClean="0"/>
              <a:t>Jesus </a:t>
            </a:r>
            <a:r>
              <a:rPr lang="en-US" b="1" u="sng" dirty="0" smtClean="0"/>
              <a:t>promised</a:t>
            </a:r>
            <a:r>
              <a:rPr lang="en-US" b="1" dirty="0" smtClean="0"/>
              <a:t> the outpouring of the Holy Spirit.</a:t>
            </a:r>
          </a:p>
          <a:p>
            <a:r>
              <a:rPr lang="en-US" b="1" dirty="0" smtClean="0">
                <a:solidFill>
                  <a:srgbClr val="320000"/>
                </a:solidFill>
              </a:rPr>
              <a:t>John 14:15</a:t>
            </a:r>
            <a:r>
              <a:rPr lang="en-US" b="1" dirty="0" smtClean="0"/>
              <a:t>, “If ye love me, keep my commandments.”</a:t>
            </a:r>
          </a:p>
          <a:p>
            <a:r>
              <a:rPr lang="en-US" b="1" dirty="0" smtClean="0">
                <a:solidFill>
                  <a:srgbClr val="320000"/>
                </a:solidFill>
              </a:rPr>
              <a:t>John 14:16</a:t>
            </a:r>
            <a:r>
              <a:rPr lang="en-US" b="1" dirty="0" smtClean="0"/>
              <a:t>, “And I will pray the Father, and he shall give you another Comforter, that he may abide with you for ever;”</a:t>
            </a:r>
          </a:p>
          <a:p>
            <a:r>
              <a:rPr lang="en-US" b="1" dirty="0" smtClean="0">
                <a:solidFill>
                  <a:srgbClr val="320000"/>
                </a:solidFill>
              </a:rPr>
              <a:t>John 14:17</a:t>
            </a:r>
            <a:r>
              <a:rPr lang="en-US" b="1" dirty="0" smtClean="0"/>
              <a:t>, “</a:t>
            </a:r>
            <a:r>
              <a:rPr lang="en-US" b="1" i="1" dirty="0" smtClean="0"/>
              <a:t>Even</a:t>
            </a:r>
            <a:r>
              <a:rPr lang="en-US" b="1" dirty="0" smtClean="0"/>
              <a:t> the Spirit of truth; whom the world cannot receive, because it </a:t>
            </a:r>
            <a:r>
              <a:rPr lang="en-US" b="1" dirty="0" err="1" smtClean="0"/>
              <a:t>seeth</a:t>
            </a:r>
            <a:r>
              <a:rPr lang="en-US" b="1" dirty="0" smtClean="0"/>
              <a:t> him not, neither </a:t>
            </a:r>
            <a:r>
              <a:rPr lang="en-US" b="1" dirty="0" err="1" smtClean="0"/>
              <a:t>knoweth</a:t>
            </a:r>
            <a:r>
              <a:rPr lang="en-US" b="1" dirty="0" smtClean="0"/>
              <a:t> him: but ye know him; for he </a:t>
            </a:r>
            <a:r>
              <a:rPr lang="en-US" b="1" dirty="0" err="1" smtClean="0"/>
              <a:t>dwelleth</a:t>
            </a:r>
            <a:r>
              <a:rPr lang="en-US" b="1" dirty="0" smtClean="0"/>
              <a:t> with you, and shall be in you.”</a:t>
            </a:r>
          </a:p>
          <a:p>
            <a:r>
              <a:rPr lang="en-US" b="1" dirty="0" smtClean="0">
                <a:solidFill>
                  <a:srgbClr val="320000"/>
                </a:solidFill>
              </a:rPr>
              <a:t>John 14:18</a:t>
            </a:r>
            <a:r>
              <a:rPr lang="en-US" b="1" dirty="0" smtClean="0"/>
              <a:t>, “I will not leave you comfortless: I will come to you.”</a:t>
            </a:r>
          </a:p>
          <a:p>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Jesus Promised It</a:t>
            </a:r>
            <a:endParaRPr lang="en-US" dirty="0"/>
          </a:p>
        </p:txBody>
      </p:sp>
      <p:sp>
        <p:nvSpPr>
          <p:cNvPr id="3" name="Content Placeholder 2"/>
          <p:cNvSpPr>
            <a:spLocks noGrp="1"/>
          </p:cNvSpPr>
          <p:nvPr>
            <p:ph idx="1"/>
          </p:nvPr>
        </p:nvSpPr>
        <p:spPr>
          <a:xfrm>
            <a:off x="914400" y="1600200"/>
            <a:ext cx="8229600" cy="4876800"/>
          </a:xfrm>
        </p:spPr>
        <p:txBody>
          <a:bodyPr>
            <a:normAutofit fontScale="92500" lnSpcReduction="20000"/>
          </a:bodyPr>
          <a:lstStyle/>
          <a:p>
            <a:r>
              <a:rPr lang="en-US" b="1" dirty="0" smtClean="0">
                <a:solidFill>
                  <a:srgbClr val="320000"/>
                </a:solidFill>
              </a:rPr>
              <a:t>Luke 24:49</a:t>
            </a:r>
            <a:r>
              <a:rPr lang="en-US" b="1" dirty="0" smtClean="0"/>
              <a:t>, “And, behold, I send the promise of my Father upon you: but tarry ye in the city of Jerusalem, until ye be endued with power from on high.”</a:t>
            </a:r>
          </a:p>
          <a:p>
            <a:r>
              <a:rPr lang="en-US" b="1" dirty="0" smtClean="0">
                <a:solidFill>
                  <a:srgbClr val="320000"/>
                </a:solidFill>
              </a:rPr>
              <a:t>Acts 1:4</a:t>
            </a:r>
            <a:r>
              <a:rPr lang="en-US" b="1" dirty="0" smtClean="0"/>
              <a:t>, “And, being assembled together with </a:t>
            </a:r>
            <a:r>
              <a:rPr lang="en-US" b="1" i="1" dirty="0" smtClean="0"/>
              <a:t>them</a:t>
            </a:r>
            <a:r>
              <a:rPr lang="en-US" b="1" dirty="0" smtClean="0"/>
              <a:t>, commanded them that they should not depart from Jerusalem, but wait for the promise of the Father, which, </a:t>
            </a:r>
            <a:r>
              <a:rPr lang="en-US" b="1" i="1" dirty="0" err="1" smtClean="0"/>
              <a:t>saith</a:t>
            </a:r>
            <a:r>
              <a:rPr lang="en-US" b="1" i="1" dirty="0" smtClean="0"/>
              <a:t> he</a:t>
            </a:r>
            <a:r>
              <a:rPr lang="en-US" b="1" dirty="0" smtClean="0"/>
              <a:t>, ye have heard of me.”</a:t>
            </a:r>
          </a:p>
          <a:p>
            <a:r>
              <a:rPr lang="en-US" b="1" dirty="0" smtClean="0">
                <a:solidFill>
                  <a:srgbClr val="320000"/>
                </a:solidFill>
              </a:rPr>
              <a:t>Acts 1:5</a:t>
            </a:r>
            <a:r>
              <a:rPr lang="en-US" b="1" dirty="0" smtClean="0"/>
              <a:t>, “For John truly baptized with water; but ye shall be baptized with the Holy Ghost not many days hence.”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Promise Arrived</a:t>
            </a:r>
            <a:endParaRPr lang="en-US" b="1" dirty="0"/>
          </a:p>
        </p:txBody>
      </p:sp>
      <p:sp>
        <p:nvSpPr>
          <p:cNvPr id="3" name="Content Placeholder 2"/>
          <p:cNvSpPr>
            <a:spLocks noGrp="1"/>
          </p:cNvSpPr>
          <p:nvPr>
            <p:ph idx="1"/>
          </p:nvPr>
        </p:nvSpPr>
        <p:spPr/>
        <p:txBody>
          <a:bodyPr>
            <a:normAutofit fontScale="85000" lnSpcReduction="10000"/>
          </a:bodyPr>
          <a:lstStyle/>
          <a:p>
            <a:r>
              <a:rPr lang="en-US" b="1" dirty="0" smtClean="0"/>
              <a:t>On the Day of Pentecost the Promise arrived.</a:t>
            </a:r>
            <a:endParaRPr lang="en-US" dirty="0" smtClean="0"/>
          </a:p>
          <a:p>
            <a:r>
              <a:rPr lang="en-US" b="1" dirty="0" smtClean="0">
                <a:solidFill>
                  <a:srgbClr val="320000"/>
                </a:solidFill>
              </a:rPr>
              <a:t>Acts 2:1</a:t>
            </a:r>
            <a:r>
              <a:rPr lang="en-US" b="1" dirty="0" smtClean="0"/>
              <a:t>, “And when the day of Pentecost was fully come, they were all with one accord in one place.”</a:t>
            </a:r>
          </a:p>
          <a:p>
            <a:r>
              <a:rPr lang="en-US" b="1" dirty="0" smtClean="0">
                <a:solidFill>
                  <a:srgbClr val="320000"/>
                </a:solidFill>
              </a:rPr>
              <a:t>Acts 2:2</a:t>
            </a:r>
            <a:r>
              <a:rPr lang="en-US" b="1" dirty="0" smtClean="0"/>
              <a:t>, “And suddenly there came a sound from heaven as of a rushing mighty wind, and it filled all the house where they were sitting.”</a:t>
            </a:r>
          </a:p>
          <a:p>
            <a:r>
              <a:rPr lang="en-US" b="1" dirty="0" smtClean="0">
                <a:solidFill>
                  <a:srgbClr val="320000"/>
                </a:solidFill>
              </a:rPr>
              <a:t>Acts 2:3</a:t>
            </a:r>
            <a:r>
              <a:rPr lang="en-US" b="1" dirty="0" smtClean="0"/>
              <a:t>, “And there appeared unto them cloven tongues like as of fire, and it sat upon each of them.”</a:t>
            </a:r>
          </a:p>
          <a:p>
            <a:r>
              <a:rPr lang="en-US" b="1" dirty="0" smtClean="0">
                <a:solidFill>
                  <a:srgbClr val="320000"/>
                </a:solidFill>
              </a:rPr>
              <a:t>Acts 2:4</a:t>
            </a:r>
            <a:r>
              <a:rPr lang="en-US" b="1" dirty="0" smtClean="0"/>
              <a:t>, “And they were all filled with the Holy Ghost, and began to speak with other tongues, as the Spirit gave them utterance.”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Promise Arrived</a:t>
            </a:r>
            <a:endParaRPr lang="en-US" b="1" dirty="0"/>
          </a:p>
        </p:txBody>
      </p:sp>
      <p:sp>
        <p:nvSpPr>
          <p:cNvPr id="3" name="Content Placeholder 2"/>
          <p:cNvSpPr>
            <a:spLocks noGrp="1"/>
          </p:cNvSpPr>
          <p:nvPr>
            <p:ph idx="1"/>
          </p:nvPr>
        </p:nvSpPr>
        <p:spPr/>
        <p:txBody>
          <a:bodyPr>
            <a:normAutofit fontScale="85000" lnSpcReduction="10000"/>
          </a:bodyPr>
          <a:lstStyle/>
          <a:p>
            <a:r>
              <a:rPr lang="en-US" b="1" dirty="0" smtClean="0">
                <a:solidFill>
                  <a:srgbClr val="320000"/>
                </a:solidFill>
              </a:rPr>
              <a:t>Acts 2:5</a:t>
            </a:r>
            <a:r>
              <a:rPr lang="en-US" b="1" dirty="0" smtClean="0"/>
              <a:t>, “And there were dwelling at Jerusalem Jews, devout men, out of every nation under heaven.”</a:t>
            </a:r>
          </a:p>
          <a:p>
            <a:r>
              <a:rPr lang="en-US" b="1" dirty="0" smtClean="0">
                <a:solidFill>
                  <a:srgbClr val="320000"/>
                </a:solidFill>
              </a:rPr>
              <a:t>Acts 2:6</a:t>
            </a:r>
            <a:r>
              <a:rPr lang="en-US" b="1" dirty="0" smtClean="0"/>
              <a:t>, “Now when this was noised abroad, the multitude came together, and were confounded, because that every man heard them speak in his own language.”</a:t>
            </a:r>
          </a:p>
          <a:p>
            <a:r>
              <a:rPr lang="en-US" b="1" dirty="0" smtClean="0">
                <a:solidFill>
                  <a:srgbClr val="320000"/>
                </a:solidFill>
              </a:rPr>
              <a:t>Acts 2:7</a:t>
            </a:r>
            <a:r>
              <a:rPr lang="en-US" b="1" dirty="0" smtClean="0"/>
              <a:t>, “And they were all amazed and </a:t>
            </a:r>
            <a:r>
              <a:rPr lang="en-US" b="1" dirty="0" err="1" smtClean="0"/>
              <a:t>marvelled</a:t>
            </a:r>
            <a:r>
              <a:rPr lang="en-US" b="1" dirty="0" smtClean="0"/>
              <a:t>, saying one to another, Behold, are not all these which speak </a:t>
            </a:r>
            <a:r>
              <a:rPr lang="en-US" b="1" dirty="0" err="1" smtClean="0"/>
              <a:t>Galilaeans</a:t>
            </a:r>
            <a:r>
              <a:rPr lang="en-US" b="1" dirty="0" smtClean="0"/>
              <a:t>?”</a:t>
            </a:r>
          </a:p>
          <a:p>
            <a:r>
              <a:rPr lang="en-US" b="1" dirty="0" smtClean="0">
                <a:solidFill>
                  <a:srgbClr val="320000"/>
                </a:solidFill>
              </a:rPr>
              <a:t>Acts 2:8</a:t>
            </a:r>
            <a:r>
              <a:rPr lang="en-US" b="1" dirty="0" smtClean="0"/>
              <a:t>, “And how hear we every man in our own tongue, wherein we were born?”</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The Promise Arrived</a:t>
            </a:r>
            <a:endParaRPr lang="en-US" b="1" dirty="0"/>
          </a:p>
        </p:txBody>
      </p:sp>
      <p:sp>
        <p:nvSpPr>
          <p:cNvPr id="3" name="Content Placeholder 2"/>
          <p:cNvSpPr>
            <a:spLocks noGrp="1"/>
          </p:cNvSpPr>
          <p:nvPr>
            <p:ph idx="1"/>
          </p:nvPr>
        </p:nvSpPr>
        <p:spPr/>
        <p:txBody>
          <a:bodyPr>
            <a:normAutofit fontScale="85000" lnSpcReduction="20000"/>
          </a:bodyPr>
          <a:lstStyle/>
          <a:p>
            <a:r>
              <a:rPr lang="en-US" b="1" dirty="0" smtClean="0">
                <a:solidFill>
                  <a:srgbClr val="320000"/>
                </a:solidFill>
              </a:rPr>
              <a:t>Acts 2:9</a:t>
            </a:r>
            <a:r>
              <a:rPr lang="en-US" b="1" dirty="0" smtClean="0"/>
              <a:t>, “</a:t>
            </a:r>
            <a:r>
              <a:rPr lang="en-US" b="1" dirty="0" err="1" smtClean="0"/>
              <a:t>Parthians</a:t>
            </a:r>
            <a:r>
              <a:rPr lang="en-US" b="1" dirty="0" smtClean="0"/>
              <a:t>, and Medes, and </a:t>
            </a:r>
            <a:r>
              <a:rPr lang="en-US" b="1" dirty="0" err="1" smtClean="0"/>
              <a:t>Elamites</a:t>
            </a:r>
            <a:r>
              <a:rPr lang="en-US" b="1" dirty="0" smtClean="0"/>
              <a:t>, and the dwellers in Mesopotamia, and in Judaea, and Cappadocia, in Pontus, and Asia,”</a:t>
            </a:r>
          </a:p>
          <a:p>
            <a:r>
              <a:rPr lang="en-US" b="1" dirty="0" smtClean="0">
                <a:solidFill>
                  <a:srgbClr val="320000"/>
                </a:solidFill>
              </a:rPr>
              <a:t>Acts 2:10</a:t>
            </a:r>
            <a:r>
              <a:rPr lang="en-US" b="1" dirty="0" smtClean="0"/>
              <a:t>, “Phrygia, and </a:t>
            </a:r>
            <a:r>
              <a:rPr lang="en-US" b="1" dirty="0" err="1" smtClean="0"/>
              <a:t>Pamphylia</a:t>
            </a:r>
            <a:r>
              <a:rPr lang="en-US" b="1" dirty="0" smtClean="0"/>
              <a:t>, in Egypt, and in the parts of Libya about Cyrene, and strangers of Rome, Jews and proselytes,”</a:t>
            </a:r>
          </a:p>
          <a:p>
            <a:r>
              <a:rPr lang="en-US" b="1" dirty="0" smtClean="0">
                <a:solidFill>
                  <a:srgbClr val="320000"/>
                </a:solidFill>
              </a:rPr>
              <a:t>Acts 2:11</a:t>
            </a:r>
            <a:r>
              <a:rPr lang="en-US" b="1" dirty="0" smtClean="0"/>
              <a:t>, “</a:t>
            </a:r>
            <a:r>
              <a:rPr lang="en-US" b="1" dirty="0" err="1" smtClean="0"/>
              <a:t>Cretes</a:t>
            </a:r>
            <a:r>
              <a:rPr lang="en-US" b="1" dirty="0" smtClean="0"/>
              <a:t> and Arabians, we do hear them speak in our tongues the wonderful works of God.”</a:t>
            </a:r>
          </a:p>
          <a:p>
            <a:r>
              <a:rPr lang="en-US" b="1" dirty="0" smtClean="0">
                <a:solidFill>
                  <a:srgbClr val="320000"/>
                </a:solidFill>
              </a:rPr>
              <a:t>Acts 2:12</a:t>
            </a:r>
            <a:r>
              <a:rPr lang="en-US" b="1" dirty="0" smtClean="0"/>
              <a:t>, “And they were all amazed, and were in doubt, saying one to another, What </a:t>
            </a:r>
            <a:r>
              <a:rPr lang="en-US" b="1" dirty="0" err="1" smtClean="0"/>
              <a:t>meaneth</a:t>
            </a:r>
            <a:r>
              <a:rPr lang="en-US" b="1" dirty="0" smtClean="0"/>
              <a:t> this?”</a:t>
            </a:r>
          </a:p>
          <a:p>
            <a:r>
              <a:rPr lang="en-US" b="1" dirty="0" smtClean="0">
                <a:solidFill>
                  <a:srgbClr val="320000"/>
                </a:solidFill>
              </a:rPr>
              <a:t>Acts 2:13</a:t>
            </a:r>
            <a:r>
              <a:rPr lang="en-US" b="1" dirty="0" smtClean="0"/>
              <a:t>, “Others mocking said, These men are full of new wine.”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394</TotalTime>
  <Words>2301</Words>
  <Application>Microsoft Office PowerPoint</Application>
  <PresentationFormat>On-screen Show (4:3)</PresentationFormat>
  <Paragraphs>129</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The Promise of Pentecost </vt:lpstr>
      <vt:lpstr>Joel Promised It</vt:lpstr>
      <vt:lpstr>Isaiah Promised It</vt:lpstr>
      <vt:lpstr>John the Baptist Promised It</vt:lpstr>
      <vt:lpstr>Jesus Promised It</vt:lpstr>
      <vt:lpstr>Jesus Promised It</vt:lpstr>
      <vt:lpstr>The Promise Arrived</vt:lpstr>
      <vt:lpstr>The Promise Arrived</vt:lpstr>
      <vt:lpstr>The Promise Arrived</vt:lpstr>
      <vt:lpstr>Peter Acknowledged The Promise</vt:lpstr>
      <vt:lpstr>The Holy Spirit</vt:lpstr>
      <vt:lpstr>Born of the Spirit</vt:lpstr>
      <vt:lpstr>Holy Spirit Baptism</vt:lpstr>
      <vt:lpstr>Holy Spirit Baptism</vt:lpstr>
      <vt:lpstr>The Work of the Spirit</vt:lpstr>
      <vt:lpstr>The Holy Spirit Guides</vt:lpstr>
      <vt:lpstr>The Holy Spirit Glorifies The Son</vt:lpstr>
      <vt:lpstr>The Holy Spirit Empowers</vt:lpstr>
      <vt:lpstr>The Holy Spirit Hinders</vt:lpstr>
      <vt:lpstr>Jesus Baptizes With The Spirit</vt:lpstr>
      <vt:lpstr>Pentecost is About:</vt:lpstr>
      <vt:lpstr>Pentecost is About:</vt:lpstr>
      <vt:lpstr>How to Receive the Baptism of the Holy Ghost.</vt:lpstr>
      <vt:lpstr>Tarry Ye</vt:lpstr>
      <vt:lpstr>Define Tarrying</vt:lpstr>
      <vt:lpstr>Define Tarrying</vt:lpstr>
      <vt:lpstr>Draw Near To God</vt:lpstr>
      <vt:lpstr>Intimate Time</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Promise of Pentecost</dc:title>
  <dc:creator>Louis G. Hulsey</dc:creator>
  <cp:lastModifiedBy>Louis G. Hulsey</cp:lastModifiedBy>
  <cp:revision>38</cp:revision>
  <dcterms:created xsi:type="dcterms:W3CDTF">2010-01-07T00:01:45Z</dcterms:created>
  <dcterms:modified xsi:type="dcterms:W3CDTF">2012-05-28T00:11:10Z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TC300006281033</vt:lpwstr>
  </property>
</Properties>
</file>