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45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Autofit/>
          </a:bodyPr>
          <a:lstStyle>
            <a:lvl1pPr algn="ctr">
              <a:defRPr sz="5400"/>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A5B842-81AD-4DA5-B28C-762CF4A3BD43}"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A5B842-81AD-4DA5-B28C-762CF4A3BD43}"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A5B842-81AD-4DA5-B28C-762CF4A3BD43}"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A5B842-81AD-4DA5-B28C-762CF4A3BD43}"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871787"/>
            <a:ext cx="7772400" cy="1362075"/>
          </a:xfrm>
        </p:spPr>
        <p:txBody>
          <a:bodyPr anchor="t">
            <a:noAutofit/>
          </a:bodyPr>
          <a:lstStyle>
            <a:lvl1pPr algn="l">
              <a:defRPr sz="4400" b="1" cap="none"/>
            </a:lvl1pPr>
          </a:lstStyle>
          <a:p>
            <a:r>
              <a:rPr lang="en-US" smtClean="0"/>
              <a:t>Click to edit master title style</a:t>
            </a:r>
            <a:endParaRPr lang="en-US"/>
          </a:p>
        </p:txBody>
      </p:sp>
      <p:sp>
        <p:nvSpPr>
          <p:cNvPr id="3" name="Text Placeholder 2"/>
          <p:cNvSpPr>
            <a:spLocks noGrp="1"/>
          </p:cNvSpPr>
          <p:nvPr>
            <p:ph type="body" idx="1"/>
          </p:nvPr>
        </p:nvSpPr>
        <p:spPr>
          <a:xfrm>
            <a:off x="722313" y="1371600"/>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A5B842-81AD-4DA5-B28C-762CF4A3BD43}"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A5B842-81AD-4DA5-B28C-762CF4A3BD43}" type="datetimeFigureOut">
              <a:rPr lang="en-US" smtClean="0"/>
              <a:t>1/13/2010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hasCustomPrompt="1"/>
          </p:nvPr>
        </p:nvSpPr>
        <p:spPr>
          <a:xfrm>
            <a:off x="457200" y="1535113"/>
            <a:ext cx="4040188"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hasCustomPrompt="1"/>
          </p:nvPr>
        </p:nvSpPr>
        <p:spPr>
          <a:xfrm>
            <a:off x="4645025" y="1535113"/>
            <a:ext cx="4041775"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A5B842-81AD-4DA5-B28C-762CF4A3BD43}" type="datetimeFigureOut">
              <a:rPr lang="en-US" smtClean="0"/>
              <a:t>1/13/2010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A5B842-81AD-4DA5-B28C-762CF4A3BD43}" type="datetimeFigureOut">
              <a:rPr lang="en-US" smtClean="0"/>
              <a:t>1/13/2010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A5B842-81AD-4DA5-B28C-762CF4A3BD43}" type="datetimeFigureOut">
              <a:rPr lang="en-US" smtClean="0"/>
              <a:t>1/13/2010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p:spPr>
        <p:txBody>
          <a:bodyPr anchor="b">
            <a:scene3d>
              <a:camera prst="orthographicFront"/>
              <a:lightRig rig="soft" dir="t"/>
            </a:scene3d>
            <a:sp3d prstMaterial="powder">
              <a:contourClr>
                <a:schemeClr val="bg2"/>
              </a:contourClr>
            </a:sp3d>
          </a:bodyPr>
          <a:lstStyle>
            <a:lvl1pPr algn="l">
              <a:defRPr sz="2000" b="1" cap="none" spc="0">
                <a:ln>
                  <a:noFill/>
                </a:ln>
                <a:solidFill>
                  <a:schemeClr val="tx2"/>
                </a:solidFill>
                <a:effectLst/>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A5B842-81AD-4DA5-B28C-762CF4A3BD43}" type="datetimeFigureOut">
              <a:rPr lang="en-US" smtClean="0"/>
              <a:t>1/13/2010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98BBB-7190-4853-AFC6-929EEBBD721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1447800"/>
            <a:ext cx="2971800" cy="1328738"/>
          </a:xfrm>
        </p:spPr>
        <p:txBody>
          <a:bodyPr anchor="b">
            <a:scene3d>
              <a:camera prst="orthographicFront"/>
              <a:lightRig rig="soft" dir="t"/>
            </a:scene3d>
            <a:sp3d prstMaterial="powder">
              <a:contourClr>
                <a:schemeClr val="bg2"/>
              </a:contourClr>
            </a:sp3d>
          </a:bodyPr>
          <a:lstStyle>
            <a:lvl1pPr algn="l">
              <a:defRPr sz="2000" b="1" cap="none" spc="0">
                <a:ln>
                  <a:noFill/>
                </a:ln>
                <a:solidFill>
                  <a:schemeClr val="tx2"/>
                </a:solidFill>
                <a:effectLst/>
              </a:defRPr>
            </a:lvl1pPr>
          </a:lstStyle>
          <a:p>
            <a:r>
              <a:rPr lang="en-US" smtClean="0"/>
              <a:t>CLICK TO EDIT MASTER TITLE STYLE</a:t>
            </a:r>
            <a:endParaRPr lang="en-US"/>
          </a:p>
        </p:txBody>
      </p:sp>
      <p:sp>
        <p:nvSpPr>
          <p:cNvPr id="4" name="Text Placeholder 3"/>
          <p:cNvSpPr>
            <a:spLocks noGrp="1"/>
          </p:cNvSpPr>
          <p:nvPr>
            <p:ph type="body" sz="half" idx="2"/>
          </p:nvPr>
        </p:nvSpPr>
        <p:spPr>
          <a:xfrm>
            <a:off x="381000" y="2776538"/>
            <a:ext cx="29718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A5B842-81AD-4DA5-B28C-762CF4A3BD43}" type="datetimeFigureOut">
              <a:rPr lang="en-US" smtClean="0"/>
              <a:t>1/13/2010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98BBB-7190-4853-AFC6-929EEBBD7219}" type="slidenum">
              <a:rPr lang="en-US" smtClean="0"/>
              <a:t>‹#›</a:t>
            </a:fld>
            <a:endParaRPr lang="en-US"/>
          </a:p>
        </p:txBody>
      </p:sp>
      <p:sp>
        <p:nvSpPr>
          <p:cNvPr id="9" name="Rectangle 8"/>
          <p:cNvSpPr/>
          <p:nvPr/>
        </p:nvSpPr>
        <p:spPr>
          <a:xfrm rot="21172883" flipH="1">
            <a:off x="4068648" y="1312793"/>
            <a:ext cx="3673971" cy="3673971"/>
          </a:xfrm>
          <a:prstGeom prst="rect">
            <a:avLst/>
          </a:prstGeom>
          <a:solidFill>
            <a:srgbClr val="FFFFFF"/>
          </a:solidFill>
          <a:ln w="3175">
            <a:solidFill>
              <a:srgbClr val="777777"/>
            </a:solidFill>
          </a:ln>
          <a:effectLst>
            <a:outerShdw blurRad="63500" dist="635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10" name="Rectangle 9"/>
          <p:cNvSpPr/>
          <p:nvPr/>
        </p:nvSpPr>
        <p:spPr>
          <a:xfrm rot="21435926" flipH="1">
            <a:off x="4045012" y="1267664"/>
            <a:ext cx="3673971" cy="3673971"/>
          </a:xfrm>
          <a:prstGeom prst="rect">
            <a:avLst/>
          </a:prstGeom>
          <a:solidFill>
            <a:srgbClr val="FFFFFF"/>
          </a:solidFill>
          <a:ln w="3175">
            <a:solidFill>
              <a:srgbClr val="777777"/>
            </a:solidFill>
          </a:ln>
          <a:effectLst>
            <a:outerShdw blurRad="63500" dist="635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11" name="Rectangle 10"/>
          <p:cNvSpPr/>
          <p:nvPr/>
        </p:nvSpPr>
        <p:spPr>
          <a:xfrm>
            <a:off x="4065563" y="1252028"/>
            <a:ext cx="3840480" cy="3840480"/>
          </a:xfrm>
          <a:prstGeom prst="rect">
            <a:avLst/>
          </a:prstGeom>
          <a:solidFill>
            <a:srgbClr val="FFFFFF"/>
          </a:solidFill>
          <a:ln w="3175">
            <a:solidFill>
              <a:srgbClr val="777777"/>
            </a:solidFill>
          </a:ln>
          <a:effectLst>
            <a:outerShdw blurRad="76200" dist="6350" dir="5400000" algn="t"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12" name="Rectangle 11"/>
          <p:cNvSpPr/>
          <p:nvPr/>
        </p:nvSpPr>
        <p:spPr>
          <a:xfrm rot="293056">
            <a:off x="4124179" y="1181685"/>
            <a:ext cx="3977640" cy="3977640"/>
          </a:xfrm>
          <a:prstGeom prst="rect">
            <a:avLst/>
          </a:prstGeom>
          <a:solidFill>
            <a:srgbClr val="FFFFFF"/>
          </a:solidFill>
          <a:ln w="3175">
            <a:solidFill>
              <a:srgbClr val="777777"/>
            </a:solidFill>
          </a:ln>
          <a:effectLst>
            <a:outerShdw blurRad="50000" dist="50800" dir="12900000" sy="99500" kx="90000" ky="150000" algn="tl" rotWithShape="0">
              <a:srgbClr val="000000">
                <a:alpha val="3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3" name="Picture Placeholder 2"/>
          <p:cNvSpPr>
            <a:spLocks noGrp="1"/>
          </p:cNvSpPr>
          <p:nvPr>
            <p:ph type="pic" idx="1"/>
          </p:nvPr>
        </p:nvSpPr>
        <p:spPr>
          <a:xfrm rot="300000">
            <a:off x="4275668" y="1323975"/>
            <a:ext cx="3657600" cy="3657600"/>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scene3d>
              <a:camera prst="orthographicFront"/>
              <a:lightRig rig="soft" dir="t"/>
            </a:scene3d>
            <a:sp3d contourW="12700" prstMaterial="powder">
              <a:bevelT w="29210" h="12700"/>
              <a:contourClr>
                <a:schemeClr val="bg2"/>
              </a:contourClr>
            </a:sp3d>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a:solidFill>
                  <a:schemeClr val="tx1"/>
                </a:solidFill>
              </a:defRPr>
            </a:lvl1pPr>
          </a:lstStyle>
          <a:p>
            <a:fld id="{DFA5B842-81AD-4DA5-B28C-762CF4A3BD43}" type="datetimeFigureOut">
              <a:rPr lang="en-US" smtClean="0"/>
              <a:t>1/13/2010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100">
                <a:solidFill>
                  <a:schemeClr val="tx1"/>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100">
                <a:solidFill>
                  <a:schemeClr val="tx1"/>
                </a:solidFill>
              </a:defRPr>
            </a:lvl1pPr>
          </a:lstStyle>
          <a:p>
            <a:fld id="{FBA98BBB-7190-4853-AFC6-929EEBBD72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b="1" kern="1200">
          <a:ln>
            <a:noFill/>
          </a:ln>
          <a:solidFill>
            <a:schemeClr val="tx2"/>
          </a:solidFill>
          <a:effectLst>
            <a:outerShdw blurRad="50800" dist="25400" dir="5400000" algn="t" rotWithShape="0">
              <a:prstClr val="black">
                <a:alpha val="80000"/>
              </a:prst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Clr>
          <a:schemeClr val="tx2"/>
        </a:buClr>
        <a:buFont typeface="Wingdings" pitchFamily="2" charset="2"/>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Wingdings" pitchFamily="2" charset="2"/>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Wingdings" pitchFamily="2" charset="2"/>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4800600"/>
            <a:ext cx="6400800" cy="1752600"/>
          </a:xfrm>
        </p:spPr>
        <p:txBody>
          <a:bodyPr/>
          <a:lstStyle/>
          <a:p>
            <a:pPr algn="l"/>
            <a:r>
              <a:rPr lang="en-US" dirty="0" smtClean="0"/>
              <a:t>Louis G. Hulsey</a:t>
            </a:r>
          </a:p>
          <a:p>
            <a:pPr algn="l"/>
            <a:r>
              <a:rPr lang="en-US" dirty="0" smtClean="0"/>
              <a:t>January 13, 1010</a:t>
            </a:r>
          </a:p>
          <a:p>
            <a:pPr algn="l"/>
            <a:r>
              <a:rPr lang="en-US" dirty="0" smtClean="0"/>
              <a:t>Casa Grande, Arizona</a:t>
            </a:r>
            <a:endParaRPr lang="en-US" dirty="0"/>
          </a:p>
        </p:txBody>
      </p:sp>
      <p:sp>
        <p:nvSpPr>
          <p:cNvPr id="5" name="Title 4"/>
          <p:cNvSpPr>
            <a:spLocks noGrp="1"/>
          </p:cNvSpPr>
          <p:nvPr>
            <p:ph type="ctrTitle"/>
          </p:nvPr>
        </p:nvSpPr>
        <p:spPr>
          <a:xfrm>
            <a:off x="685800" y="1797347"/>
            <a:ext cx="7772400" cy="923330"/>
          </a:xfrm>
          <a:prstGeom prst="rect">
            <a:avLst/>
          </a:prstGeom>
          <a:noFill/>
        </p:spPr>
        <p:txBody>
          <a:bodyPr wrap="square" lIns="91440" tIns="45720" rIns="91440" bIns="45720">
            <a:spAutoFit/>
          </a:bodyPr>
          <a:lstStyle/>
          <a:p>
            <a:pPr algn="ctr"/>
            <a:r>
              <a:rPr lang="en-US" sz="54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The Power</a:t>
            </a:r>
            <a:endParaRPr lang="en-US" sz="54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Kingdom</a:t>
            </a:r>
            <a:endParaRPr lang="en-US" dirty="0"/>
          </a:p>
        </p:txBody>
      </p:sp>
      <p:sp>
        <p:nvSpPr>
          <p:cNvPr id="3" name="Content Placeholder 2"/>
          <p:cNvSpPr>
            <a:spLocks noGrp="1"/>
          </p:cNvSpPr>
          <p:nvPr>
            <p:ph idx="1"/>
          </p:nvPr>
        </p:nvSpPr>
        <p:spPr/>
        <p:txBody>
          <a:bodyPr/>
          <a:lstStyle/>
          <a:p>
            <a:r>
              <a:rPr lang="en-US" sz="3200" b="1" dirty="0" smtClean="0"/>
              <a:t>But Jesus came to order and establish an eternal and spiritual Kingdom that would encompass the entire world, not to restore the temporal kingdom of Israel.</a:t>
            </a:r>
            <a:endParaRPr lang="en-US" sz="32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Worry</a:t>
            </a:r>
            <a:endParaRPr lang="en-US" dirty="0"/>
          </a:p>
        </p:txBody>
      </p:sp>
      <p:sp>
        <p:nvSpPr>
          <p:cNvPr id="3" name="Content Placeholder 2"/>
          <p:cNvSpPr>
            <a:spLocks noGrp="1"/>
          </p:cNvSpPr>
          <p:nvPr>
            <p:ph idx="1"/>
          </p:nvPr>
        </p:nvSpPr>
        <p:spPr/>
        <p:txBody>
          <a:bodyPr>
            <a:normAutofit lnSpcReduction="10000"/>
          </a:bodyPr>
          <a:lstStyle/>
          <a:p>
            <a:r>
              <a:rPr lang="en-US" b="1" dirty="0" smtClean="0"/>
              <a:t>Acts 1:7,  “And</a:t>
            </a:r>
            <a:r>
              <a:rPr lang="en-US" b="1" baseline="30000" dirty="0" smtClean="0"/>
              <a:t>G1161</a:t>
            </a:r>
            <a:r>
              <a:rPr lang="en-US" b="1" dirty="0" smtClean="0"/>
              <a:t> he said</a:t>
            </a:r>
            <a:r>
              <a:rPr lang="en-US" b="1" baseline="30000" dirty="0" smtClean="0"/>
              <a:t>G2036</a:t>
            </a:r>
            <a:r>
              <a:rPr lang="en-US" b="1" dirty="0" smtClean="0"/>
              <a:t> unto</a:t>
            </a:r>
            <a:r>
              <a:rPr lang="en-US" b="1" baseline="30000" dirty="0" smtClean="0"/>
              <a:t>G4314</a:t>
            </a:r>
            <a:r>
              <a:rPr lang="en-US" b="1" dirty="0" smtClean="0"/>
              <a:t> them,</a:t>
            </a:r>
            <a:r>
              <a:rPr lang="en-US" b="1" baseline="30000" dirty="0" smtClean="0"/>
              <a:t>G846</a:t>
            </a:r>
            <a:r>
              <a:rPr lang="en-US" b="1" dirty="0" smtClean="0"/>
              <a:t> It is</a:t>
            </a:r>
            <a:r>
              <a:rPr lang="en-US" b="1" baseline="30000" dirty="0" smtClean="0"/>
              <a:t>G2076</a:t>
            </a:r>
            <a:r>
              <a:rPr lang="en-US" b="1" dirty="0" smtClean="0"/>
              <a:t> not</a:t>
            </a:r>
            <a:r>
              <a:rPr lang="en-US" b="1" baseline="30000" dirty="0" smtClean="0"/>
              <a:t>G3756</a:t>
            </a:r>
            <a:r>
              <a:rPr lang="en-US" b="1" dirty="0" smtClean="0"/>
              <a:t> for you</a:t>
            </a:r>
            <a:r>
              <a:rPr lang="en-US" b="1" baseline="30000" dirty="0" smtClean="0"/>
              <a:t>G5216</a:t>
            </a:r>
            <a:r>
              <a:rPr lang="en-US" b="1" dirty="0" smtClean="0"/>
              <a:t> to know</a:t>
            </a:r>
            <a:r>
              <a:rPr lang="en-US" b="1" baseline="30000" dirty="0" smtClean="0"/>
              <a:t>G1097</a:t>
            </a:r>
            <a:r>
              <a:rPr lang="en-US" b="1" dirty="0" smtClean="0"/>
              <a:t> the times</a:t>
            </a:r>
            <a:r>
              <a:rPr lang="en-US" b="1" baseline="30000" dirty="0" smtClean="0"/>
              <a:t>G5550</a:t>
            </a:r>
            <a:r>
              <a:rPr lang="en-US" b="1" dirty="0" smtClean="0"/>
              <a:t> or</a:t>
            </a:r>
            <a:r>
              <a:rPr lang="en-US" b="1" baseline="30000" dirty="0" smtClean="0"/>
              <a:t>G2228</a:t>
            </a:r>
            <a:r>
              <a:rPr lang="en-US" b="1" dirty="0" smtClean="0"/>
              <a:t> the seasons,</a:t>
            </a:r>
            <a:r>
              <a:rPr lang="en-US" b="1" baseline="30000" dirty="0" smtClean="0"/>
              <a:t>G2540</a:t>
            </a:r>
            <a:r>
              <a:rPr lang="en-US" b="1" dirty="0" smtClean="0"/>
              <a:t> which</a:t>
            </a:r>
            <a:r>
              <a:rPr lang="en-US" b="1" baseline="30000" dirty="0" smtClean="0"/>
              <a:t>G3739</a:t>
            </a:r>
            <a:r>
              <a:rPr lang="en-US" b="1" dirty="0" smtClean="0"/>
              <a:t> the</a:t>
            </a:r>
            <a:r>
              <a:rPr lang="en-US" b="1" baseline="30000" dirty="0" smtClean="0"/>
              <a:t>G3588</a:t>
            </a:r>
            <a:r>
              <a:rPr lang="en-US" b="1" dirty="0" smtClean="0"/>
              <a:t> Father</a:t>
            </a:r>
            <a:r>
              <a:rPr lang="en-US" b="1" baseline="30000" dirty="0" smtClean="0"/>
              <a:t>G3962</a:t>
            </a:r>
            <a:r>
              <a:rPr lang="en-US" b="1" dirty="0" smtClean="0"/>
              <a:t> hath put</a:t>
            </a:r>
            <a:r>
              <a:rPr lang="en-US" b="1" baseline="30000" dirty="0" smtClean="0"/>
              <a:t>G5087</a:t>
            </a:r>
            <a:r>
              <a:rPr lang="en-US" b="1" dirty="0" smtClean="0"/>
              <a:t> in</a:t>
            </a:r>
            <a:r>
              <a:rPr lang="en-US" b="1" baseline="30000" dirty="0" smtClean="0"/>
              <a:t>G1722</a:t>
            </a:r>
            <a:r>
              <a:rPr lang="en-US" b="1" dirty="0" smtClean="0"/>
              <a:t> his own</a:t>
            </a:r>
            <a:r>
              <a:rPr lang="en-US" b="1" baseline="30000" dirty="0" smtClean="0"/>
              <a:t>G2398</a:t>
            </a:r>
            <a:r>
              <a:rPr lang="en-US" b="1" dirty="0" smtClean="0"/>
              <a:t> power.”</a:t>
            </a:r>
            <a:r>
              <a:rPr lang="en-US" b="1" baseline="30000" dirty="0" smtClean="0"/>
              <a:t>G1849</a:t>
            </a:r>
            <a:endParaRPr lang="en-US" b="1" dirty="0" smtClean="0"/>
          </a:p>
          <a:p>
            <a:r>
              <a:rPr lang="en-US" b="1" dirty="0" smtClean="0"/>
              <a:t>Jesus </a:t>
            </a:r>
            <a:r>
              <a:rPr lang="en-US" b="1" dirty="0" smtClean="0"/>
              <a:t>was not saying that Christians were not supposed to discern the times.  </a:t>
            </a:r>
            <a:endParaRPr lang="en-US" b="1" dirty="0" smtClean="0"/>
          </a:p>
          <a:p>
            <a:r>
              <a:rPr lang="en-US" b="1" dirty="0" smtClean="0"/>
              <a:t>Jesus </a:t>
            </a:r>
            <a:r>
              <a:rPr lang="en-US" b="1" dirty="0" smtClean="0"/>
              <a:t>had given them the signs to anticipate (Matt. 16:3; 24:33).</a:t>
            </a:r>
            <a:endParaRPr lang="en-US" dirty="0" smtClean="0"/>
          </a:p>
          <a:p>
            <a:r>
              <a:rPr lang="en-US" b="1" dirty="0" smtClean="0"/>
              <a:t>It was important to discern the times.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Kingdom Not of Earth</a:t>
            </a:r>
            <a:endParaRPr lang="en-US" dirty="0"/>
          </a:p>
        </p:txBody>
      </p:sp>
      <p:sp>
        <p:nvSpPr>
          <p:cNvPr id="3" name="Content Placeholder 2"/>
          <p:cNvSpPr>
            <a:spLocks noGrp="1"/>
          </p:cNvSpPr>
          <p:nvPr>
            <p:ph idx="1"/>
          </p:nvPr>
        </p:nvSpPr>
        <p:spPr/>
        <p:txBody>
          <a:bodyPr/>
          <a:lstStyle/>
          <a:p>
            <a:r>
              <a:rPr lang="en-US" sz="3200" b="1" dirty="0" smtClean="0"/>
              <a:t>But Jesus had a more important focus for His apostles than current events.  </a:t>
            </a:r>
            <a:endParaRPr lang="en-US" sz="3200" b="1" dirty="0" smtClean="0"/>
          </a:p>
          <a:p>
            <a:r>
              <a:rPr lang="en-US" sz="3200" b="1" dirty="0" smtClean="0"/>
              <a:t>So </a:t>
            </a:r>
            <a:r>
              <a:rPr lang="en-US" sz="3200" b="1" dirty="0" smtClean="0"/>
              <a:t>He told them not to be so concerned about the earthly kingdom or its affairs.</a:t>
            </a:r>
            <a:endParaRPr lang="en-US" sz="3200" dirty="0" smtClean="0"/>
          </a:p>
          <a:p>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The Instructions</a:t>
            </a:r>
            <a:endParaRPr lang="en-US" dirty="0"/>
          </a:p>
        </p:txBody>
      </p:sp>
      <p:sp>
        <p:nvSpPr>
          <p:cNvPr id="3" name="Content Placeholder 2"/>
          <p:cNvSpPr>
            <a:spLocks noGrp="1"/>
          </p:cNvSpPr>
          <p:nvPr>
            <p:ph idx="1"/>
          </p:nvPr>
        </p:nvSpPr>
        <p:spPr>
          <a:xfrm>
            <a:off x="457200" y="1143000"/>
            <a:ext cx="8229600" cy="4983163"/>
          </a:xfrm>
        </p:spPr>
        <p:txBody>
          <a:bodyPr/>
          <a:lstStyle/>
          <a:p>
            <a:r>
              <a:rPr lang="en-US" b="1" dirty="0" smtClean="0"/>
              <a:t>Acts 1:7,  “And</a:t>
            </a:r>
            <a:r>
              <a:rPr lang="en-US" b="1" baseline="30000" dirty="0" smtClean="0"/>
              <a:t>G1161</a:t>
            </a:r>
            <a:r>
              <a:rPr lang="en-US" b="1" dirty="0" smtClean="0"/>
              <a:t> he said</a:t>
            </a:r>
            <a:r>
              <a:rPr lang="en-US" b="1" baseline="30000" dirty="0" smtClean="0"/>
              <a:t>G2036</a:t>
            </a:r>
            <a:r>
              <a:rPr lang="en-US" b="1" dirty="0" smtClean="0"/>
              <a:t> unto</a:t>
            </a:r>
            <a:r>
              <a:rPr lang="en-US" b="1" baseline="30000" dirty="0" smtClean="0"/>
              <a:t>G4314</a:t>
            </a:r>
            <a:r>
              <a:rPr lang="en-US" b="1" dirty="0" smtClean="0"/>
              <a:t> them,</a:t>
            </a:r>
            <a:r>
              <a:rPr lang="en-US" b="1" baseline="30000" dirty="0" smtClean="0"/>
              <a:t>G846</a:t>
            </a:r>
            <a:r>
              <a:rPr lang="en-US" b="1" dirty="0" smtClean="0"/>
              <a:t> It is</a:t>
            </a:r>
            <a:r>
              <a:rPr lang="en-US" b="1" baseline="30000" dirty="0" smtClean="0"/>
              <a:t>G2076</a:t>
            </a:r>
            <a:r>
              <a:rPr lang="en-US" b="1" dirty="0" smtClean="0"/>
              <a:t> not</a:t>
            </a:r>
            <a:r>
              <a:rPr lang="en-US" b="1" baseline="30000" dirty="0" smtClean="0"/>
              <a:t>G3756</a:t>
            </a:r>
            <a:r>
              <a:rPr lang="en-US" b="1" dirty="0" smtClean="0"/>
              <a:t> for you</a:t>
            </a:r>
            <a:r>
              <a:rPr lang="en-US" b="1" baseline="30000" dirty="0" smtClean="0"/>
              <a:t>G5216</a:t>
            </a:r>
            <a:r>
              <a:rPr lang="en-US" b="1" dirty="0" smtClean="0"/>
              <a:t> to know</a:t>
            </a:r>
            <a:r>
              <a:rPr lang="en-US" b="1" baseline="30000" dirty="0" smtClean="0"/>
              <a:t>G1097</a:t>
            </a:r>
            <a:r>
              <a:rPr lang="en-US" b="1" dirty="0" smtClean="0"/>
              <a:t> the times</a:t>
            </a:r>
            <a:r>
              <a:rPr lang="en-US" b="1" baseline="30000" dirty="0" smtClean="0"/>
              <a:t>G5550</a:t>
            </a:r>
            <a:r>
              <a:rPr lang="en-US" b="1" dirty="0" smtClean="0"/>
              <a:t> or</a:t>
            </a:r>
            <a:r>
              <a:rPr lang="en-US" b="1" baseline="30000" dirty="0" smtClean="0"/>
              <a:t>G2228</a:t>
            </a:r>
            <a:r>
              <a:rPr lang="en-US" b="1" dirty="0" smtClean="0"/>
              <a:t> the seasons,</a:t>
            </a:r>
            <a:r>
              <a:rPr lang="en-US" b="1" baseline="30000" dirty="0" smtClean="0"/>
              <a:t>G2540</a:t>
            </a:r>
            <a:r>
              <a:rPr lang="en-US" b="1" dirty="0" smtClean="0"/>
              <a:t> which</a:t>
            </a:r>
            <a:r>
              <a:rPr lang="en-US" b="1" baseline="30000" dirty="0" smtClean="0"/>
              <a:t>G3739</a:t>
            </a:r>
            <a:r>
              <a:rPr lang="en-US" b="1" dirty="0" smtClean="0"/>
              <a:t> the</a:t>
            </a:r>
            <a:r>
              <a:rPr lang="en-US" b="1" baseline="30000" dirty="0" smtClean="0"/>
              <a:t>G3588</a:t>
            </a:r>
            <a:r>
              <a:rPr lang="en-US" b="1" dirty="0" smtClean="0"/>
              <a:t> Father</a:t>
            </a:r>
            <a:r>
              <a:rPr lang="en-US" b="1" baseline="30000" dirty="0" smtClean="0"/>
              <a:t>G3962</a:t>
            </a:r>
            <a:r>
              <a:rPr lang="en-US" b="1" dirty="0" smtClean="0"/>
              <a:t> hath put</a:t>
            </a:r>
            <a:r>
              <a:rPr lang="en-US" b="1" baseline="30000" dirty="0" smtClean="0"/>
              <a:t>G5087</a:t>
            </a:r>
            <a:r>
              <a:rPr lang="en-US" b="1" dirty="0" smtClean="0"/>
              <a:t> in</a:t>
            </a:r>
            <a:r>
              <a:rPr lang="en-US" b="1" baseline="30000" dirty="0" smtClean="0"/>
              <a:t>G1722</a:t>
            </a:r>
            <a:r>
              <a:rPr lang="en-US" b="1" dirty="0" smtClean="0"/>
              <a:t> his own</a:t>
            </a:r>
            <a:r>
              <a:rPr lang="en-US" b="1" baseline="30000" dirty="0" smtClean="0"/>
              <a:t>G2398</a:t>
            </a:r>
            <a:r>
              <a:rPr lang="en-US" b="1" dirty="0" smtClean="0"/>
              <a:t> power.”</a:t>
            </a:r>
            <a:r>
              <a:rPr lang="en-US" b="1" baseline="30000" dirty="0" smtClean="0"/>
              <a:t>G1849</a:t>
            </a:r>
          </a:p>
          <a:p>
            <a:r>
              <a:rPr lang="en-US" b="1" dirty="0" smtClean="0"/>
              <a:t>G5550, </a:t>
            </a:r>
            <a:r>
              <a:rPr lang="en-US" b="1" dirty="0" err="1" smtClean="0"/>
              <a:t>χρόνος</a:t>
            </a:r>
            <a:r>
              <a:rPr lang="en-US" b="1" dirty="0" smtClean="0"/>
              <a:t>, </a:t>
            </a:r>
            <a:r>
              <a:rPr lang="en-US" b="1" dirty="0" err="1" smtClean="0"/>
              <a:t>chronos</a:t>
            </a:r>
            <a:r>
              <a:rPr lang="en-US" b="1" dirty="0" smtClean="0"/>
              <a:t>, </a:t>
            </a:r>
            <a:r>
              <a:rPr lang="en-US" b="1" i="1" dirty="0" err="1" smtClean="0"/>
              <a:t>khron'-os</a:t>
            </a:r>
            <a:r>
              <a:rPr lang="en-US" b="1" i="1" dirty="0" smtClean="0"/>
              <a:t>  </a:t>
            </a:r>
            <a:r>
              <a:rPr lang="en-US" b="1" dirty="0" smtClean="0"/>
              <a:t>(From </a:t>
            </a:r>
            <a:r>
              <a:rPr lang="en-US" b="1" i="1" dirty="0" smtClean="0"/>
              <a:t>Strong’s Exhaustive Concordance</a:t>
            </a:r>
            <a:r>
              <a:rPr lang="en-US" b="1" dirty="0" smtClean="0"/>
              <a:t>)</a:t>
            </a:r>
            <a:br>
              <a:rPr lang="en-US" b="1" dirty="0" smtClean="0"/>
            </a:br>
            <a:r>
              <a:rPr lang="en-US" b="1" dirty="0" smtClean="0"/>
              <a:t>A </a:t>
            </a:r>
            <a:r>
              <a:rPr lang="en-US" b="1" dirty="0" smtClean="0"/>
              <a:t>space of </a:t>
            </a:r>
            <a:r>
              <a:rPr lang="en-US" b="1" i="1" dirty="0" smtClean="0"/>
              <a:t>time</a:t>
            </a:r>
            <a:r>
              <a:rPr lang="en-US" b="1" dirty="0" smtClean="0"/>
              <a:t> (in genitive case, and thus properly distinguished from </a:t>
            </a:r>
            <a:r>
              <a:rPr lang="en-US" b="1" u="sng" dirty="0" smtClean="0"/>
              <a:t>G2540</a:t>
            </a:r>
            <a:r>
              <a:rPr lang="en-US" b="1" dirty="0" smtClean="0"/>
              <a:t>, which designates a </a:t>
            </a:r>
            <a:r>
              <a:rPr lang="en-US" b="1" i="1" dirty="0" smtClean="0"/>
              <a:t>fixed</a:t>
            </a:r>
            <a:r>
              <a:rPr lang="en-US" b="1" dirty="0" smtClean="0"/>
              <a:t> or special </a:t>
            </a:r>
            <a:r>
              <a:rPr lang="en-US" b="1" dirty="0" smtClean="0"/>
              <a:t>occasion.</a:t>
            </a:r>
            <a:endParaRPr lang="en-US" b="1" dirty="0" smtClean="0"/>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Instructions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G2540, </a:t>
            </a:r>
            <a:r>
              <a:rPr lang="en-US" b="1" dirty="0" err="1" smtClean="0"/>
              <a:t>Καιρός</a:t>
            </a:r>
            <a:r>
              <a:rPr lang="en-US" b="1" dirty="0" smtClean="0"/>
              <a:t>, </a:t>
            </a:r>
            <a:r>
              <a:rPr lang="en-US" b="1" dirty="0" err="1" smtClean="0"/>
              <a:t>kairos</a:t>
            </a:r>
            <a:r>
              <a:rPr lang="en-US" b="1" dirty="0" smtClean="0"/>
              <a:t>, </a:t>
            </a:r>
            <a:r>
              <a:rPr lang="en-US" b="1" i="1" dirty="0" err="1" smtClean="0"/>
              <a:t>kahee</a:t>
            </a:r>
            <a:r>
              <a:rPr lang="en-US" b="1" i="1" dirty="0" smtClean="0"/>
              <a:t>-</a:t>
            </a:r>
            <a:r>
              <a:rPr lang="en-US" b="1" i="1" dirty="0" err="1" smtClean="0"/>
              <a:t>ros</a:t>
            </a:r>
            <a:r>
              <a:rPr lang="en-US" b="1" i="1" dirty="0" smtClean="0"/>
              <a:t>’</a:t>
            </a:r>
            <a:br>
              <a:rPr lang="en-US" b="1" i="1" dirty="0" smtClean="0"/>
            </a:br>
            <a:r>
              <a:rPr lang="en-US" b="1" dirty="0" smtClean="0"/>
              <a:t>Of </a:t>
            </a:r>
            <a:r>
              <a:rPr lang="en-US" b="1" dirty="0" smtClean="0"/>
              <a:t>uncertain affinity; an </a:t>
            </a:r>
            <a:r>
              <a:rPr lang="en-US" b="1" i="1" dirty="0" smtClean="0"/>
              <a:t>occasion</a:t>
            </a:r>
            <a:r>
              <a:rPr lang="en-US" b="1" dirty="0" smtClean="0"/>
              <a:t>, that is, </a:t>
            </a:r>
            <a:r>
              <a:rPr lang="en-US" b="1" i="1" dirty="0" smtClean="0"/>
              <a:t>set</a:t>
            </a:r>
            <a:r>
              <a:rPr lang="en-US" b="1" dirty="0" smtClean="0"/>
              <a:t> or </a:t>
            </a:r>
            <a:r>
              <a:rPr lang="en-US" b="1" i="1" dirty="0" smtClean="0"/>
              <a:t>proper</a:t>
            </a:r>
            <a:r>
              <a:rPr lang="en-US" b="1" dirty="0" smtClean="0"/>
              <a:t> time: - X always, opportunity, (convenient, due) season, (due, short, while) time, a while. Compare </a:t>
            </a:r>
            <a:r>
              <a:rPr lang="en-US" b="1" u="sng" dirty="0" smtClean="0"/>
              <a:t>G5550</a:t>
            </a:r>
            <a:r>
              <a:rPr lang="en-US" b="1" dirty="0" smtClean="0"/>
              <a:t>.</a:t>
            </a:r>
          </a:p>
          <a:p>
            <a:r>
              <a:rPr lang="en-US" b="1" dirty="0" smtClean="0"/>
              <a:t>G165, </a:t>
            </a:r>
            <a:r>
              <a:rPr lang="en-US" b="1" dirty="0" err="1" smtClean="0"/>
              <a:t>αἰών</a:t>
            </a:r>
            <a:r>
              <a:rPr lang="en-US" b="1" dirty="0" smtClean="0"/>
              <a:t>, </a:t>
            </a:r>
            <a:r>
              <a:rPr lang="en-US" b="1" dirty="0" err="1" smtClean="0"/>
              <a:t>aiōn</a:t>
            </a:r>
            <a:r>
              <a:rPr lang="en-US" b="1" dirty="0" smtClean="0"/>
              <a:t>, </a:t>
            </a:r>
            <a:r>
              <a:rPr lang="en-US" b="1" i="1" dirty="0" err="1" smtClean="0"/>
              <a:t>ahee</a:t>
            </a:r>
            <a:r>
              <a:rPr lang="en-US" b="1" i="1" dirty="0" smtClean="0"/>
              <a:t>-</a:t>
            </a:r>
            <a:r>
              <a:rPr lang="en-US" b="1" i="1" dirty="0" err="1" smtClean="0"/>
              <a:t>ohn</a:t>
            </a:r>
            <a:r>
              <a:rPr lang="en-US" b="1" i="1" dirty="0" smtClean="0"/>
              <a:t>’</a:t>
            </a:r>
            <a:br>
              <a:rPr lang="en-US" b="1" i="1" dirty="0" smtClean="0"/>
            </a:br>
            <a:r>
              <a:rPr lang="en-US" b="1" i="1" dirty="0" smtClean="0"/>
              <a:t>P</a:t>
            </a:r>
            <a:r>
              <a:rPr lang="en-US" b="1" dirty="0" smtClean="0"/>
              <a:t>roperly </a:t>
            </a:r>
            <a:r>
              <a:rPr lang="en-US" b="1" dirty="0" smtClean="0"/>
              <a:t>an </a:t>
            </a:r>
            <a:r>
              <a:rPr lang="en-US" b="1" i="1" dirty="0" smtClean="0"/>
              <a:t>age</a:t>
            </a:r>
            <a:r>
              <a:rPr lang="en-US" b="1" dirty="0" smtClean="0"/>
              <a:t>; by extension </a:t>
            </a:r>
            <a:r>
              <a:rPr lang="en-US" b="1" i="1" dirty="0" smtClean="0"/>
              <a:t>perpetuity</a:t>
            </a:r>
            <a:r>
              <a:rPr lang="en-US" b="1" dirty="0" smtClean="0"/>
              <a:t> (also past); by implication the </a:t>
            </a:r>
            <a:r>
              <a:rPr lang="en-US" b="1" i="1" dirty="0" smtClean="0"/>
              <a:t>world</a:t>
            </a:r>
            <a:r>
              <a:rPr lang="en-US" b="1" dirty="0" smtClean="0"/>
              <a:t>; specifically (Jewish) a Messianic period (present or future): - age, course, eternal, (for) ever (-more), [n-]ever, (beginning of the, while the) world (began, without end). Compare </a:t>
            </a:r>
            <a:r>
              <a:rPr lang="en-US" b="1" u="sng" dirty="0" smtClean="0"/>
              <a:t>G5550</a:t>
            </a:r>
            <a:r>
              <a:rPr lang="en-US" b="1" dirty="0" smtClean="0"/>
              <a:t>.</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Instructions</a:t>
            </a:r>
            <a:endParaRPr lang="en-US" dirty="0"/>
          </a:p>
        </p:txBody>
      </p:sp>
      <p:sp>
        <p:nvSpPr>
          <p:cNvPr id="3" name="Content Placeholder 2"/>
          <p:cNvSpPr>
            <a:spLocks noGrp="1"/>
          </p:cNvSpPr>
          <p:nvPr>
            <p:ph idx="1"/>
          </p:nvPr>
        </p:nvSpPr>
        <p:spPr/>
        <p:txBody>
          <a:bodyPr/>
          <a:lstStyle/>
          <a:p>
            <a:r>
              <a:rPr lang="en-US" b="1" dirty="0" smtClean="0"/>
              <a:t>G1849, </a:t>
            </a:r>
            <a:r>
              <a:rPr lang="en-US" b="1" dirty="0" err="1" smtClean="0"/>
              <a:t>ἐξουσία</a:t>
            </a:r>
            <a:r>
              <a:rPr lang="en-US" b="1" dirty="0" smtClean="0"/>
              <a:t>, </a:t>
            </a:r>
            <a:r>
              <a:rPr lang="en-US" b="1" dirty="0" err="1" smtClean="0"/>
              <a:t>exousia</a:t>
            </a:r>
            <a:r>
              <a:rPr lang="en-US" b="1" dirty="0" smtClean="0"/>
              <a:t>, </a:t>
            </a:r>
            <a:r>
              <a:rPr lang="en-US" b="1" i="1" dirty="0" smtClean="0"/>
              <a:t>ex-</a:t>
            </a:r>
            <a:r>
              <a:rPr lang="en-US" b="1" i="1" dirty="0" err="1" smtClean="0"/>
              <a:t>oo</a:t>
            </a:r>
            <a:r>
              <a:rPr lang="en-US" b="1" i="1" dirty="0" smtClean="0"/>
              <a:t>-see'-</a:t>
            </a:r>
            <a:r>
              <a:rPr lang="en-US" b="1" i="1" dirty="0" smtClean="0"/>
              <a:t>ah</a:t>
            </a:r>
            <a:br>
              <a:rPr lang="en-US" b="1" i="1" dirty="0" smtClean="0"/>
            </a:br>
            <a:r>
              <a:rPr lang="en-US" b="1" dirty="0" smtClean="0"/>
              <a:t>From </a:t>
            </a:r>
            <a:r>
              <a:rPr lang="en-US" b="1" u="sng" dirty="0" smtClean="0"/>
              <a:t>G1832</a:t>
            </a:r>
            <a:r>
              <a:rPr lang="en-US" b="1" dirty="0" smtClean="0"/>
              <a:t> (in the sense of </a:t>
            </a:r>
            <a:r>
              <a:rPr lang="en-US" b="1" i="1" dirty="0" smtClean="0"/>
              <a:t>ability</a:t>
            </a:r>
            <a:r>
              <a:rPr lang="en-US" b="1" dirty="0" smtClean="0"/>
              <a:t>); </a:t>
            </a:r>
            <a:r>
              <a:rPr lang="en-US" b="1" i="1" dirty="0" smtClean="0"/>
              <a:t>privilege</a:t>
            </a:r>
            <a:r>
              <a:rPr lang="en-US" b="1" dirty="0" smtClean="0"/>
              <a:t>, that is, (subjectively) </a:t>
            </a:r>
            <a:r>
              <a:rPr lang="en-US" b="1" i="1" dirty="0" smtClean="0"/>
              <a:t>force</a:t>
            </a:r>
            <a:r>
              <a:rPr lang="en-US" b="1" dirty="0" smtClean="0"/>
              <a:t>, </a:t>
            </a:r>
            <a:r>
              <a:rPr lang="en-US" b="1" i="1" dirty="0" smtClean="0"/>
              <a:t>capacity</a:t>
            </a:r>
            <a:r>
              <a:rPr lang="en-US" b="1" dirty="0" smtClean="0"/>
              <a:t>, </a:t>
            </a:r>
            <a:r>
              <a:rPr lang="en-US" b="1" i="1" dirty="0" smtClean="0"/>
              <a:t>competency</a:t>
            </a:r>
            <a:r>
              <a:rPr lang="en-US" b="1" dirty="0" smtClean="0"/>
              <a:t>, </a:t>
            </a:r>
            <a:r>
              <a:rPr lang="en-US" b="1" i="1" dirty="0" smtClean="0"/>
              <a:t>freedom</a:t>
            </a:r>
            <a:r>
              <a:rPr lang="en-US" b="1" dirty="0" smtClean="0"/>
              <a:t>, or (objectively) </a:t>
            </a:r>
            <a:r>
              <a:rPr lang="en-US" b="1" i="1" dirty="0" smtClean="0"/>
              <a:t>mastery</a:t>
            </a:r>
            <a:r>
              <a:rPr lang="en-US" b="1" dirty="0" smtClean="0"/>
              <a:t> (concretely </a:t>
            </a:r>
            <a:r>
              <a:rPr lang="en-US" b="1" i="1" dirty="0" smtClean="0"/>
              <a:t>magistrate</a:t>
            </a:r>
            <a:r>
              <a:rPr lang="en-US" b="1" dirty="0" smtClean="0"/>
              <a:t>, </a:t>
            </a:r>
            <a:r>
              <a:rPr lang="en-US" b="1" i="1" dirty="0" smtClean="0"/>
              <a:t>superhuman</a:t>
            </a:r>
            <a:r>
              <a:rPr lang="en-US" b="1" dirty="0" smtClean="0"/>
              <a:t>, </a:t>
            </a:r>
            <a:r>
              <a:rPr lang="en-US" b="1" i="1" dirty="0" smtClean="0"/>
              <a:t>potentate</a:t>
            </a:r>
            <a:r>
              <a:rPr lang="en-US" b="1" dirty="0" smtClean="0"/>
              <a:t>, </a:t>
            </a:r>
            <a:r>
              <a:rPr lang="en-US" b="1" i="1" dirty="0" smtClean="0"/>
              <a:t>token</a:t>
            </a:r>
            <a:r>
              <a:rPr lang="en-US" b="1" dirty="0" smtClean="0"/>
              <a:t> </a:t>
            </a:r>
            <a:r>
              <a:rPr lang="en-US" b="1" i="1" dirty="0" smtClean="0"/>
              <a:t>of</a:t>
            </a:r>
            <a:r>
              <a:rPr lang="en-US" b="1" dirty="0" smtClean="0"/>
              <a:t> </a:t>
            </a:r>
            <a:r>
              <a:rPr lang="en-US" b="1" i="1" dirty="0" smtClean="0"/>
              <a:t>control</a:t>
            </a:r>
            <a:r>
              <a:rPr lang="en-US" b="1" dirty="0" smtClean="0"/>
              <a:t>), delegated </a:t>
            </a:r>
            <a:r>
              <a:rPr lang="en-US" b="1" i="1" dirty="0" smtClean="0"/>
              <a:t>influence:</a:t>
            </a:r>
            <a:r>
              <a:rPr lang="en-US" b="1" dirty="0" smtClean="0"/>
              <a:t> - authority, jurisdiction, liberty, power, right, strength.</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Promise</a:t>
            </a:r>
            <a:endParaRPr lang="en-US" dirty="0"/>
          </a:p>
        </p:txBody>
      </p:sp>
      <p:sp>
        <p:nvSpPr>
          <p:cNvPr id="3" name="Content Placeholder 2"/>
          <p:cNvSpPr>
            <a:spLocks noGrp="1"/>
          </p:cNvSpPr>
          <p:nvPr>
            <p:ph idx="1"/>
          </p:nvPr>
        </p:nvSpPr>
        <p:spPr>
          <a:xfrm>
            <a:off x="457200" y="1219200"/>
            <a:ext cx="8229600" cy="5181600"/>
          </a:xfrm>
        </p:spPr>
        <p:txBody>
          <a:bodyPr>
            <a:normAutofit lnSpcReduction="10000"/>
          </a:bodyPr>
          <a:lstStyle/>
          <a:p>
            <a:r>
              <a:rPr lang="en-US" b="1" dirty="0" smtClean="0"/>
              <a:t>Acts 1:8,  “But ye shall receive power [</a:t>
            </a:r>
            <a:r>
              <a:rPr lang="en-US" b="1" dirty="0" err="1" smtClean="0"/>
              <a:t>δυναμιν</a:t>
            </a:r>
            <a:r>
              <a:rPr lang="en-US" b="1" dirty="0" smtClean="0"/>
              <a:t>], after that the Holy Ghost is come upon you: and ye shall be witnesses unto me both in Jerusalem, and in all Judaea, and in Samaria, and unto the uttermost part of the earth.”</a:t>
            </a:r>
          </a:p>
          <a:p>
            <a:r>
              <a:rPr lang="en-US" b="1" dirty="0" smtClean="0"/>
              <a:t>G1411, </a:t>
            </a:r>
            <a:r>
              <a:rPr lang="en-US" b="1" dirty="0" err="1" smtClean="0"/>
              <a:t>δύναμις</a:t>
            </a:r>
            <a:r>
              <a:rPr lang="en-US" b="1" dirty="0" smtClean="0"/>
              <a:t>, </a:t>
            </a:r>
            <a:r>
              <a:rPr lang="en-US" b="1" dirty="0" err="1" smtClean="0"/>
              <a:t>dunamis</a:t>
            </a:r>
            <a:r>
              <a:rPr lang="en-US" b="1" dirty="0" smtClean="0"/>
              <a:t>, </a:t>
            </a:r>
            <a:r>
              <a:rPr lang="en-US" b="1" i="1" dirty="0" smtClean="0"/>
              <a:t>doo'-</a:t>
            </a:r>
            <a:r>
              <a:rPr lang="en-US" b="1" i="1" dirty="0" err="1" smtClean="0"/>
              <a:t>nam</a:t>
            </a:r>
            <a:r>
              <a:rPr lang="en-US" b="1" i="1" dirty="0" smtClean="0"/>
              <a:t>-is</a:t>
            </a:r>
            <a:br>
              <a:rPr lang="en-US" b="1" i="1" dirty="0" smtClean="0"/>
            </a:br>
            <a:r>
              <a:rPr lang="en-US" b="1" dirty="0" smtClean="0"/>
              <a:t>From </a:t>
            </a:r>
            <a:r>
              <a:rPr lang="en-US" b="1" u="sng" dirty="0" smtClean="0"/>
              <a:t>G1410</a:t>
            </a:r>
            <a:r>
              <a:rPr lang="en-US" b="1" dirty="0" smtClean="0"/>
              <a:t>; </a:t>
            </a:r>
            <a:r>
              <a:rPr lang="en-US" b="1" i="1" dirty="0" smtClean="0"/>
              <a:t>force</a:t>
            </a:r>
            <a:r>
              <a:rPr lang="en-US" b="1" dirty="0" smtClean="0"/>
              <a:t> (literally or figuratively); specifically miraculous </a:t>
            </a:r>
            <a:r>
              <a:rPr lang="en-US" b="1" i="1" dirty="0" smtClean="0"/>
              <a:t>power</a:t>
            </a:r>
            <a:r>
              <a:rPr lang="en-US" b="1" dirty="0" smtClean="0"/>
              <a:t> (usually by implication a </a:t>
            </a:r>
            <a:r>
              <a:rPr lang="en-US" b="1" i="1" dirty="0" smtClean="0"/>
              <a:t>miracle</a:t>
            </a:r>
            <a:r>
              <a:rPr lang="en-US" b="1" dirty="0" smtClean="0"/>
              <a:t> itself): - ability, abundance, meaning, might (-</a:t>
            </a:r>
            <a:r>
              <a:rPr lang="en-US" b="1" dirty="0" err="1" smtClean="0"/>
              <a:t>ily</a:t>
            </a:r>
            <a:r>
              <a:rPr lang="en-US" b="1" dirty="0" smtClean="0"/>
              <a:t>, -y, -y deed), (worker of) miracle (-s), power, strength, violence, mighty (wonderful) work.</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The Power</a:t>
            </a:r>
            <a:endParaRPr lang="en-US" dirty="0"/>
          </a:p>
        </p:txBody>
      </p:sp>
      <p:sp>
        <p:nvSpPr>
          <p:cNvPr id="3" name="Content Placeholder 2"/>
          <p:cNvSpPr>
            <a:spLocks noGrp="1"/>
          </p:cNvSpPr>
          <p:nvPr>
            <p:ph idx="1"/>
          </p:nvPr>
        </p:nvSpPr>
        <p:spPr>
          <a:xfrm>
            <a:off x="457200" y="990600"/>
            <a:ext cx="8229600" cy="5562600"/>
          </a:xfrm>
        </p:spPr>
        <p:txBody>
          <a:bodyPr/>
          <a:lstStyle/>
          <a:p>
            <a:r>
              <a:rPr lang="en-US" b="1" dirty="0" smtClean="0"/>
              <a:t>The Lord gave the apostles power to do what they had not done before.  He had said to them, “</a:t>
            </a:r>
            <a:r>
              <a:rPr lang="en-US" dirty="0" smtClean="0"/>
              <a:t>Behold, I give unto you power to tread on serpents and scorpions, and over all the power of the enemy: and nothing shall by any means hurt you.”  Luke 10:19</a:t>
            </a:r>
            <a:r>
              <a:rPr lang="en-US" dirty="0" smtClean="0"/>
              <a:t>.</a:t>
            </a:r>
          </a:p>
          <a:p>
            <a:r>
              <a:rPr lang="en-US" b="1" dirty="0" smtClean="0"/>
              <a:t>The Lord gave power to </a:t>
            </a:r>
            <a:r>
              <a:rPr lang="en-US" b="1" dirty="0" err="1" smtClean="0"/>
              <a:t>Shamgar</a:t>
            </a:r>
            <a:r>
              <a:rPr lang="en-US" b="1" dirty="0" smtClean="0"/>
              <a:t>.</a:t>
            </a:r>
          </a:p>
          <a:p>
            <a:r>
              <a:rPr lang="en-US" b="1" dirty="0" smtClean="0"/>
              <a:t>The Lord gave power to Gideon who dared to obey God.</a:t>
            </a:r>
            <a:endParaRPr lang="en-US" dirty="0" smtClean="0"/>
          </a:p>
          <a:p>
            <a:r>
              <a:rPr lang="en-US" b="1" dirty="0" smtClean="0"/>
              <a:t>The Lord gave great power to Samson.</a:t>
            </a:r>
            <a:endParaRPr lang="en-US" dirty="0" smtClean="0"/>
          </a:p>
          <a:p>
            <a:r>
              <a:rPr lang="en-US" b="1" dirty="0" smtClean="0"/>
              <a:t>Esther defeated her enemies without a sword.</a:t>
            </a:r>
            <a:endParaRPr lang="en-US" dirty="0" smtClean="0"/>
          </a:p>
          <a:p>
            <a:endParaRPr lang="en-US" b="1"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a:t>
            </a:r>
            <a:endParaRPr lang="en-US" dirty="0"/>
          </a:p>
        </p:txBody>
      </p:sp>
      <p:sp>
        <p:nvSpPr>
          <p:cNvPr id="3" name="Content Placeholder 2"/>
          <p:cNvSpPr>
            <a:spLocks noGrp="1"/>
          </p:cNvSpPr>
          <p:nvPr>
            <p:ph idx="1"/>
          </p:nvPr>
        </p:nvSpPr>
        <p:spPr/>
        <p:txBody>
          <a:bodyPr/>
          <a:lstStyle/>
          <a:p>
            <a:r>
              <a:rPr lang="en-US" b="1" dirty="0" smtClean="0"/>
              <a:t>You don’t earn the power.  It is a gift.  We are given the gift of reigning with Christ.</a:t>
            </a:r>
            <a:endParaRPr lang="en-US" dirty="0" smtClean="0"/>
          </a:p>
          <a:p>
            <a:r>
              <a:rPr lang="en-US" b="1" dirty="0" smtClean="0"/>
              <a:t>The power comes by identifying with Christ.</a:t>
            </a:r>
            <a:endParaRPr lang="en-US" dirty="0" smtClean="0"/>
          </a:p>
          <a:p>
            <a:r>
              <a:rPr lang="en-US" b="1" dirty="0" smtClean="0"/>
              <a:t>It is power to conquer sin.</a:t>
            </a:r>
            <a:endParaRPr lang="en-US" dirty="0" smtClean="0"/>
          </a:p>
          <a:p>
            <a:r>
              <a:rPr lang="en-US" b="1" dirty="0" smtClean="0"/>
              <a:t>It is power to speak God’s will into existence.</a:t>
            </a:r>
            <a:endParaRPr lang="en-US" dirty="0" smtClean="0"/>
          </a:p>
          <a:p>
            <a:r>
              <a:rPr lang="en-US" b="1" dirty="0" smtClean="0"/>
              <a:t>It is power to declare His works.</a:t>
            </a:r>
            <a:endParaRPr lang="en-US"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Have the Faith of God</a:t>
            </a:r>
            <a:endParaRPr lang="en-US" dirty="0"/>
          </a:p>
        </p:txBody>
      </p:sp>
      <p:sp>
        <p:nvSpPr>
          <p:cNvPr id="3" name="Content Placeholder 2"/>
          <p:cNvSpPr>
            <a:spLocks noGrp="1"/>
          </p:cNvSpPr>
          <p:nvPr>
            <p:ph idx="1"/>
          </p:nvPr>
        </p:nvSpPr>
        <p:spPr>
          <a:xfrm>
            <a:off x="457200" y="1219200"/>
            <a:ext cx="8229600" cy="5334000"/>
          </a:xfrm>
        </p:spPr>
        <p:txBody>
          <a:bodyPr>
            <a:normAutofit/>
          </a:bodyPr>
          <a:lstStyle/>
          <a:p>
            <a:r>
              <a:rPr lang="en-US" b="1" dirty="0" smtClean="0"/>
              <a:t>Mark 11:22-24, “And Jesus answering </a:t>
            </a:r>
            <a:r>
              <a:rPr lang="en-US" b="1" dirty="0" err="1" smtClean="0"/>
              <a:t>saith</a:t>
            </a:r>
            <a:r>
              <a:rPr lang="en-US" b="1" dirty="0" smtClean="0"/>
              <a:t> unto them, Have faith in God.  23,  For verily I say unto you, That whosoever shall say unto this mountain, Be thou removed, and be thou cast into the sea; and shall not doubt in his heart, but shall believe that those things which he </a:t>
            </a:r>
            <a:r>
              <a:rPr lang="en-US" b="1" dirty="0" err="1" smtClean="0"/>
              <a:t>saith</a:t>
            </a:r>
            <a:r>
              <a:rPr lang="en-US" b="1" dirty="0" smtClean="0"/>
              <a:t> shall come to pass; he shall have whatsoever he </a:t>
            </a:r>
            <a:r>
              <a:rPr lang="en-US" b="1" dirty="0" err="1" smtClean="0"/>
              <a:t>saith</a:t>
            </a:r>
            <a:r>
              <a:rPr lang="en-US" b="1" dirty="0" smtClean="0"/>
              <a:t>.  24,  Therefore I say unto you, What things </a:t>
            </a:r>
            <a:r>
              <a:rPr lang="en-US" b="1" dirty="0" err="1" smtClean="0"/>
              <a:t>soever</a:t>
            </a:r>
            <a:r>
              <a:rPr lang="en-US" b="1" dirty="0" smtClean="0"/>
              <a:t> ye desire, when ye pray, believe that ye receive </a:t>
            </a:r>
            <a:r>
              <a:rPr lang="en-US" b="1" i="1" dirty="0" smtClean="0"/>
              <a:t>them</a:t>
            </a:r>
            <a:r>
              <a:rPr lang="en-US" b="1" dirty="0" smtClean="0"/>
              <a:t>, and ye shall have </a:t>
            </a:r>
            <a:r>
              <a:rPr lang="en-US" b="1" i="1" dirty="0" smtClean="0"/>
              <a:t>them</a:t>
            </a:r>
            <a:r>
              <a:rPr lang="en-US" b="1" dirty="0" smtClean="0"/>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The Meeting</a:t>
            </a: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10000"/>
          </a:bodyPr>
          <a:lstStyle/>
          <a:p>
            <a:r>
              <a:rPr lang="en-US" b="1" dirty="0" smtClean="0">
                <a:solidFill>
                  <a:schemeClr val="tx2">
                    <a:lumMod val="50000"/>
                  </a:schemeClr>
                </a:solidFill>
              </a:rPr>
              <a:t>Matthew and Mark say that Jesus and an angel told His disciples to meet Him in Galilee after His resurrection</a:t>
            </a:r>
            <a:r>
              <a:rPr lang="en-US" b="1" dirty="0" smtClean="0">
                <a:solidFill>
                  <a:schemeClr val="tx2">
                    <a:lumMod val="50000"/>
                  </a:schemeClr>
                </a:solidFill>
              </a:rPr>
              <a:t>.</a:t>
            </a:r>
            <a:endParaRPr lang="en-US" dirty="0" smtClean="0">
              <a:solidFill>
                <a:schemeClr val="tx2">
                  <a:lumMod val="50000"/>
                </a:schemeClr>
              </a:solidFill>
            </a:endParaRPr>
          </a:p>
          <a:p>
            <a:r>
              <a:rPr lang="en-US" b="1" dirty="0" smtClean="0"/>
              <a:t>Matthew 26:32,  “But after I am risen again, I will go before you into Galilee</a:t>
            </a:r>
            <a:r>
              <a:rPr lang="en-US" b="1" dirty="0" smtClean="0"/>
              <a:t>.”</a:t>
            </a:r>
            <a:r>
              <a:rPr lang="en-US" b="1" dirty="0" smtClean="0"/>
              <a:t> </a:t>
            </a:r>
          </a:p>
          <a:p>
            <a:r>
              <a:rPr lang="en-US" b="1" dirty="0" smtClean="0"/>
              <a:t>Matthew 28:5-7,  “And the angel answered and said unto the women, Fear not ye: for I know that ye seek Jesus, which was crucified.  6,  He is not here: for he is risen, as he said. Come, see the place where the Lord lay.  7,  And go quickly, and tell his disciples that he is risen from the dead; and, behold, he </a:t>
            </a:r>
            <a:r>
              <a:rPr lang="en-US" b="1" dirty="0" err="1" smtClean="0"/>
              <a:t>goeth</a:t>
            </a:r>
            <a:r>
              <a:rPr lang="en-US" b="1" dirty="0" smtClean="0"/>
              <a:t> before you into Galilee; there shall ye see him: lo, I have told you.”</a:t>
            </a:r>
          </a:p>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Demonstrating the Power</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b="1" dirty="0" smtClean="0"/>
              <a:t>Paul came demonstrating the power that came from the Holy Spirit’s baptism.</a:t>
            </a:r>
            <a:endParaRPr lang="en-US" dirty="0" smtClean="0"/>
          </a:p>
          <a:p>
            <a:r>
              <a:rPr lang="en-US" dirty="0" smtClean="0"/>
              <a:t>1 Corinthians 2:1-5, “And I, brethren, when I came to you, came not with </a:t>
            </a:r>
            <a:r>
              <a:rPr lang="en-US" dirty="0" err="1" smtClean="0"/>
              <a:t>excellency</a:t>
            </a:r>
            <a:r>
              <a:rPr lang="en-US" dirty="0" smtClean="0"/>
              <a:t> of speech or of wisdom, declaring unto you the testimony of God.  2,  For I determined not to know any thing among you, save Jesus Christ, and him crucified.  3,  And I was with you in weakness, and in fear, and in much trembling.  4,  And my speech and my preaching </a:t>
            </a:r>
            <a:r>
              <a:rPr lang="en-US" i="1" dirty="0" smtClean="0"/>
              <a:t>was</a:t>
            </a:r>
            <a:r>
              <a:rPr lang="en-US" dirty="0" smtClean="0"/>
              <a:t> not with enticing words of man's wisdom, but in demonstration of the Spirit and of power:  5,  That your faith should not stand in the wisdom of men, but in the power of God.”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The Meeting</a:t>
            </a: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10000"/>
          </a:bodyPr>
          <a:lstStyle/>
          <a:p>
            <a:r>
              <a:rPr lang="en-US" b="1" dirty="0" smtClean="0"/>
              <a:t>Mark 14:28,  “But after that I am risen, I will go before you into Galilee</a:t>
            </a:r>
            <a:r>
              <a:rPr lang="en-US" b="1" dirty="0" smtClean="0"/>
              <a:t>.”</a:t>
            </a:r>
            <a:br>
              <a:rPr lang="en-US" b="1" dirty="0" smtClean="0"/>
            </a:br>
            <a:endParaRPr lang="en-US" b="1" dirty="0" smtClean="0"/>
          </a:p>
          <a:p>
            <a:r>
              <a:rPr lang="en-US" b="1" dirty="0" smtClean="0"/>
              <a:t>Mark 16:5-7,  “And entering into the </a:t>
            </a:r>
            <a:r>
              <a:rPr lang="en-US" b="1" dirty="0" err="1" smtClean="0"/>
              <a:t>sepulchre</a:t>
            </a:r>
            <a:r>
              <a:rPr lang="en-US" b="1" dirty="0" smtClean="0"/>
              <a:t>, they saw a young man sitting on the right side, clothed in a long white garment; and they were affrighted.  6,  And he </a:t>
            </a:r>
            <a:r>
              <a:rPr lang="en-US" b="1" dirty="0" err="1" smtClean="0"/>
              <a:t>saith</a:t>
            </a:r>
            <a:r>
              <a:rPr lang="en-US" b="1" dirty="0" smtClean="0"/>
              <a:t> unto them, Be not affrighted: Ye seek Jesus of Nazareth, which was crucified: he is risen; he is not here: behold the place where they laid him.  7,  But go your way, tell his disciples and Peter that he </a:t>
            </a:r>
            <a:r>
              <a:rPr lang="en-US" b="1" dirty="0" err="1" smtClean="0"/>
              <a:t>goeth</a:t>
            </a:r>
            <a:r>
              <a:rPr lang="en-US" b="1" dirty="0" smtClean="0"/>
              <a:t> before you into Galilee: there shall ye see him, as he said unto you.”</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Meeting</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b="1" dirty="0" smtClean="0">
                <a:solidFill>
                  <a:schemeClr val="tx2">
                    <a:lumMod val="50000"/>
                  </a:schemeClr>
                </a:solidFill>
              </a:rPr>
              <a:t>But Luke said that Jesus told His disciples to meet Him in Jerusalem.</a:t>
            </a:r>
            <a:endParaRPr lang="en-US" dirty="0" smtClean="0">
              <a:solidFill>
                <a:schemeClr val="tx2">
                  <a:lumMod val="50000"/>
                </a:schemeClr>
              </a:solidFill>
            </a:endParaRPr>
          </a:p>
          <a:p>
            <a:r>
              <a:rPr lang="en-US" b="1" dirty="0" smtClean="0"/>
              <a:t>Luke </a:t>
            </a:r>
            <a:r>
              <a:rPr lang="en-US" b="1" dirty="0" smtClean="0"/>
              <a:t>24:49-53,  “And</a:t>
            </a:r>
            <a:r>
              <a:rPr lang="en-US" b="1" dirty="0" smtClean="0"/>
              <a:t>, behold, I send the promise of my Father upon you: but tarry ye in the city of Jerusalem, until ye be endued with power from on high.  50,  And he led them out as far as to Bethany, and he lifted up his hands, and blessed them.  51,  And it came to pass, while he blessed them, he was parted from them, and carried up into heaven.  52,  And they worshipped him, and returned to Jerusalem with great joy:  53,  And were continually in the temple, praising and blessing God. Amen</a:t>
            </a:r>
            <a:r>
              <a:rPr lang="en-US" b="1" dirty="0" smtClean="0"/>
              <a:t>.”</a:t>
            </a:r>
            <a:endParaRPr lang="en-US" b="1"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The Meeting</a:t>
            </a:r>
            <a:endParaRPr lang="en-US" dirty="0"/>
          </a:p>
        </p:txBody>
      </p:sp>
      <p:sp>
        <p:nvSpPr>
          <p:cNvPr id="3" name="Content Placeholder 2"/>
          <p:cNvSpPr>
            <a:spLocks noGrp="1"/>
          </p:cNvSpPr>
          <p:nvPr>
            <p:ph idx="1"/>
          </p:nvPr>
        </p:nvSpPr>
        <p:spPr>
          <a:xfrm>
            <a:off x="457200" y="1143000"/>
            <a:ext cx="8229600" cy="5257800"/>
          </a:xfrm>
        </p:spPr>
        <p:txBody>
          <a:bodyPr>
            <a:normAutofit lnSpcReduction="10000"/>
          </a:bodyPr>
          <a:lstStyle/>
          <a:p>
            <a:r>
              <a:rPr lang="en-US" b="1" dirty="0" smtClean="0">
                <a:solidFill>
                  <a:schemeClr val="tx2">
                    <a:lumMod val="50000"/>
                  </a:schemeClr>
                </a:solidFill>
              </a:rPr>
              <a:t>Acts 1:3 indicates that Jesus probably met His disciples several times both in Galilee and in Judea.</a:t>
            </a:r>
            <a:endParaRPr lang="en-US" dirty="0" smtClean="0">
              <a:solidFill>
                <a:schemeClr val="tx2">
                  <a:lumMod val="50000"/>
                </a:schemeClr>
              </a:solidFill>
            </a:endParaRPr>
          </a:p>
          <a:p>
            <a:r>
              <a:rPr lang="en-US" b="1" dirty="0" smtClean="0"/>
              <a:t>Acts 1:1-3,  “The former treatise have I made, O </a:t>
            </a:r>
            <a:r>
              <a:rPr lang="en-US" b="1" dirty="0" err="1" smtClean="0"/>
              <a:t>Theophilus</a:t>
            </a:r>
            <a:r>
              <a:rPr lang="en-US" b="1" dirty="0" smtClean="0"/>
              <a:t>, of all that Jesus began both to do and teach,  2,  Until the day in which he was taken up, after that he through the Holy Ghost had given commandments unto the apostles whom he had chosen:  3,  To whom also he </a:t>
            </a:r>
            <a:r>
              <a:rPr lang="en-US" b="1" dirty="0" err="1" smtClean="0"/>
              <a:t>shewed</a:t>
            </a:r>
            <a:r>
              <a:rPr lang="en-US" b="1" dirty="0" smtClean="0"/>
              <a:t> himself alive after his passion by many infallible proofs, being seen of them forty days, and speaking of the things pertaining to the kingdom of God:”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The Meeting</a:t>
            </a:r>
            <a:endParaRPr lang="en-US" dirty="0"/>
          </a:p>
        </p:txBody>
      </p:sp>
      <p:sp>
        <p:nvSpPr>
          <p:cNvPr id="3" name="Content Placeholder 2"/>
          <p:cNvSpPr>
            <a:spLocks noGrp="1"/>
          </p:cNvSpPr>
          <p:nvPr>
            <p:ph idx="1"/>
          </p:nvPr>
        </p:nvSpPr>
        <p:spPr>
          <a:xfrm>
            <a:off x="457200" y="990600"/>
            <a:ext cx="8229600" cy="5562600"/>
          </a:xfrm>
        </p:spPr>
        <p:txBody>
          <a:bodyPr/>
          <a:lstStyle/>
          <a:p>
            <a:r>
              <a:rPr lang="en-US" b="1" dirty="0" smtClean="0">
                <a:solidFill>
                  <a:schemeClr val="tx2">
                    <a:lumMod val="50000"/>
                  </a:schemeClr>
                </a:solidFill>
              </a:rPr>
              <a:t>Jesus told His disciples to wait for the promise</a:t>
            </a:r>
            <a:r>
              <a:rPr lang="en-US" b="1" dirty="0" smtClean="0">
                <a:solidFill>
                  <a:schemeClr val="tx2">
                    <a:lumMod val="50000"/>
                  </a:schemeClr>
                </a:solidFill>
              </a:rPr>
              <a:t>.</a:t>
            </a:r>
          </a:p>
          <a:p>
            <a:r>
              <a:rPr lang="en-US" sz="3200" b="1" dirty="0" smtClean="0"/>
              <a:t>Acts 1:4-5,  “And, being assembled together with </a:t>
            </a:r>
            <a:r>
              <a:rPr lang="en-US" sz="3200" b="1" i="1" dirty="0" smtClean="0"/>
              <a:t>them</a:t>
            </a:r>
            <a:r>
              <a:rPr lang="en-US" sz="3200" b="1" dirty="0" smtClean="0"/>
              <a:t>, commanded them that they should not depart from Jerusalem, but wait for the promise of the Father, which, </a:t>
            </a:r>
            <a:r>
              <a:rPr lang="en-US" sz="3200" b="1" i="1" dirty="0" err="1" smtClean="0"/>
              <a:t>saith</a:t>
            </a:r>
            <a:r>
              <a:rPr lang="en-US" sz="3200" b="1" i="1" dirty="0" smtClean="0"/>
              <a:t> he</a:t>
            </a:r>
            <a:r>
              <a:rPr lang="en-US" sz="3200" b="1" dirty="0" smtClean="0"/>
              <a:t>, ye have heard of me.  5,  For John truly baptized with water; but ye shall be baptized with the Holy Ghost not many days hence.”</a:t>
            </a:r>
          </a:p>
          <a:p>
            <a:endParaRPr lang="en-US" dirty="0" smtClean="0">
              <a:solidFill>
                <a:schemeClr val="tx2">
                  <a:lumMod val="50000"/>
                </a:schemeClr>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b="1" dirty="0" smtClean="0"/>
              <a:t>Acts 1:6,  “When they</a:t>
            </a:r>
            <a:r>
              <a:rPr lang="en-US" b="1" baseline="30000" dirty="0" smtClean="0"/>
              <a:t>G3588(G3303)</a:t>
            </a:r>
            <a:r>
              <a:rPr lang="en-US" b="1" dirty="0" smtClean="0"/>
              <a:t> therefore</a:t>
            </a:r>
            <a:r>
              <a:rPr lang="en-US" b="1" baseline="30000" dirty="0" smtClean="0"/>
              <a:t>G3767</a:t>
            </a:r>
            <a:r>
              <a:rPr lang="en-US" b="1" dirty="0" smtClean="0"/>
              <a:t> were come together,</a:t>
            </a:r>
            <a:r>
              <a:rPr lang="en-US" b="1" baseline="30000" dirty="0" smtClean="0"/>
              <a:t>G4905</a:t>
            </a:r>
            <a:r>
              <a:rPr lang="en-US" b="1" dirty="0" smtClean="0"/>
              <a:t> they asked</a:t>
            </a:r>
            <a:r>
              <a:rPr lang="en-US" b="1" baseline="30000" dirty="0" smtClean="0"/>
              <a:t>G1905</a:t>
            </a:r>
            <a:r>
              <a:rPr lang="en-US" b="1" dirty="0" smtClean="0"/>
              <a:t> of him,</a:t>
            </a:r>
            <a:r>
              <a:rPr lang="en-US" b="1" baseline="30000" dirty="0" smtClean="0"/>
              <a:t>G846</a:t>
            </a:r>
            <a:r>
              <a:rPr lang="en-US" b="1" dirty="0" smtClean="0"/>
              <a:t> saying,</a:t>
            </a:r>
            <a:r>
              <a:rPr lang="en-US" b="1" baseline="30000" dirty="0" smtClean="0"/>
              <a:t>G3004</a:t>
            </a:r>
            <a:r>
              <a:rPr lang="en-US" b="1" dirty="0" smtClean="0"/>
              <a:t> Lord,</a:t>
            </a:r>
            <a:r>
              <a:rPr lang="en-US" b="1" baseline="30000" dirty="0" smtClean="0"/>
              <a:t>G2962</a:t>
            </a:r>
            <a:r>
              <a:rPr lang="en-US" b="1" dirty="0" smtClean="0"/>
              <a:t> wilt thou</a:t>
            </a:r>
            <a:r>
              <a:rPr lang="en-US" b="1" baseline="30000" dirty="0" smtClean="0"/>
              <a:t>(G1487)</a:t>
            </a:r>
            <a:r>
              <a:rPr lang="en-US" b="1" dirty="0" smtClean="0"/>
              <a:t> at</a:t>
            </a:r>
            <a:r>
              <a:rPr lang="en-US" b="1" baseline="30000" dirty="0" smtClean="0"/>
              <a:t>G1722</a:t>
            </a:r>
            <a:r>
              <a:rPr lang="en-US" b="1" dirty="0" smtClean="0"/>
              <a:t> this</a:t>
            </a:r>
            <a:r>
              <a:rPr lang="en-US" b="1" baseline="30000" dirty="0" smtClean="0"/>
              <a:t>G5129</a:t>
            </a:r>
            <a:r>
              <a:rPr lang="en-US" b="1" dirty="0" smtClean="0"/>
              <a:t> time</a:t>
            </a:r>
            <a:r>
              <a:rPr lang="en-US" b="1" baseline="30000" dirty="0" smtClean="0"/>
              <a:t>G5550</a:t>
            </a:r>
            <a:r>
              <a:rPr lang="en-US" b="1" dirty="0" smtClean="0"/>
              <a:t> restore again</a:t>
            </a:r>
            <a:r>
              <a:rPr lang="en-US" b="1" baseline="30000" dirty="0" smtClean="0"/>
              <a:t>G600</a:t>
            </a:r>
            <a:r>
              <a:rPr lang="en-US" b="1" dirty="0" smtClean="0"/>
              <a:t> the</a:t>
            </a:r>
            <a:r>
              <a:rPr lang="en-US" b="1" baseline="30000" dirty="0" smtClean="0"/>
              <a:t>G3588</a:t>
            </a:r>
            <a:r>
              <a:rPr lang="en-US" b="1" dirty="0" smtClean="0"/>
              <a:t> kingdom</a:t>
            </a:r>
            <a:r>
              <a:rPr lang="en-US" b="1" baseline="30000" dirty="0" smtClean="0"/>
              <a:t>G932</a:t>
            </a:r>
            <a:r>
              <a:rPr lang="en-US" b="1" dirty="0" smtClean="0"/>
              <a:t> to Israel?”</a:t>
            </a:r>
            <a:r>
              <a:rPr lang="en-US" b="1" baseline="30000" dirty="0" smtClean="0"/>
              <a:t>G2474</a:t>
            </a:r>
          </a:p>
          <a:p>
            <a:r>
              <a:rPr lang="en-US" b="1" dirty="0" smtClean="0"/>
              <a:t>No doubt the disciples had agreed upon this question together.</a:t>
            </a:r>
            <a:endParaRPr lang="en-US" dirty="0" smtClean="0"/>
          </a:p>
          <a:p>
            <a:r>
              <a:rPr lang="en-US" b="1" dirty="0" smtClean="0"/>
              <a:t>“</a:t>
            </a:r>
            <a:r>
              <a:rPr lang="en-US" b="1" dirty="0" smtClean="0"/>
              <a:t>Wilt thou at this time restore again the kingdom to Israel?”</a:t>
            </a:r>
          </a:p>
          <a:p>
            <a:endParaRPr lang="en-US" b="1"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b="1" dirty="0" smtClean="0"/>
              <a:t>Would He restore the Kingdom to the present rulers of Israel, to the chief priest and elders who had put Him to death?</a:t>
            </a:r>
          </a:p>
          <a:p>
            <a:r>
              <a:rPr lang="en-US" b="1" dirty="0" smtClean="0"/>
              <a:t>Or </a:t>
            </a:r>
            <a:r>
              <a:rPr lang="en-US" b="1" dirty="0" smtClean="0"/>
              <a:t>would He restore it to those in Israel who submitted to His authority?</a:t>
            </a:r>
          </a:p>
          <a:p>
            <a:r>
              <a:rPr lang="en-US" b="1" dirty="0" smtClean="0"/>
              <a:t>Both </a:t>
            </a:r>
            <a:r>
              <a:rPr lang="en-US" b="1" dirty="0" smtClean="0"/>
              <a:t>questions are in error</a:t>
            </a:r>
            <a:r>
              <a:rPr lang="en-US" b="1" dirty="0" smtClean="0"/>
              <a:t>.</a:t>
            </a:r>
            <a:endParaRPr lang="en-US"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b="1" dirty="0" smtClean="0"/>
              <a:t>The key word is “restore.”  The disciples assumed that Jesus’ Kingdom would be temporal, and that He would restore Israel to the former glory </a:t>
            </a:r>
            <a:r>
              <a:rPr lang="en-US" b="1" dirty="0" smtClean="0"/>
              <a:t>it </a:t>
            </a:r>
            <a:r>
              <a:rPr lang="en-US" b="1" dirty="0" smtClean="0"/>
              <a:t>had under David and Solomon.</a:t>
            </a:r>
          </a:p>
          <a:p>
            <a:r>
              <a:rPr lang="en-US" b="1" dirty="0" smtClean="0"/>
              <a:t>The </a:t>
            </a:r>
            <a:r>
              <a:rPr lang="en-US" b="1" dirty="0" smtClean="0"/>
              <a:t>disciples thought in terms of a temporal kingdom within the limited territory of Israel.</a:t>
            </a:r>
          </a:p>
          <a:p>
            <a:r>
              <a:rPr lang="en-US" b="1" dirty="0" smtClean="0"/>
              <a:t>The </a:t>
            </a:r>
            <a:r>
              <a:rPr lang="en-US" b="1" dirty="0" smtClean="0"/>
              <a:t>disciples wondered who would have authority in the kingdom.</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ilk">
  <a:themeElements>
    <a:clrScheme name="Slik-1">
      <a:dk1>
        <a:srgbClr val="000000"/>
      </a:dk1>
      <a:lt1>
        <a:srgbClr val="FFFFFF"/>
      </a:lt1>
      <a:dk2>
        <a:srgbClr val="043988"/>
      </a:dk2>
      <a:lt2>
        <a:srgbClr val="92C2EB"/>
      </a:lt2>
      <a:accent1>
        <a:srgbClr val="836AAE"/>
      </a:accent1>
      <a:accent2>
        <a:srgbClr val="5DA577"/>
      </a:accent2>
      <a:accent3>
        <a:srgbClr val="678EB9"/>
      </a:accent3>
      <a:accent4>
        <a:srgbClr val="F7A611"/>
      </a:accent4>
      <a:accent5>
        <a:srgbClr val="A1AB38"/>
      </a:accent5>
      <a:accent6>
        <a:srgbClr val="C17790"/>
      </a:accent6>
      <a:hlink>
        <a:srgbClr val="DA5723"/>
      </a:hlink>
      <a:folHlink>
        <a:srgbClr val="226CA5"/>
      </a:folHlink>
    </a:clrScheme>
    <a:fontScheme name="Slik-1">
      <a:majorFont>
        <a:latin typeface="Arial"/>
        <a:ea typeface=""/>
        <a:cs typeface=""/>
        <a:font script="Jpan" typeface="ＭＳ Ｐゴシック"/>
        <a:font script="Hang" typeface="돋음"/>
        <a:font script="Hans" typeface="方正姚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돋음"/>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lik-1">
      <a:fillStyleLst>
        <a:solidFill>
          <a:schemeClr val="phClr"/>
        </a:solidFill>
        <a:gradFill rotWithShape="1">
          <a:gsLst>
            <a:gs pos="0">
              <a:schemeClr val="phClr">
                <a:tint val="20000"/>
                <a:satMod val="250000"/>
              </a:schemeClr>
            </a:gs>
            <a:gs pos="30000">
              <a:schemeClr val="phClr">
                <a:tint val="60000"/>
                <a:satMod val="250000"/>
              </a:schemeClr>
            </a:gs>
            <a:gs pos="50000">
              <a:schemeClr val="phClr">
                <a:tint val="57000"/>
                <a:satMod val="250000"/>
              </a:schemeClr>
            </a:gs>
            <a:gs pos="100000">
              <a:schemeClr val="phClr">
                <a:tint val="28000"/>
                <a:satMod val="250000"/>
              </a:schemeClr>
            </a:gs>
          </a:gsLst>
          <a:lin ang="6960000" scaled="1"/>
        </a:gradFill>
        <a:gradFill rotWithShape="1">
          <a:gsLst>
            <a:gs pos="0">
              <a:schemeClr val="phClr">
                <a:shade val="80000"/>
                <a:satMod val="200000"/>
              </a:schemeClr>
            </a:gs>
            <a:gs pos="30000">
              <a:schemeClr val="phClr">
                <a:shade val="20000"/>
                <a:satMod val="250000"/>
              </a:schemeClr>
            </a:gs>
            <a:gs pos="50000">
              <a:schemeClr val="phClr">
                <a:shade val="23000"/>
                <a:satMod val="250000"/>
              </a:schemeClr>
            </a:gs>
            <a:gs pos="60000">
              <a:schemeClr val="phClr">
                <a:shade val="29000"/>
                <a:satMod val="230000"/>
              </a:schemeClr>
            </a:gs>
            <a:gs pos="100000">
              <a:schemeClr val="phClr">
                <a:shade val="70000"/>
                <a:satMod val="200000"/>
              </a:schemeClr>
            </a:gs>
          </a:gsLst>
          <a:lin ang="6960000" scaled="1"/>
        </a:gradFill>
      </a:fillStyleLst>
      <a:lnStyleLst>
        <a:ln w="12700" cap="flat" cmpd="sng" algn="ctr">
          <a:solidFill>
            <a:schemeClr val="ph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63500" dist="50800" dir="5400000" algn="tl" rotWithShape="0">
              <a:srgbClr val="000000">
                <a:alpha val="35000"/>
              </a:srgbClr>
            </a:outerShdw>
          </a:effectLst>
        </a:effectStyle>
        <a:effectStyle>
          <a:effectLst>
            <a:outerShdw blurRad="63500" dist="50800" dir="5400000" algn="tl" rotWithShape="0">
              <a:srgbClr val="000000">
                <a:alpha val="35000"/>
              </a:srgbClr>
            </a:outerShdw>
          </a:effectLst>
          <a:scene3d>
            <a:camera prst="orthographicFront">
              <a:rot lat="0" lon="0" rev="0"/>
            </a:camera>
            <a:lightRig rig="soft" dir="t"/>
          </a:scene3d>
          <a:sp3d>
            <a:bevelT w="127000" h="12700"/>
          </a:sp3d>
        </a:effectStyle>
        <a:effectStyle>
          <a:effectLst>
            <a:outerShdw blurRad="63500" dist="50800" dir="5400000" algn="tl" rotWithShape="0">
              <a:srgbClr val="000000">
                <a:alpha val="35000"/>
              </a:srgbClr>
            </a:outerShdw>
          </a:effectLst>
          <a:scene3d>
            <a:camera prst="orthographicFront">
              <a:rot lat="0" lon="0" rev="0"/>
            </a:camera>
            <a:lightRig rig="soft" dir="t"/>
          </a:scene3d>
          <a:sp3d>
            <a:bevelT w="152400" h="25400"/>
          </a:sp3d>
        </a:effectStyle>
      </a:effectStyleLst>
      <a:bgFillStyleLst>
        <a:solidFill>
          <a:schemeClr val="phClr"/>
        </a:solidFill>
        <a:gradFill rotWithShape="1">
          <a:gsLst>
            <a:gs pos="0">
              <a:schemeClr val="phClr">
                <a:tint val="100000"/>
                <a:shade val="50000"/>
                <a:satMod val="150000"/>
              </a:schemeClr>
            </a:gs>
            <a:gs pos="50000">
              <a:schemeClr val="phClr">
                <a:tint val="85000"/>
                <a:shade val="100000"/>
                <a:satMod val="140000"/>
              </a:schemeClr>
            </a:gs>
            <a:gs pos="100000">
              <a:schemeClr val="phClr">
                <a:shade val="50000"/>
                <a:satMod val="150000"/>
              </a:schemeClr>
            </a:gs>
          </a:gsLst>
          <a:lin ang="5400000" scaled="1"/>
        </a:gradFill>
        <a:blipFill>
          <a:blip xmlns:r="http://schemas.openxmlformats.org/officeDocument/2006/relationships" r:embed="rId1">
            <a:duotone>
              <a:schemeClr val="phClr">
                <a:shade val="55000"/>
                <a:satMod val="150000"/>
              </a:schemeClr>
              <a:schemeClr val="phClr">
                <a:tint val="0"/>
                <a:sat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Silk</Template>
  <TotalTime>52</TotalTime>
  <Words>1236</Words>
  <Application>Microsoft Office PowerPoint</Application>
  <PresentationFormat>On-screen Show (4:3)</PresentationFormat>
  <Paragraphs>70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Silk</vt:lpstr>
      <vt:lpstr>The Power</vt:lpstr>
      <vt:lpstr>The Meeting</vt:lpstr>
      <vt:lpstr>The Meeting</vt:lpstr>
      <vt:lpstr>The Meeting</vt:lpstr>
      <vt:lpstr>The Meeting</vt:lpstr>
      <vt:lpstr>The Meeting</vt:lpstr>
      <vt:lpstr>The Question</vt:lpstr>
      <vt:lpstr>The Question</vt:lpstr>
      <vt:lpstr>The Question</vt:lpstr>
      <vt:lpstr>The New Kingdom</vt:lpstr>
      <vt:lpstr>Don’t Worry</vt:lpstr>
      <vt:lpstr>A Kingdom Not of Earth</vt:lpstr>
      <vt:lpstr>The Instructions</vt:lpstr>
      <vt:lpstr>The Instructions</vt:lpstr>
      <vt:lpstr>The Instructions</vt:lpstr>
      <vt:lpstr>The Promise</vt:lpstr>
      <vt:lpstr>The Power</vt:lpstr>
      <vt:lpstr>The Power</vt:lpstr>
      <vt:lpstr>Have the Faith of God</vt:lpstr>
      <vt:lpstr>Demonstrating the Power</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Louis G. Hulsey</cp:lastModifiedBy>
  <cp:revision>6</cp:revision>
  <dcterms:created xsi:type="dcterms:W3CDTF">2010-01-13T23:52:02Z</dcterms:created>
  <dcterms:modified xsi:type="dcterms:W3CDTF">2010-01-14T00:44:54Z</dcterms:modified>
</cp:coreProperties>
</file>