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0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en-US" smtClean="0"/>
              <a:t>Click to edit Master title style</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30" name="Date Placeholder 29"/>
          <p:cNvSpPr>
            <a:spLocks noGrp="1"/>
          </p:cNvSpPr>
          <p:nvPr>
            <p:ph type="dt" sz="half" idx="10"/>
          </p:nvPr>
        </p:nvSpPr>
        <p:spPr/>
        <p:txBody>
          <a:bodyPr/>
          <a:lstStyle/>
          <a:p>
            <a:fld id="{46D992D0-639A-4CDF-B63A-1A2282DD379D}" type="datetimeFigureOut">
              <a:rPr lang="en-US" smtClean="0"/>
              <a:pPr/>
              <a:t>3/12/2011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4AAB8B9-3185-42F9-A750-C88170E174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D992D0-639A-4CDF-B63A-1A2282DD379D}"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AB8B9-3185-42F9-A750-C88170E174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D992D0-639A-4CDF-B63A-1A2282DD379D}"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AB8B9-3185-42F9-A750-C88170E174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D992D0-639A-4CDF-B63A-1A2282DD379D}"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AB8B9-3185-42F9-A750-C88170E174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p>
            <a:fld id="{46D992D0-639A-4CDF-B63A-1A2282DD379D}"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AB8B9-3185-42F9-A750-C88170E1741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en-US" smtClean="0"/>
              <a:t>Click to edit Master title style</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D992D0-639A-4CDF-B63A-1A2282DD379D}" type="datetimeFigureOut">
              <a:rPr lang="en-US" smtClean="0"/>
              <a:pPr/>
              <a:t>3/12/2011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AAB8B9-3185-42F9-A750-C88170E174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D992D0-639A-4CDF-B63A-1A2282DD379D}" type="datetimeFigureOut">
              <a:rPr lang="en-US" smtClean="0"/>
              <a:pPr/>
              <a:t>3/12/2011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AAB8B9-3185-42F9-A750-C88170E174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D992D0-639A-4CDF-B63A-1A2282DD379D}" type="datetimeFigureOut">
              <a:rPr lang="en-US" smtClean="0"/>
              <a:pPr/>
              <a:t>3/12/2011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AAB8B9-3185-42F9-A750-C88170E174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D992D0-639A-4CDF-B63A-1A2282DD379D}" type="datetimeFigureOut">
              <a:rPr lang="en-US" smtClean="0"/>
              <a:pPr/>
              <a:t>3/12/2011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AAB8B9-3185-42F9-A750-C88170E174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en-US" smtClean="0"/>
              <a:t>Click to edit Master title style</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D992D0-639A-4CDF-B63A-1A2282DD379D}" type="datetimeFigureOut">
              <a:rPr lang="en-US" smtClean="0"/>
              <a:pPr/>
              <a:t>3/12/2011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AAB8B9-3185-42F9-A750-C88170E174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en-US" smtClean="0"/>
              <a:t>Click icon to add picture</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p>
            <a:fld id="{46D992D0-639A-4CDF-B63A-1A2282DD379D}" type="datetimeFigureOut">
              <a:rPr lang="en-US" smtClean="0"/>
              <a:pPr/>
              <a:t>3/12/2011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3400" y="6356350"/>
            <a:ext cx="533400" cy="365125"/>
          </a:xfrm>
        </p:spPr>
        <p:txBody>
          <a:bodyPr/>
          <a:lstStyle/>
          <a:p>
            <a:fld id="{34AAB8B9-3185-42F9-A750-C88170E1741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en-US" smtClean="0"/>
              <a:t>Click to edit Master title style</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46D992D0-639A-4CDF-B63A-1A2282DD379D}" type="datetimeFigureOut">
              <a:rPr lang="en-US" smtClean="0"/>
              <a:pPr/>
              <a:t>3/12/2011</a:t>
            </a:fld>
            <a:endParaRPr lang="en-US"/>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34AAB8B9-3185-42F9-A750-C88170E174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8229600" cy="1524000"/>
          </a:xfrm>
        </p:spPr>
        <p:txBody>
          <a:bodyPr/>
          <a:lstStyle/>
          <a:p>
            <a:pPr algn="ctr"/>
            <a:r>
              <a:rPr lang="en-US" b="1" dirty="0"/>
              <a:t>The Judgments to Come</a:t>
            </a:r>
            <a:r>
              <a:rPr lang="en-US" dirty="0"/>
              <a:t/>
            </a:r>
            <a:br>
              <a:rPr lang="en-US" dirty="0"/>
            </a:br>
            <a:endParaRPr lang="en-US" dirty="0"/>
          </a:p>
        </p:txBody>
      </p:sp>
      <p:sp>
        <p:nvSpPr>
          <p:cNvPr id="3" name="Subtitle 2"/>
          <p:cNvSpPr>
            <a:spLocks noGrp="1"/>
          </p:cNvSpPr>
          <p:nvPr>
            <p:ph type="subTitle" idx="1"/>
          </p:nvPr>
        </p:nvSpPr>
        <p:spPr>
          <a:xfrm>
            <a:off x="381000" y="5029200"/>
            <a:ext cx="5105400" cy="1371600"/>
          </a:xfrm>
        </p:spPr>
        <p:txBody>
          <a:bodyPr>
            <a:normAutofit/>
          </a:bodyPr>
          <a:lstStyle/>
          <a:p>
            <a:r>
              <a:rPr lang="en-US" b="1" dirty="0" smtClean="0">
                <a:solidFill>
                  <a:srgbClr val="002060"/>
                </a:solidFill>
              </a:rPr>
              <a:t>Louis G. Hulsey</a:t>
            </a:r>
          </a:p>
          <a:p>
            <a:r>
              <a:rPr lang="en-US" b="1" dirty="0" smtClean="0">
                <a:solidFill>
                  <a:srgbClr val="002060"/>
                </a:solidFill>
              </a:rPr>
              <a:t>February 27, </a:t>
            </a:r>
            <a:r>
              <a:rPr lang="en-US" b="1" dirty="0" smtClean="0">
                <a:solidFill>
                  <a:srgbClr val="002060"/>
                </a:solidFill>
              </a:rPr>
              <a:t>2011</a:t>
            </a:r>
          </a:p>
          <a:p>
            <a:r>
              <a:rPr lang="en-US" b="1" dirty="0" smtClean="0">
                <a:solidFill>
                  <a:srgbClr val="002060"/>
                </a:solidFill>
              </a:rPr>
              <a:t>March 13, 2011</a:t>
            </a:r>
            <a:endParaRPr lang="en-US" b="1" dirty="0" smtClean="0">
              <a:solidFill>
                <a:srgbClr val="002060"/>
              </a:solidFill>
            </a:endParaRPr>
          </a:p>
          <a:p>
            <a:r>
              <a:rPr lang="en-US" b="1" dirty="0" smtClean="0">
                <a:solidFill>
                  <a:srgbClr val="002060"/>
                </a:solidFill>
              </a:rPr>
              <a:t>Casa Grande, </a:t>
            </a:r>
            <a:r>
              <a:rPr lang="en-US" b="1" dirty="0" smtClean="0">
                <a:solidFill>
                  <a:srgbClr val="002060"/>
                </a:solidFill>
              </a:rPr>
              <a:t>Arizona</a:t>
            </a:r>
            <a:endParaRPr lang="en-US" b="1" dirty="0" smtClean="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lstStyle/>
          <a:p>
            <a:r>
              <a:rPr lang="en-US" dirty="0" smtClean="0"/>
              <a:t>II.  The Purposes For Judgment</a:t>
            </a:r>
            <a:br>
              <a:rPr lang="en-US" dirty="0" smtClean="0"/>
            </a:br>
            <a:endParaRPr lang="en-US" dirty="0"/>
          </a:p>
        </p:txBody>
      </p:sp>
      <p:sp>
        <p:nvSpPr>
          <p:cNvPr id="3" name="Content Placeholder 2"/>
          <p:cNvSpPr>
            <a:spLocks noGrp="1"/>
          </p:cNvSpPr>
          <p:nvPr>
            <p:ph idx="1"/>
          </p:nvPr>
        </p:nvSpPr>
        <p:spPr>
          <a:xfrm>
            <a:off x="457200" y="1143000"/>
            <a:ext cx="8229600" cy="5151437"/>
          </a:xfrm>
        </p:spPr>
        <p:txBody>
          <a:bodyPr>
            <a:normAutofit/>
          </a:bodyPr>
          <a:lstStyle/>
          <a:p>
            <a:r>
              <a:rPr lang="en-US" b="1" dirty="0" smtClean="0"/>
              <a:t>The object of the judgment is not to determine your character but to reveal it.</a:t>
            </a:r>
          </a:p>
          <a:p>
            <a:r>
              <a:rPr lang="en-US" b="1" dirty="0" smtClean="0"/>
              <a:t>God already knows our character completely, Hebrews 4:13.</a:t>
            </a:r>
          </a:p>
          <a:p>
            <a:r>
              <a:rPr lang="en-US" b="1" dirty="0" smtClean="0"/>
              <a:t>The purpose of the Judgment is to reveal our character and to assign the outward conditions that our character demands.</a:t>
            </a:r>
          </a:p>
          <a:p>
            <a:r>
              <a:rPr lang="en-US" b="1" dirty="0" smtClean="0"/>
              <a:t>Memory, conscience, and character are evidences, reminders, and preparation, for this Final Judgment to come.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524000"/>
          </a:xfrm>
        </p:spPr>
        <p:txBody>
          <a:bodyPr/>
          <a:lstStyle/>
          <a:p>
            <a:r>
              <a:rPr lang="en-US" dirty="0" smtClean="0"/>
              <a:t>II.  The Purposes For Judgment</a:t>
            </a:r>
            <a:br>
              <a:rPr lang="en-US" dirty="0" smtClean="0"/>
            </a:br>
            <a:endParaRPr lang="en-US" dirty="0"/>
          </a:p>
        </p:txBody>
      </p:sp>
      <p:sp>
        <p:nvSpPr>
          <p:cNvPr id="3" name="Content Placeholder 2"/>
          <p:cNvSpPr>
            <a:spLocks noGrp="1"/>
          </p:cNvSpPr>
          <p:nvPr>
            <p:ph idx="1"/>
          </p:nvPr>
        </p:nvSpPr>
        <p:spPr>
          <a:xfrm>
            <a:off x="457200" y="1295400"/>
            <a:ext cx="8229600" cy="5257800"/>
          </a:xfrm>
        </p:spPr>
        <p:txBody>
          <a:bodyPr>
            <a:normAutofit fontScale="92500" lnSpcReduction="10000"/>
          </a:bodyPr>
          <a:lstStyle/>
          <a:p>
            <a:r>
              <a:rPr lang="en-US" b="1" u="sng" dirty="0" smtClean="0"/>
              <a:t>Memory</a:t>
            </a:r>
            <a:r>
              <a:rPr lang="en-US" b="1" dirty="0" smtClean="0"/>
              <a:t>, </a:t>
            </a:r>
            <a:r>
              <a:rPr lang="en-US" b="1" u="sng" dirty="0" smtClean="0"/>
              <a:t>conscience</a:t>
            </a:r>
            <a:r>
              <a:rPr lang="en-US" b="1" dirty="0" smtClean="0"/>
              <a:t>, and </a:t>
            </a:r>
            <a:r>
              <a:rPr lang="en-US" b="1" u="sng" dirty="0" smtClean="0"/>
              <a:t>character</a:t>
            </a:r>
            <a:r>
              <a:rPr lang="en-US" b="1" dirty="0" smtClean="0"/>
              <a:t> are evidences, reminders, and preparation, for this Final Judgment to come. </a:t>
            </a:r>
          </a:p>
          <a:p>
            <a:r>
              <a:rPr lang="en-US" b="1" dirty="0" smtClean="0"/>
              <a:t>Memory, Luke 16:25, KJVA, “But Abraham said, Son, remember that thou in thy lifetime </a:t>
            </a:r>
            <a:r>
              <a:rPr lang="en-US" b="1" dirty="0" err="1" smtClean="0"/>
              <a:t>receivedst</a:t>
            </a:r>
            <a:r>
              <a:rPr lang="en-US" b="1" dirty="0" smtClean="0"/>
              <a:t> thy good things, and likewise Lazarus evil things: but now he is comforted, and thou art tormented.”</a:t>
            </a:r>
          </a:p>
          <a:p>
            <a:r>
              <a:rPr lang="en-US" b="1" dirty="0" smtClean="0"/>
              <a:t>Conscience, Romans 2:15, KJVA, “Which </a:t>
            </a:r>
            <a:r>
              <a:rPr lang="en-US" b="1" dirty="0" err="1" smtClean="0"/>
              <a:t>shew</a:t>
            </a:r>
            <a:r>
              <a:rPr lang="en-US" b="1" dirty="0" smtClean="0"/>
              <a:t> the work of the law written in their hearts, their conscience also bearing witness, and </a:t>
            </a:r>
            <a:r>
              <a:rPr lang="en-US" b="1" i="1" dirty="0" smtClean="0"/>
              <a:t>their</a:t>
            </a:r>
            <a:r>
              <a:rPr lang="en-US" b="1" dirty="0" smtClean="0"/>
              <a:t> thoughts the mean while accusing or else excusing one another;)”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524000"/>
          </a:xfrm>
        </p:spPr>
        <p:txBody>
          <a:bodyPr/>
          <a:lstStyle/>
          <a:p>
            <a:r>
              <a:rPr lang="en-US" dirty="0" smtClean="0"/>
              <a:t>II.  The Purposes For Judgment</a:t>
            </a:r>
            <a:br>
              <a:rPr lang="en-US" dirty="0" smtClean="0"/>
            </a:br>
            <a:endParaRPr lang="en-US" dirty="0"/>
          </a:p>
        </p:txBody>
      </p:sp>
      <p:sp>
        <p:nvSpPr>
          <p:cNvPr id="3" name="Content Placeholder 2"/>
          <p:cNvSpPr>
            <a:spLocks noGrp="1"/>
          </p:cNvSpPr>
          <p:nvPr>
            <p:ph idx="1"/>
          </p:nvPr>
        </p:nvSpPr>
        <p:spPr>
          <a:xfrm>
            <a:off x="228600" y="990600"/>
            <a:ext cx="8763000" cy="5715000"/>
          </a:xfrm>
        </p:spPr>
        <p:txBody>
          <a:bodyPr>
            <a:noAutofit/>
          </a:bodyPr>
          <a:lstStyle/>
          <a:p>
            <a:pPr>
              <a:lnSpc>
                <a:spcPts val="2700"/>
              </a:lnSpc>
            </a:pPr>
            <a:r>
              <a:rPr lang="en-US" sz="2400" b="1" dirty="0" smtClean="0"/>
              <a:t>Character, Ephesians 4:17-19, KJVA</a:t>
            </a:r>
          </a:p>
          <a:p>
            <a:pPr>
              <a:lnSpc>
                <a:spcPts val="2700"/>
              </a:lnSpc>
            </a:pPr>
            <a:r>
              <a:rPr lang="en-US" sz="2400" b="1" dirty="0" smtClean="0"/>
              <a:t>17,  “This I say therefore, and testify in the Lord, that ye henceforth walk not as other Gentiles walk, in the vanity of their mind,”</a:t>
            </a:r>
          </a:p>
          <a:p>
            <a:pPr>
              <a:lnSpc>
                <a:spcPts val="2700"/>
              </a:lnSpc>
            </a:pPr>
            <a:r>
              <a:rPr lang="en-US" sz="2400" b="1" dirty="0" smtClean="0"/>
              <a:t>18,  “Having the understanding darkened, being alienated from the life of God through the ignorance that is in them, because of the blindness of their heart:”</a:t>
            </a:r>
          </a:p>
          <a:p>
            <a:pPr>
              <a:lnSpc>
                <a:spcPts val="2700"/>
              </a:lnSpc>
            </a:pPr>
            <a:r>
              <a:rPr lang="en-US" sz="2400" b="1" dirty="0" smtClean="0"/>
              <a:t>19,  “Who being past feeling have given themselves over unto lasciviousness, to work all uncleanness with greediness.”</a:t>
            </a:r>
          </a:p>
          <a:p>
            <a:pPr>
              <a:lnSpc>
                <a:spcPts val="2700"/>
              </a:lnSpc>
            </a:pPr>
            <a:r>
              <a:rPr lang="en-US" sz="2400" b="1" dirty="0" smtClean="0"/>
              <a:t>Unrighteous Character is:  Vanity of Mind, Understanding Darkened, Alienation from God, Blindness of Heart, Past Feeling, Lasciviousness, Uncleanness, and Greediness.</a:t>
            </a:r>
          </a:p>
          <a:p>
            <a:pPr>
              <a:lnSpc>
                <a:spcPts val="2700"/>
              </a:lnSpc>
            </a:pPr>
            <a:r>
              <a:rPr lang="en-US" sz="2400" b="1" dirty="0" smtClean="0"/>
              <a:t>The Judgments will fulfill God’s justice to all creation.</a:t>
            </a:r>
          </a:p>
          <a:p>
            <a:pPr>
              <a:lnSpc>
                <a:spcPts val="2700"/>
              </a:lnSpc>
            </a:pPr>
            <a:r>
              <a:rPr lang="en-US" sz="2400" b="1" dirty="0" smtClean="0"/>
              <a:t>The Judgments will reveal God’s righteousness to all creation.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524000"/>
          </a:xfrm>
        </p:spPr>
        <p:txBody>
          <a:bodyPr/>
          <a:lstStyle/>
          <a:p>
            <a:r>
              <a:rPr lang="en-US" dirty="0" smtClean="0"/>
              <a:t>The Judge</a:t>
            </a:r>
            <a:br>
              <a:rPr lang="en-US" dirty="0" smtClean="0"/>
            </a:br>
            <a:endParaRPr lang="en-US" dirty="0"/>
          </a:p>
        </p:txBody>
      </p:sp>
      <p:sp>
        <p:nvSpPr>
          <p:cNvPr id="3" name="Content Placeholder 2"/>
          <p:cNvSpPr>
            <a:spLocks noGrp="1"/>
          </p:cNvSpPr>
          <p:nvPr>
            <p:ph idx="1"/>
          </p:nvPr>
        </p:nvSpPr>
        <p:spPr>
          <a:xfrm>
            <a:off x="457200" y="990600"/>
            <a:ext cx="8229600" cy="5638800"/>
          </a:xfrm>
        </p:spPr>
        <p:txBody>
          <a:bodyPr>
            <a:normAutofit fontScale="85000" lnSpcReduction="10000"/>
          </a:bodyPr>
          <a:lstStyle/>
          <a:p>
            <a:r>
              <a:rPr lang="en-US" b="1" dirty="0" smtClean="0"/>
              <a:t>“</a:t>
            </a:r>
            <a:r>
              <a:rPr lang="en-US" b="1" u="sng" dirty="0" smtClean="0"/>
              <a:t>God is the judge of all </a:t>
            </a:r>
            <a:r>
              <a:rPr lang="en-US" b="1" dirty="0" smtClean="0"/>
              <a:t>(Hebrews, 12:23 KJVA,  “To the general assembly and church of the firstborn, which are written in heaven, and to God the Judge of all, and to the spirits of just men made perfect,”), </a:t>
            </a:r>
            <a:r>
              <a:rPr lang="en-US" b="1" u="sng" dirty="0" smtClean="0"/>
              <a:t>but He will perform this work through Jesus Christ.</a:t>
            </a:r>
            <a:r>
              <a:rPr lang="en-US" b="1" dirty="0" smtClean="0"/>
              <a:t>”</a:t>
            </a:r>
          </a:p>
          <a:p>
            <a:r>
              <a:rPr lang="en-US" b="1" dirty="0" smtClean="0"/>
              <a:t>John 5:22-23, KJVA, “For the Father </a:t>
            </a:r>
            <a:r>
              <a:rPr lang="en-US" b="1" dirty="0" err="1" smtClean="0"/>
              <a:t>judgeth</a:t>
            </a:r>
            <a:r>
              <a:rPr lang="en-US" b="1" dirty="0" smtClean="0"/>
              <a:t> no man, but hath committed all judgment unto the Son:  That all </a:t>
            </a:r>
            <a:r>
              <a:rPr lang="en-US" b="1" i="1" dirty="0" smtClean="0"/>
              <a:t>men</a:t>
            </a:r>
            <a:r>
              <a:rPr lang="en-US" b="1" dirty="0" smtClean="0"/>
              <a:t> should </a:t>
            </a:r>
            <a:r>
              <a:rPr lang="en-US" b="1" dirty="0" err="1" smtClean="0"/>
              <a:t>honour</a:t>
            </a:r>
            <a:r>
              <a:rPr lang="en-US" b="1" dirty="0" smtClean="0"/>
              <a:t> the Son, even as they </a:t>
            </a:r>
            <a:r>
              <a:rPr lang="en-US" b="1" dirty="0" err="1" smtClean="0"/>
              <a:t>honour</a:t>
            </a:r>
            <a:r>
              <a:rPr lang="en-US" b="1" dirty="0" smtClean="0"/>
              <a:t> the Father. He that </a:t>
            </a:r>
            <a:r>
              <a:rPr lang="en-US" b="1" dirty="0" err="1" smtClean="0"/>
              <a:t>honoureth</a:t>
            </a:r>
            <a:r>
              <a:rPr lang="en-US" b="1" dirty="0" smtClean="0"/>
              <a:t> not the Son </a:t>
            </a:r>
            <a:r>
              <a:rPr lang="en-US" b="1" dirty="0" err="1" smtClean="0"/>
              <a:t>honoureth</a:t>
            </a:r>
            <a:r>
              <a:rPr lang="en-US" b="1" dirty="0" smtClean="0"/>
              <a:t> not the Father which hath sent him.”</a:t>
            </a:r>
          </a:p>
          <a:p>
            <a:r>
              <a:rPr lang="en-US" b="1" dirty="0" smtClean="0"/>
              <a:t>Jesus shall judge the living and the dead.</a:t>
            </a:r>
          </a:p>
          <a:p>
            <a:r>
              <a:rPr lang="en-US" b="1" dirty="0" smtClean="0"/>
              <a:t>2 Timothy 4:1, KJVA,  “I charge </a:t>
            </a:r>
            <a:r>
              <a:rPr lang="en-US" b="1" i="1" dirty="0" smtClean="0"/>
              <a:t>thee</a:t>
            </a:r>
            <a:r>
              <a:rPr lang="en-US" b="1" dirty="0" smtClean="0"/>
              <a:t> therefore before God, and the Lord Jesus Christ, who shall judge the quick and the dead at his appearing and his kingdom;”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524000"/>
          </a:xfrm>
        </p:spPr>
        <p:txBody>
          <a:bodyPr/>
          <a:lstStyle/>
          <a:p>
            <a:r>
              <a:rPr lang="en-US" dirty="0" smtClean="0"/>
              <a:t>The Judge</a:t>
            </a:r>
            <a:br>
              <a:rPr lang="en-US" dirty="0" smtClean="0"/>
            </a:br>
            <a:endParaRPr lang="en-US" dirty="0"/>
          </a:p>
        </p:txBody>
      </p:sp>
      <p:sp>
        <p:nvSpPr>
          <p:cNvPr id="3" name="Content Placeholder 2"/>
          <p:cNvSpPr>
            <a:spLocks noGrp="1"/>
          </p:cNvSpPr>
          <p:nvPr>
            <p:ph idx="1"/>
          </p:nvPr>
        </p:nvSpPr>
        <p:spPr>
          <a:xfrm>
            <a:off x="457200" y="990600"/>
            <a:ext cx="8229600" cy="5562600"/>
          </a:xfrm>
        </p:spPr>
        <p:txBody>
          <a:bodyPr>
            <a:normAutofit lnSpcReduction="10000"/>
          </a:bodyPr>
          <a:lstStyle/>
          <a:p>
            <a:r>
              <a:rPr lang="en-US" b="1" dirty="0" smtClean="0"/>
              <a:t>Jesus’ humiliation qualifies Him to be our Judge.</a:t>
            </a:r>
          </a:p>
          <a:p>
            <a:r>
              <a:rPr lang="en-US" b="1" dirty="0" smtClean="0"/>
              <a:t>Philippians 2:8-11, KJVA, “And being found in fashion as a man, he humbled himself, and became obedient unto death, even the death of the cross.  9,  Wherefore God also hath highly exalted him, and given him a name which is above every name:  10,  That at the name of Jesus every knee should bow, of </a:t>
            </a:r>
            <a:r>
              <a:rPr lang="en-US" b="1" i="1" dirty="0" smtClean="0"/>
              <a:t>things</a:t>
            </a:r>
            <a:r>
              <a:rPr lang="en-US" b="1" dirty="0" smtClean="0"/>
              <a:t> in heaven, and </a:t>
            </a:r>
            <a:r>
              <a:rPr lang="en-US" b="1" i="1" dirty="0" smtClean="0"/>
              <a:t>things</a:t>
            </a:r>
            <a:r>
              <a:rPr lang="en-US" b="1" dirty="0" smtClean="0"/>
              <a:t> in earth, and </a:t>
            </a:r>
            <a:r>
              <a:rPr lang="en-US" b="1" i="1" dirty="0" smtClean="0"/>
              <a:t>things</a:t>
            </a:r>
            <a:r>
              <a:rPr lang="en-US" b="1" dirty="0" smtClean="0"/>
              <a:t> under the earth;  11,  And </a:t>
            </a:r>
            <a:r>
              <a:rPr lang="en-US" b="1" i="1" dirty="0" smtClean="0"/>
              <a:t>that</a:t>
            </a:r>
            <a:r>
              <a:rPr lang="en-US" b="1" dirty="0" smtClean="0"/>
              <a:t> every tongue should confess that Jesus Christ </a:t>
            </a:r>
            <a:r>
              <a:rPr lang="en-US" b="1" i="1" dirty="0" smtClean="0"/>
              <a:t>is</a:t>
            </a:r>
            <a:r>
              <a:rPr lang="en-US" b="1" dirty="0" smtClean="0"/>
              <a:t> Lord, to the glory of God the Father.”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524000"/>
          </a:xfrm>
        </p:spPr>
        <p:txBody>
          <a:bodyPr/>
          <a:lstStyle/>
          <a:p>
            <a:r>
              <a:rPr lang="en-US" dirty="0" smtClean="0"/>
              <a:t>The Judge</a:t>
            </a:r>
            <a:br>
              <a:rPr lang="en-US" dirty="0" smtClean="0"/>
            </a:br>
            <a:endParaRPr lang="en-US" dirty="0"/>
          </a:p>
        </p:txBody>
      </p:sp>
      <p:sp>
        <p:nvSpPr>
          <p:cNvPr id="3" name="Content Placeholder 2"/>
          <p:cNvSpPr>
            <a:spLocks noGrp="1"/>
          </p:cNvSpPr>
          <p:nvPr>
            <p:ph idx="1"/>
          </p:nvPr>
        </p:nvSpPr>
        <p:spPr>
          <a:xfrm>
            <a:off x="457200" y="914400"/>
            <a:ext cx="8229600" cy="5638800"/>
          </a:xfrm>
        </p:spPr>
        <p:txBody>
          <a:bodyPr>
            <a:normAutofit fontScale="77500" lnSpcReduction="20000"/>
          </a:bodyPr>
          <a:lstStyle/>
          <a:p>
            <a:r>
              <a:rPr lang="en-US" sz="3200" b="1" dirty="0" smtClean="0"/>
              <a:t>Revelation 5:1-6, KJVA, “And I saw in the right hand of him that sat on the throne a book written within and on the backside, sealed with seven seals.  2,  And I saw a strong angel proclaiming with a loud voice, Who is worthy to open the book, and to loose the seals thereof?  3,  And no man in heaven, nor in earth, neither under the earth, was able to open the book, neither to look thereon.  4,  And I wept much, because no man was found worthy to open and to read the book, neither to look thereon.  5,  And one of the elders </a:t>
            </a:r>
            <a:r>
              <a:rPr lang="en-US" sz="3200" b="1" dirty="0" err="1" smtClean="0"/>
              <a:t>saith</a:t>
            </a:r>
            <a:r>
              <a:rPr lang="en-US" sz="3200" b="1" dirty="0" smtClean="0"/>
              <a:t> unto me, Weep not: behold, the Lion of the tribe of </a:t>
            </a:r>
            <a:r>
              <a:rPr lang="en-US" sz="3200" b="1" dirty="0" err="1" smtClean="0"/>
              <a:t>Juda</a:t>
            </a:r>
            <a:r>
              <a:rPr lang="en-US" sz="3200" b="1" dirty="0" smtClean="0"/>
              <a:t>, the Root of David, hath prevailed to open the book, and to loose the seven seals thereof.  6,  And I beheld, and, lo, in the midst of the throne and of the four beasts, and in the midst of the elders, stood a Lamb as it had been slain, having seven horns and seven eyes, which are the seven Spirits of God sent forth into all the earth.”</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524000"/>
          </a:xfrm>
        </p:spPr>
        <p:txBody>
          <a:bodyPr/>
          <a:lstStyle/>
          <a:p>
            <a:r>
              <a:rPr lang="en-US" dirty="0" smtClean="0"/>
              <a:t>The Judgments</a:t>
            </a:r>
            <a:br>
              <a:rPr lang="en-US" dirty="0" smtClean="0"/>
            </a:br>
            <a:endParaRPr lang="en-US" dirty="0"/>
          </a:p>
        </p:txBody>
      </p:sp>
      <p:sp>
        <p:nvSpPr>
          <p:cNvPr id="3" name="Content Placeholder 2"/>
          <p:cNvSpPr>
            <a:spLocks noGrp="1"/>
          </p:cNvSpPr>
          <p:nvPr>
            <p:ph idx="1"/>
          </p:nvPr>
        </p:nvSpPr>
        <p:spPr>
          <a:xfrm>
            <a:off x="457200" y="990601"/>
            <a:ext cx="8229600" cy="5303836"/>
          </a:xfrm>
        </p:spPr>
        <p:txBody>
          <a:bodyPr>
            <a:normAutofit fontScale="92500" lnSpcReduction="20000"/>
          </a:bodyPr>
          <a:lstStyle/>
          <a:p>
            <a:r>
              <a:rPr lang="en-US" b="1" dirty="0" smtClean="0"/>
              <a:t>One judgment is already past.  In Christ our sins were judged once and for all.</a:t>
            </a:r>
          </a:p>
          <a:p>
            <a:r>
              <a:rPr lang="en-US" b="1" dirty="0" smtClean="0"/>
              <a:t>2 Corinthians 5:21, KJVA,  “For he hath made him </a:t>
            </a:r>
            <a:r>
              <a:rPr lang="en-US" b="1" i="1" dirty="0" smtClean="0"/>
              <a:t>to be</a:t>
            </a:r>
            <a:r>
              <a:rPr lang="en-US" b="1" dirty="0" smtClean="0"/>
              <a:t> sin for us, who knew no sin; that we might be made the righteousness of God in him.”</a:t>
            </a:r>
          </a:p>
          <a:p>
            <a:r>
              <a:rPr lang="en-US" b="1" dirty="0" smtClean="0"/>
              <a:t>Galatians 3:13, KJVA,  “Christ hath redeemed us from the curse of the law, being made a curse for us: for it is written, Cursed </a:t>
            </a:r>
            <a:r>
              <a:rPr lang="en-US" b="1" i="1" dirty="0" smtClean="0"/>
              <a:t>is</a:t>
            </a:r>
            <a:r>
              <a:rPr lang="en-US" b="1" dirty="0" smtClean="0"/>
              <a:t> every one that </a:t>
            </a:r>
            <a:r>
              <a:rPr lang="en-US" b="1" dirty="0" err="1" smtClean="0"/>
              <a:t>hangeth</a:t>
            </a:r>
            <a:r>
              <a:rPr lang="en-US" b="1" dirty="0" smtClean="0"/>
              <a:t> on a tree:”</a:t>
            </a:r>
          </a:p>
          <a:p>
            <a:r>
              <a:rPr lang="en-US" b="1" dirty="0" smtClean="0"/>
              <a:t>1 Peter 2:24, KJVA,  “Who his own self bare our sins in his own body on the tree, that we, being dead to sins, should live unto righteousness: by whose stripes ye were healed.”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lstStyle/>
          <a:p>
            <a:r>
              <a:rPr lang="en-US" dirty="0" smtClean="0"/>
              <a:t>The Judgments</a:t>
            </a:r>
            <a:br>
              <a:rPr lang="en-US" dirty="0" smtClean="0"/>
            </a:br>
            <a:endParaRPr lang="en-US" dirty="0"/>
          </a:p>
        </p:txBody>
      </p:sp>
      <p:sp>
        <p:nvSpPr>
          <p:cNvPr id="3" name="Content Placeholder 2"/>
          <p:cNvSpPr>
            <a:spLocks noGrp="1"/>
          </p:cNvSpPr>
          <p:nvPr>
            <p:ph idx="1"/>
          </p:nvPr>
        </p:nvSpPr>
        <p:spPr>
          <a:xfrm>
            <a:off x="457200" y="990600"/>
            <a:ext cx="8229600" cy="5562600"/>
          </a:xfrm>
        </p:spPr>
        <p:txBody>
          <a:bodyPr>
            <a:normAutofit fontScale="92500" lnSpcReduction="10000"/>
          </a:bodyPr>
          <a:lstStyle/>
          <a:p>
            <a:r>
              <a:rPr lang="en-US" b="1" dirty="0" smtClean="0"/>
              <a:t>No repentant believer will ever be condemned for his sins since he has been judged for them already in the person of Jesus the Christ.</a:t>
            </a:r>
          </a:p>
          <a:p>
            <a:r>
              <a:rPr lang="en-US" b="1" dirty="0" smtClean="0"/>
              <a:t>John 5:25, KJVA,  “Verily, verily, I say unto you, The hour is coming, and now is, when the dead shall hear the voice of the Son of God: and they that hear shall live.”</a:t>
            </a:r>
          </a:p>
          <a:p>
            <a:r>
              <a:rPr lang="en-US" b="1" dirty="0" smtClean="0"/>
              <a:t>However, there is a present judgment for believers.</a:t>
            </a:r>
          </a:p>
          <a:p>
            <a:r>
              <a:rPr lang="en-US" b="1" dirty="0" smtClean="0"/>
              <a:t>By the conviction of the Holy Spirit we must judge sin in our own lives and repent.</a:t>
            </a:r>
          </a:p>
          <a:p>
            <a:r>
              <a:rPr lang="en-US" b="1" dirty="0" smtClean="0"/>
              <a:t>1 Corinthians 11:31, KJVA  31,  “For if we would judge ourselves, we should not be judged.”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Judgments</a:t>
            </a:r>
            <a:br>
              <a:rPr lang="en-US" dirty="0" smtClean="0"/>
            </a:br>
            <a:r>
              <a:rPr lang="en-US" dirty="0" smtClean="0"/>
              <a:t>   This Present Judgment</a:t>
            </a:r>
            <a:br>
              <a:rPr lang="en-US" dirty="0" smtClean="0"/>
            </a:br>
            <a:endParaRPr lang="en-US" dirty="0"/>
          </a:p>
        </p:txBody>
      </p:sp>
      <p:sp>
        <p:nvSpPr>
          <p:cNvPr id="3" name="Content Placeholder 2"/>
          <p:cNvSpPr>
            <a:spLocks noGrp="1"/>
          </p:cNvSpPr>
          <p:nvPr>
            <p:ph idx="1"/>
          </p:nvPr>
        </p:nvSpPr>
        <p:spPr>
          <a:xfrm>
            <a:off x="457200" y="1447800"/>
            <a:ext cx="8229600" cy="5029200"/>
          </a:xfrm>
        </p:spPr>
        <p:txBody>
          <a:bodyPr>
            <a:normAutofit fontScale="92500"/>
          </a:bodyPr>
          <a:lstStyle/>
          <a:p>
            <a:r>
              <a:rPr lang="en-US" b="1" dirty="0" smtClean="0"/>
              <a:t>By the Word of God we must judge sin in the Body of Christ.</a:t>
            </a:r>
          </a:p>
          <a:p>
            <a:r>
              <a:rPr lang="en-US" b="1" dirty="0" smtClean="0"/>
              <a:t>1 Corinthians 5:3-5, KJVA  3,  “For I verily, as absent in body, but present in spirit, have judged already, as though I were present, </a:t>
            </a:r>
            <a:r>
              <a:rPr lang="en-US" b="1" i="1" dirty="0" smtClean="0"/>
              <a:t>concerning</a:t>
            </a:r>
            <a:r>
              <a:rPr lang="en-US" b="1" dirty="0" smtClean="0"/>
              <a:t> him that hath so done this deed,  4,  In the name of our Lord Jesus Christ, when ye are gathered together, and my spirit, with the power of our Lord Jesus Christ,  5,  To deliver such an one unto Satan for the destruction of the flesh, that the spirit may be saved in the day of the Lord Jesus.”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524000"/>
          </a:xfrm>
        </p:spPr>
        <p:txBody>
          <a:bodyPr/>
          <a:lstStyle/>
          <a:p>
            <a:r>
              <a:rPr lang="en-US" dirty="0" smtClean="0"/>
              <a:t>The Judgments</a:t>
            </a:r>
            <a:br>
              <a:rPr lang="en-US" dirty="0" smtClean="0"/>
            </a:br>
            <a:endParaRPr lang="en-US" dirty="0"/>
          </a:p>
        </p:txBody>
      </p:sp>
      <p:sp>
        <p:nvSpPr>
          <p:cNvPr id="3" name="Content Placeholder 2"/>
          <p:cNvSpPr>
            <a:spLocks noGrp="1"/>
          </p:cNvSpPr>
          <p:nvPr>
            <p:ph idx="1"/>
          </p:nvPr>
        </p:nvSpPr>
        <p:spPr>
          <a:xfrm>
            <a:off x="457200" y="1295400"/>
            <a:ext cx="8229600" cy="4999037"/>
          </a:xfrm>
        </p:spPr>
        <p:txBody>
          <a:bodyPr>
            <a:normAutofit lnSpcReduction="10000"/>
          </a:bodyPr>
          <a:lstStyle/>
          <a:p>
            <a:r>
              <a:rPr lang="en-US" b="1" dirty="0" smtClean="0"/>
              <a:t>The Lord chastens His disobedient children so they will judge themselves and put sin out of their lives.</a:t>
            </a:r>
            <a:endParaRPr lang="en-US" dirty="0" smtClean="0"/>
          </a:p>
          <a:p>
            <a:r>
              <a:rPr lang="en-US" b="1" dirty="0" smtClean="0"/>
              <a:t>Hebrews 12:11, KJVA, “Now no chastening for the present </a:t>
            </a:r>
            <a:r>
              <a:rPr lang="en-US" b="1" dirty="0" err="1" smtClean="0"/>
              <a:t>seemeth</a:t>
            </a:r>
            <a:r>
              <a:rPr lang="en-US" b="1" dirty="0" smtClean="0"/>
              <a:t> to be joyous, but grievous: nevertheless afterward it </a:t>
            </a:r>
            <a:r>
              <a:rPr lang="en-US" b="1" dirty="0" err="1" smtClean="0"/>
              <a:t>yieldeth</a:t>
            </a:r>
            <a:r>
              <a:rPr lang="en-US" b="1" dirty="0" smtClean="0"/>
              <a:t> the peaceable fruit of righteousness unto them which are exercised thereby.”</a:t>
            </a:r>
          </a:p>
          <a:p>
            <a:r>
              <a:rPr lang="en-US" b="1" dirty="0" smtClean="0"/>
              <a:t>Revelation 3:19, KJVA, “As many as I love, I rebuke and chasten: be zealous therefore, and repent.”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smtClean="0"/>
              <a:t>Judgment is Coming</a:t>
            </a:r>
            <a:endParaRPr lang="en-US" dirty="0"/>
          </a:p>
        </p:txBody>
      </p:sp>
      <p:sp>
        <p:nvSpPr>
          <p:cNvPr id="3" name="Content Placeholder 2"/>
          <p:cNvSpPr>
            <a:spLocks noGrp="1"/>
          </p:cNvSpPr>
          <p:nvPr>
            <p:ph idx="1"/>
          </p:nvPr>
        </p:nvSpPr>
        <p:spPr>
          <a:xfrm>
            <a:off x="457200" y="1524000"/>
            <a:ext cx="8229600" cy="4770437"/>
          </a:xfrm>
        </p:spPr>
        <p:txBody>
          <a:bodyPr>
            <a:normAutofit lnSpcReduction="10000"/>
          </a:bodyPr>
          <a:lstStyle/>
          <a:p>
            <a:r>
              <a:rPr lang="en-US" b="1" dirty="0" smtClean="0"/>
              <a:t>A Day of Judgment is coming for all the earth.</a:t>
            </a:r>
          </a:p>
          <a:p>
            <a:r>
              <a:rPr lang="en-US" b="1" dirty="0" smtClean="0"/>
              <a:t>God will judge the earth, not to fulfill some external law, but to fulfill His own righteous character. </a:t>
            </a:r>
          </a:p>
          <a:p>
            <a:r>
              <a:rPr lang="en-US" b="1" dirty="0" smtClean="0"/>
              <a:t>Every person will have an opportunity to make a defense before the Judge of the Universe, </a:t>
            </a:r>
            <a:br>
              <a:rPr lang="en-US" b="1" dirty="0" smtClean="0"/>
            </a:br>
            <a:r>
              <a:rPr lang="en-US" b="1" dirty="0" smtClean="0"/>
              <a:t>and every person will know the reason for his sentence.</a:t>
            </a:r>
          </a:p>
          <a:p>
            <a:r>
              <a:rPr lang="en-US" b="1" dirty="0" smtClean="0"/>
              <a:t>There will be a judgment both of the righteous and the unrighteous.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524000"/>
          </a:xfrm>
        </p:spPr>
        <p:txBody>
          <a:bodyPr/>
          <a:lstStyle/>
          <a:p>
            <a:r>
              <a:rPr lang="en-US" dirty="0" smtClean="0"/>
              <a:t>The Judgments</a:t>
            </a:r>
            <a:br>
              <a:rPr lang="en-US" dirty="0" smtClean="0"/>
            </a:br>
            <a:endParaRPr lang="en-US" dirty="0"/>
          </a:p>
        </p:txBody>
      </p:sp>
      <p:sp>
        <p:nvSpPr>
          <p:cNvPr id="3" name="Content Placeholder 2"/>
          <p:cNvSpPr>
            <a:spLocks noGrp="1"/>
          </p:cNvSpPr>
          <p:nvPr>
            <p:ph idx="1"/>
          </p:nvPr>
        </p:nvSpPr>
        <p:spPr>
          <a:xfrm>
            <a:off x="457200" y="990600"/>
            <a:ext cx="8382000" cy="5486400"/>
          </a:xfrm>
        </p:spPr>
        <p:txBody>
          <a:bodyPr>
            <a:normAutofit fontScale="77500" lnSpcReduction="20000"/>
          </a:bodyPr>
          <a:lstStyle/>
          <a:p>
            <a:r>
              <a:rPr lang="en-US" b="1" dirty="0" smtClean="0"/>
              <a:t>There are seven judgments yet to come.</a:t>
            </a:r>
          </a:p>
          <a:p>
            <a:r>
              <a:rPr lang="en-US" b="1" dirty="0" smtClean="0"/>
              <a:t>1.  </a:t>
            </a:r>
            <a:r>
              <a:rPr lang="en-US" b="1" i="1" dirty="0" smtClean="0"/>
              <a:t>The Judgment of the Believers.</a:t>
            </a:r>
            <a:r>
              <a:rPr lang="en-US" b="1" dirty="0" smtClean="0"/>
              <a:t>  </a:t>
            </a:r>
          </a:p>
          <a:p>
            <a:r>
              <a:rPr lang="en-US" b="1" dirty="0" smtClean="0"/>
              <a:t>Believers will be rewarded for their works.  </a:t>
            </a:r>
          </a:p>
          <a:p>
            <a:r>
              <a:rPr lang="en-US" b="1" dirty="0" smtClean="0"/>
              <a:t>Romans 14:10, Geneva, “But why doest thou </a:t>
            </a:r>
            <a:r>
              <a:rPr lang="en-US" b="1" dirty="0" err="1" smtClean="0"/>
              <a:t>condemne</a:t>
            </a:r>
            <a:r>
              <a:rPr lang="en-US" b="1" dirty="0" smtClean="0"/>
              <a:t> thy brother? Or why doest thou despise thy brother? for we </a:t>
            </a:r>
            <a:r>
              <a:rPr lang="en-US" b="1" dirty="0" err="1" smtClean="0"/>
              <a:t>shal</a:t>
            </a:r>
            <a:r>
              <a:rPr lang="en-US" b="1" dirty="0" smtClean="0"/>
              <a:t> all </a:t>
            </a:r>
            <a:r>
              <a:rPr lang="en-US" b="1" dirty="0" err="1" smtClean="0"/>
              <a:t>appeare</a:t>
            </a:r>
            <a:r>
              <a:rPr lang="en-US" b="1" dirty="0" smtClean="0"/>
              <a:t> before the </a:t>
            </a:r>
            <a:r>
              <a:rPr lang="en-US" b="1" dirty="0" err="1" smtClean="0"/>
              <a:t>iudgement</a:t>
            </a:r>
            <a:r>
              <a:rPr lang="en-US" b="1" dirty="0" smtClean="0"/>
              <a:t> </a:t>
            </a:r>
            <a:r>
              <a:rPr lang="en-US" b="1" dirty="0" err="1" smtClean="0"/>
              <a:t>seate</a:t>
            </a:r>
            <a:r>
              <a:rPr lang="en-US" b="1" dirty="0" smtClean="0"/>
              <a:t> of Christ.”</a:t>
            </a:r>
          </a:p>
          <a:p>
            <a:r>
              <a:rPr lang="en-US" b="1" dirty="0" smtClean="0"/>
              <a:t>1 Corinthians 3:13-15, </a:t>
            </a:r>
            <a:r>
              <a:rPr lang="en-US" b="1" dirty="0" err="1" smtClean="0"/>
              <a:t>KJVA”Every</a:t>
            </a:r>
            <a:r>
              <a:rPr lang="en-US" b="1" dirty="0" smtClean="0"/>
              <a:t> man's work shall be made manifest: for the day shall declare it, because it shall be revealed by fire; and the fire shall try every man's work of what sort it is.  14,  If any man's work abide which he hath built thereupon, he shall receive a reward.  15,  If any man's work shall be burned, he shall suffer loss: but he himself shall be saved; yet so as by fire.”</a:t>
            </a:r>
          </a:p>
          <a:p>
            <a:r>
              <a:rPr lang="en-US" b="1" dirty="0" smtClean="0"/>
              <a:t>2 Corinthians 5:10, KJVA “For we must all appear before the judgment seat of Christ; that every one may receive the things </a:t>
            </a:r>
            <a:r>
              <a:rPr lang="en-US" b="1" i="1" dirty="0" smtClean="0"/>
              <a:t>done</a:t>
            </a:r>
            <a:r>
              <a:rPr lang="en-US" b="1" dirty="0" smtClean="0"/>
              <a:t> in </a:t>
            </a:r>
            <a:r>
              <a:rPr lang="en-US" b="1" i="1" dirty="0" smtClean="0"/>
              <a:t>his</a:t>
            </a:r>
            <a:r>
              <a:rPr lang="en-US" b="1" dirty="0" smtClean="0"/>
              <a:t> body, according to that he hath done, whether </a:t>
            </a:r>
            <a:r>
              <a:rPr lang="en-US" b="1" i="1" dirty="0" smtClean="0"/>
              <a:t>it be</a:t>
            </a:r>
            <a:r>
              <a:rPr lang="en-US" b="1" dirty="0" smtClean="0"/>
              <a:t> good or bad.”</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81200"/>
          </a:xfrm>
        </p:spPr>
        <p:txBody>
          <a:bodyPr>
            <a:normAutofit fontScale="90000"/>
          </a:bodyPr>
          <a:lstStyle/>
          <a:p>
            <a:r>
              <a:rPr lang="en-US" dirty="0" smtClean="0"/>
              <a:t>The Rewards of Crowns  </a:t>
            </a:r>
            <a:br>
              <a:rPr lang="en-US" dirty="0" smtClean="0"/>
            </a:br>
            <a:r>
              <a:rPr lang="en-US" dirty="0" smtClean="0"/>
              <a:t>   </a:t>
            </a:r>
            <a:r>
              <a:rPr lang="en-US" sz="3100" b="0" dirty="0" smtClean="0"/>
              <a:t>(From Jeff Ellis)</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4770437"/>
          </a:xfrm>
        </p:spPr>
        <p:txBody>
          <a:bodyPr/>
          <a:lstStyle/>
          <a:p>
            <a:r>
              <a:rPr lang="en-US" b="1" dirty="0" smtClean="0"/>
              <a:t>All Crowns are Incorruptible</a:t>
            </a:r>
          </a:p>
          <a:p>
            <a:r>
              <a:rPr lang="en-US" b="1" dirty="0" smtClean="0"/>
              <a:t>1 Corinthians 9:25, “And every man that strives for the mastery is temperate in all things. Now they do it to obtain a corruptible crown; but we an incorruptible crown.”</a:t>
            </a:r>
          </a:p>
          <a:p>
            <a:r>
              <a:rPr lang="en-US" b="1" dirty="0" smtClean="0"/>
              <a:t>1 Peter 1:4, “to an inheritance that cannot decay, spoil or fade, kept safe for you in heaven.”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0"/>
          </a:xfrm>
        </p:spPr>
        <p:txBody>
          <a:bodyPr/>
          <a:lstStyle/>
          <a:p>
            <a:r>
              <a:rPr lang="en-US" dirty="0" smtClean="0"/>
              <a:t>The Crown of Life</a:t>
            </a:r>
            <a:br>
              <a:rPr lang="en-US" dirty="0" smtClean="0"/>
            </a:br>
            <a:endParaRPr lang="en-US" dirty="0"/>
          </a:p>
        </p:txBody>
      </p:sp>
      <p:sp>
        <p:nvSpPr>
          <p:cNvPr id="3" name="Content Placeholder 2"/>
          <p:cNvSpPr>
            <a:spLocks noGrp="1"/>
          </p:cNvSpPr>
          <p:nvPr>
            <p:ph idx="1"/>
          </p:nvPr>
        </p:nvSpPr>
        <p:spPr>
          <a:xfrm>
            <a:off x="457200" y="1143000"/>
            <a:ext cx="8229600" cy="5151437"/>
          </a:xfrm>
        </p:spPr>
        <p:txBody>
          <a:bodyPr/>
          <a:lstStyle/>
          <a:p>
            <a:r>
              <a:rPr lang="en-US" b="1" dirty="0" smtClean="0"/>
              <a:t>James 1:12, “Blessed is the man who endures temptation; for when he has been approved, he will receive the </a:t>
            </a:r>
            <a:r>
              <a:rPr lang="en-US" b="1" u="sng" dirty="0" smtClean="0"/>
              <a:t>crown of life </a:t>
            </a:r>
            <a:r>
              <a:rPr lang="en-US" b="1" dirty="0" smtClean="0"/>
              <a:t>which the Lord has promised to those who love Him.”</a:t>
            </a:r>
          </a:p>
          <a:p>
            <a:r>
              <a:rPr lang="en-US" b="1" dirty="0" smtClean="0"/>
              <a:t>Revelations 2:10-11, “Do not fear any of those things which you are about to suffer. Indeed, the devil is about to throw some of you into prison, that you may be tested, and you will have tribulation ten days. Be faithful until death, and I will give you the </a:t>
            </a:r>
            <a:r>
              <a:rPr lang="en-US" b="1" u="sng" dirty="0" smtClean="0"/>
              <a:t>crown of life</a:t>
            </a:r>
            <a:r>
              <a:rPr lang="en-US" b="1"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0"/>
          </a:xfrm>
        </p:spPr>
        <p:txBody>
          <a:bodyPr/>
          <a:lstStyle/>
          <a:p>
            <a:r>
              <a:rPr lang="en-US" dirty="0" smtClean="0"/>
              <a:t>The Crown of Glory</a:t>
            </a:r>
            <a:br>
              <a:rPr lang="en-US" dirty="0" smtClean="0"/>
            </a:br>
            <a:endParaRPr lang="en-US" dirty="0"/>
          </a:p>
        </p:txBody>
      </p:sp>
      <p:sp>
        <p:nvSpPr>
          <p:cNvPr id="3" name="Content Placeholder 2"/>
          <p:cNvSpPr>
            <a:spLocks noGrp="1"/>
          </p:cNvSpPr>
          <p:nvPr>
            <p:ph idx="1"/>
          </p:nvPr>
        </p:nvSpPr>
        <p:spPr>
          <a:xfrm>
            <a:off x="457200" y="1219200"/>
            <a:ext cx="8229600" cy="5075237"/>
          </a:xfrm>
        </p:spPr>
        <p:txBody>
          <a:bodyPr/>
          <a:lstStyle/>
          <a:p>
            <a:r>
              <a:rPr lang="en-US" b="1" dirty="0" smtClean="0"/>
              <a:t>1 Peter 5:4, “and when the Chief Shepherd appears, you will receive the </a:t>
            </a:r>
            <a:r>
              <a:rPr lang="en-US" b="1" u="sng" dirty="0" smtClean="0"/>
              <a:t>crown of glory </a:t>
            </a:r>
            <a:r>
              <a:rPr lang="en-US" b="1" dirty="0" smtClean="0"/>
              <a:t>that does not fade away.”</a:t>
            </a:r>
          </a:p>
          <a:p>
            <a:r>
              <a:rPr lang="en-US" b="1" dirty="0" smtClean="0"/>
              <a:t>Proverbs 4:8-9, “Exalt her [Wisdom], and she will promote you; She will bring you honor, when you embrace her.  She will place on your head an ornament of grace; A </a:t>
            </a:r>
            <a:r>
              <a:rPr lang="en-US" b="1" u="sng" dirty="0" smtClean="0"/>
              <a:t>crown of glory </a:t>
            </a:r>
            <a:r>
              <a:rPr lang="en-US" b="1" dirty="0" smtClean="0"/>
              <a:t>she will deliver to you."</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Crown of Rejoicing</a:t>
            </a:r>
            <a:br>
              <a:rPr lang="en-US" dirty="0" smtClean="0"/>
            </a:br>
            <a:endParaRPr lang="en-US" dirty="0"/>
          </a:p>
        </p:txBody>
      </p:sp>
      <p:sp>
        <p:nvSpPr>
          <p:cNvPr id="3" name="Content Placeholder 2"/>
          <p:cNvSpPr>
            <a:spLocks noGrp="1"/>
          </p:cNvSpPr>
          <p:nvPr>
            <p:ph idx="1"/>
          </p:nvPr>
        </p:nvSpPr>
        <p:spPr/>
        <p:txBody>
          <a:bodyPr/>
          <a:lstStyle/>
          <a:p>
            <a:r>
              <a:rPr lang="en-US" b="1" dirty="0" smtClean="0"/>
              <a:t>1 Thessalonians 2:19, “For what is our hope, or joy, or </a:t>
            </a:r>
            <a:r>
              <a:rPr lang="en-US" b="1" u="sng" dirty="0" smtClean="0"/>
              <a:t>crown of rejoicing</a:t>
            </a:r>
            <a:r>
              <a:rPr lang="en-US" b="1" dirty="0" smtClean="0"/>
              <a:t>?  Are not even ye in the presence of our Lord Jesus Christ at his coming?”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Crown of Righteousness</a:t>
            </a:r>
            <a:br>
              <a:rPr lang="en-US" dirty="0" smtClean="0"/>
            </a:br>
            <a:endParaRPr lang="en-US" dirty="0"/>
          </a:p>
        </p:txBody>
      </p:sp>
      <p:sp>
        <p:nvSpPr>
          <p:cNvPr id="3" name="Content Placeholder 2"/>
          <p:cNvSpPr>
            <a:spLocks noGrp="1"/>
          </p:cNvSpPr>
          <p:nvPr>
            <p:ph idx="1"/>
          </p:nvPr>
        </p:nvSpPr>
        <p:spPr>
          <a:xfrm>
            <a:off x="457200" y="1371600"/>
            <a:ext cx="8229600" cy="4922837"/>
          </a:xfrm>
        </p:spPr>
        <p:txBody>
          <a:bodyPr/>
          <a:lstStyle/>
          <a:p>
            <a:r>
              <a:rPr lang="en-US" b="1" dirty="0" smtClean="0"/>
              <a:t>II Timothy 4:6-8, “As for me, I am already being poured out on the altar; yes, the time for my departure has arrived.  7 I have fought the good fight, I have finished the race, I have kept the faith. 8 All that awaits me now is the </a:t>
            </a:r>
            <a:r>
              <a:rPr lang="en-US" b="1" u="sng" dirty="0" smtClean="0"/>
              <a:t>crown of righteousness </a:t>
            </a:r>
            <a:r>
              <a:rPr lang="en-US" b="1" dirty="0" smtClean="0"/>
              <a:t>which the Lord, "the Righteous Judge," will award to me on that Day - and not only to me, but also to all who have longed for him to appear.”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Seven Judgments</a:t>
            </a:r>
            <a:br>
              <a:rPr lang="en-US" dirty="0" smtClean="0"/>
            </a:br>
            <a:endParaRPr lang="en-US" dirty="0"/>
          </a:p>
        </p:txBody>
      </p:sp>
      <p:sp>
        <p:nvSpPr>
          <p:cNvPr id="3" name="Content Placeholder 2"/>
          <p:cNvSpPr>
            <a:spLocks noGrp="1"/>
          </p:cNvSpPr>
          <p:nvPr>
            <p:ph idx="1"/>
          </p:nvPr>
        </p:nvSpPr>
        <p:spPr>
          <a:xfrm>
            <a:off x="457200" y="1600200"/>
            <a:ext cx="8229600" cy="4694237"/>
          </a:xfrm>
        </p:spPr>
        <p:txBody>
          <a:bodyPr/>
          <a:lstStyle/>
          <a:p>
            <a:r>
              <a:rPr lang="en-US" b="1" dirty="0" smtClean="0"/>
              <a:t>1.  </a:t>
            </a:r>
            <a:r>
              <a:rPr lang="en-US" b="1" i="1" dirty="0" smtClean="0"/>
              <a:t>The Judgment of the Believers. </a:t>
            </a:r>
          </a:p>
          <a:p>
            <a:r>
              <a:rPr lang="en-US" b="1" dirty="0" smtClean="0"/>
              <a:t>2.  </a:t>
            </a:r>
            <a:r>
              <a:rPr lang="en-US" b="1" i="1" dirty="0" smtClean="0"/>
              <a:t>The Judgment of Israel.</a:t>
            </a:r>
            <a:endParaRPr lang="en-US" dirty="0" smtClean="0"/>
          </a:p>
          <a:p>
            <a:r>
              <a:rPr lang="en-US" b="1" i="1" dirty="0" smtClean="0"/>
              <a:t>3.  The Judgment of Babylon</a:t>
            </a:r>
            <a:endParaRPr lang="en-US" dirty="0" smtClean="0"/>
          </a:p>
          <a:p>
            <a:r>
              <a:rPr lang="en-US" b="1" i="1" dirty="0" smtClean="0"/>
              <a:t>4.  The Judgment of the Beast, the False 	Prophet, and Their Armies</a:t>
            </a:r>
            <a:endParaRPr lang="en-US" dirty="0" smtClean="0"/>
          </a:p>
          <a:p>
            <a:r>
              <a:rPr lang="en-US" b="1" i="1" dirty="0" smtClean="0"/>
              <a:t>5.  The Judgment of the Nations</a:t>
            </a:r>
            <a:endParaRPr lang="en-US" dirty="0" smtClean="0"/>
          </a:p>
          <a:p>
            <a:r>
              <a:rPr lang="en-US" b="1" i="1" dirty="0" smtClean="0"/>
              <a:t>6.  The Judgment of Satan and His Angels</a:t>
            </a:r>
            <a:endParaRPr lang="en-US" dirty="0" smtClean="0"/>
          </a:p>
          <a:p>
            <a:r>
              <a:rPr lang="en-US" b="1" i="1" dirty="0" smtClean="0"/>
              <a:t>7.  The Judgment of the Unsaved Dead</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lstStyle/>
          <a:p>
            <a:r>
              <a:rPr lang="en-US" dirty="0" smtClean="0"/>
              <a:t>The Seven Judgments</a:t>
            </a:r>
            <a:endParaRPr lang="en-US" dirty="0"/>
          </a:p>
        </p:txBody>
      </p:sp>
      <p:sp>
        <p:nvSpPr>
          <p:cNvPr id="3" name="Content Placeholder 2"/>
          <p:cNvSpPr>
            <a:spLocks noGrp="1"/>
          </p:cNvSpPr>
          <p:nvPr>
            <p:ph idx="1"/>
          </p:nvPr>
        </p:nvSpPr>
        <p:spPr/>
        <p:txBody>
          <a:bodyPr/>
          <a:lstStyle/>
          <a:p>
            <a:r>
              <a:rPr lang="en-US" b="1" dirty="0" smtClean="0"/>
              <a:t>The first three judgments involve metaphors of women:  </a:t>
            </a:r>
            <a:endParaRPr lang="en-US" dirty="0" smtClean="0"/>
          </a:p>
          <a:p>
            <a:r>
              <a:rPr lang="en-US" b="1" dirty="0" smtClean="0"/>
              <a:t>The Church, the Bride of Christ, </a:t>
            </a:r>
            <a:endParaRPr lang="en-US" dirty="0" smtClean="0"/>
          </a:p>
          <a:p>
            <a:r>
              <a:rPr lang="en-US" b="1" dirty="0" smtClean="0"/>
              <a:t>Israel, the </a:t>
            </a:r>
            <a:r>
              <a:rPr lang="en-US" b="1" dirty="0" smtClean="0"/>
              <a:t>Wife </a:t>
            </a:r>
            <a:r>
              <a:rPr lang="en-US" b="1" dirty="0" smtClean="0"/>
              <a:t>of God, and </a:t>
            </a:r>
            <a:endParaRPr lang="en-US" dirty="0" smtClean="0"/>
          </a:p>
          <a:p>
            <a:r>
              <a:rPr lang="en-US" b="1" dirty="0" smtClean="0"/>
              <a:t>The </a:t>
            </a:r>
            <a:r>
              <a:rPr lang="en-US" b="1" dirty="0" smtClean="0"/>
              <a:t>Apostate Church </a:t>
            </a:r>
            <a:r>
              <a:rPr lang="en-US" b="1" dirty="0" smtClean="0"/>
              <a:t>, the Great Prostitute</a:t>
            </a:r>
            <a:r>
              <a:rPr lang="en-US" b="1"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i="1" dirty="0" smtClean="0"/>
              <a:t>The Judgment of Israel</a:t>
            </a:r>
            <a:endParaRPr lang="en-US" dirty="0"/>
          </a:p>
        </p:txBody>
      </p:sp>
      <p:sp>
        <p:nvSpPr>
          <p:cNvPr id="3" name="Content Placeholder 2"/>
          <p:cNvSpPr>
            <a:spLocks noGrp="1"/>
          </p:cNvSpPr>
          <p:nvPr>
            <p:ph idx="1"/>
          </p:nvPr>
        </p:nvSpPr>
        <p:spPr>
          <a:xfrm>
            <a:off x="457200" y="1219200"/>
            <a:ext cx="8229600" cy="5075237"/>
          </a:xfrm>
        </p:spPr>
        <p:txBody>
          <a:bodyPr>
            <a:normAutofit fontScale="85000" lnSpcReduction="20000"/>
          </a:bodyPr>
          <a:lstStyle/>
          <a:p>
            <a:r>
              <a:rPr lang="en-US" b="1" dirty="0" smtClean="0"/>
              <a:t>The Time of Jacob’s </a:t>
            </a:r>
            <a:r>
              <a:rPr lang="en-US" b="1" dirty="0" smtClean="0"/>
              <a:t>Trouble</a:t>
            </a:r>
            <a:endParaRPr lang="en-US" dirty="0" smtClean="0"/>
          </a:p>
          <a:p>
            <a:r>
              <a:rPr lang="en-US" b="1" dirty="0" smtClean="0"/>
              <a:t>The following Scriptures that speak of this time of unparalleled trouble in history are in </a:t>
            </a:r>
            <a:r>
              <a:rPr lang="en-US" b="1" dirty="0" smtClean="0">
                <a:solidFill>
                  <a:srgbClr val="FF0000"/>
                </a:solidFill>
              </a:rPr>
              <a:t>red</a:t>
            </a:r>
            <a:r>
              <a:rPr lang="en-US" b="1" dirty="0" smtClean="0"/>
              <a:t>.  </a:t>
            </a:r>
            <a:r>
              <a:rPr lang="en-US" b="1" dirty="0" smtClean="0"/>
              <a:t>All the Scriptures that speak of deliverance are in </a:t>
            </a:r>
            <a:r>
              <a:rPr lang="en-US" b="1" dirty="0" smtClean="0">
                <a:solidFill>
                  <a:schemeClr val="accent6"/>
                </a:solidFill>
              </a:rPr>
              <a:t>blue</a:t>
            </a:r>
            <a:r>
              <a:rPr lang="en-US" b="1" dirty="0" smtClean="0"/>
              <a:t>.</a:t>
            </a:r>
            <a:r>
              <a:rPr lang="en-US" dirty="0" smtClean="0"/>
              <a:t> </a:t>
            </a:r>
          </a:p>
          <a:p>
            <a:r>
              <a:rPr lang="en-US" b="1" dirty="0" smtClean="0"/>
              <a:t>Jeremiah 30:4-7, “ And these </a:t>
            </a:r>
            <a:r>
              <a:rPr lang="en-US" b="1" i="1" dirty="0" smtClean="0"/>
              <a:t>are</a:t>
            </a:r>
            <a:r>
              <a:rPr lang="en-US" b="1" dirty="0" smtClean="0"/>
              <a:t> the words that the LORD </a:t>
            </a:r>
            <a:r>
              <a:rPr lang="en-US" b="1" dirty="0" err="1" smtClean="0"/>
              <a:t>spake</a:t>
            </a:r>
            <a:r>
              <a:rPr lang="en-US" b="1" dirty="0" smtClean="0"/>
              <a:t> concerning Israel and concerning Judah.  5,  For thus </a:t>
            </a:r>
            <a:r>
              <a:rPr lang="en-US" b="1" dirty="0" err="1" smtClean="0"/>
              <a:t>saith</a:t>
            </a:r>
            <a:r>
              <a:rPr lang="en-US" b="1" dirty="0" smtClean="0"/>
              <a:t> the LORD; We have heard a voice of trembling, of fear, and not of peace.  6,  Ask ye now, and see whether a man doth travail with child? wherefore do I see every man with his hands on his loins, as a woman in travail, and all faces are turned into paleness?  7,  Alas! </a:t>
            </a:r>
            <a:r>
              <a:rPr lang="en-US" b="1" dirty="0" smtClean="0">
                <a:solidFill>
                  <a:srgbClr val="FF0000"/>
                </a:solidFill>
              </a:rPr>
              <a:t>for that day </a:t>
            </a:r>
            <a:r>
              <a:rPr lang="en-US" b="1" i="1" dirty="0" smtClean="0">
                <a:solidFill>
                  <a:srgbClr val="FF0000"/>
                </a:solidFill>
              </a:rPr>
              <a:t>is</a:t>
            </a:r>
            <a:r>
              <a:rPr lang="en-US" b="1" dirty="0" smtClean="0">
                <a:solidFill>
                  <a:srgbClr val="FF0000"/>
                </a:solidFill>
              </a:rPr>
              <a:t> great, so that none </a:t>
            </a:r>
            <a:r>
              <a:rPr lang="en-US" b="1" i="1" dirty="0" smtClean="0">
                <a:solidFill>
                  <a:srgbClr val="FF0000"/>
                </a:solidFill>
              </a:rPr>
              <a:t>is</a:t>
            </a:r>
            <a:r>
              <a:rPr lang="en-US" b="1" dirty="0" smtClean="0">
                <a:solidFill>
                  <a:srgbClr val="FF0000"/>
                </a:solidFill>
              </a:rPr>
              <a:t> like it: it </a:t>
            </a:r>
            <a:r>
              <a:rPr lang="en-US" b="1" i="1" dirty="0" smtClean="0">
                <a:solidFill>
                  <a:srgbClr val="FF0000"/>
                </a:solidFill>
              </a:rPr>
              <a:t>is</a:t>
            </a:r>
            <a:r>
              <a:rPr lang="en-US" b="1" dirty="0" smtClean="0">
                <a:solidFill>
                  <a:srgbClr val="FF0000"/>
                </a:solidFill>
              </a:rPr>
              <a:t> even the time of Jacob's trouble</a:t>
            </a:r>
            <a:r>
              <a:rPr lang="en-US" b="1" dirty="0" smtClean="0"/>
              <a:t>; </a:t>
            </a:r>
            <a:r>
              <a:rPr lang="en-US" b="1" dirty="0" smtClean="0">
                <a:solidFill>
                  <a:schemeClr val="accent6"/>
                </a:solidFill>
              </a:rPr>
              <a:t>but he shall be saved out of it</a:t>
            </a:r>
            <a:r>
              <a:rPr lang="en-US" b="1" dirty="0" smtClean="0">
                <a:solidFill>
                  <a:schemeClr val="accent1">
                    <a:lumMod val="50000"/>
                  </a:schemeClr>
                </a:solidFill>
              </a:rPr>
              <a:t>.</a:t>
            </a:r>
            <a:r>
              <a:rPr lang="en-US" b="1" dirty="0" smtClean="0"/>
              <a:t>”  (See the rest of the chapter for the future of </a:t>
            </a:r>
            <a:r>
              <a:rPr lang="en-US" b="1" dirty="0" smtClean="0"/>
              <a:t>Israel.)</a:t>
            </a:r>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i="1" dirty="0" smtClean="0"/>
              <a:t>The Judgment of Israel</a:t>
            </a:r>
            <a:endParaRPr lang="en-US" dirty="0"/>
          </a:p>
        </p:txBody>
      </p:sp>
      <p:sp>
        <p:nvSpPr>
          <p:cNvPr id="3" name="Content Placeholder 2"/>
          <p:cNvSpPr>
            <a:spLocks noGrp="1"/>
          </p:cNvSpPr>
          <p:nvPr>
            <p:ph idx="1"/>
          </p:nvPr>
        </p:nvSpPr>
        <p:spPr/>
        <p:txBody>
          <a:bodyPr/>
          <a:lstStyle/>
          <a:p>
            <a:r>
              <a:rPr lang="en-US" b="1" dirty="0" smtClean="0"/>
              <a:t>Daniel 12:1, “And at that time shall Michael stand up, the great prince which </a:t>
            </a:r>
            <a:r>
              <a:rPr lang="en-US" b="1" dirty="0" err="1" smtClean="0"/>
              <a:t>standeth</a:t>
            </a:r>
            <a:r>
              <a:rPr lang="en-US" b="1" dirty="0" smtClean="0"/>
              <a:t> for the children of thy people: and </a:t>
            </a:r>
            <a:r>
              <a:rPr lang="en-US" b="1" dirty="0" smtClean="0">
                <a:solidFill>
                  <a:srgbClr val="FF0000"/>
                </a:solidFill>
              </a:rPr>
              <a:t>there shall be a time of trouble, such as never was since there was a nation </a:t>
            </a:r>
            <a:r>
              <a:rPr lang="en-US" b="1" i="1" dirty="0" smtClean="0">
                <a:solidFill>
                  <a:srgbClr val="FF0000"/>
                </a:solidFill>
              </a:rPr>
              <a:t>even</a:t>
            </a:r>
            <a:r>
              <a:rPr lang="en-US" b="1" dirty="0" smtClean="0">
                <a:solidFill>
                  <a:srgbClr val="FF0000"/>
                </a:solidFill>
              </a:rPr>
              <a:t> to that same time</a:t>
            </a:r>
            <a:r>
              <a:rPr lang="en-US" b="1" dirty="0" smtClean="0"/>
              <a:t>: and </a:t>
            </a:r>
            <a:r>
              <a:rPr lang="en-US" b="1" dirty="0" smtClean="0">
                <a:solidFill>
                  <a:schemeClr val="accent6">
                    <a:lumMod val="50000"/>
                  </a:schemeClr>
                </a:solidFill>
              </a:rPr>
              <a:t>at that time thy people shall be delivered, every one that shall be found written in the book</a:t>
            </a:r>
            <a:r>
              <a:rPr lang="en-US" b="1"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0"/>
          </a:xfrm>
        </p:spPr>
        <p:txBody>
          <a:bodyPr/>
          <a:lstStyle/>
          <a:p>
            <a:r>
              <a:rPr lang="en-US" dirty="0" smtClean="0"/>
              <a:t>I. The Certainty of Judgment</a:t>
            </a:r>
            <a:br>
              <a:rPr lang="en-US" dirty="0" smtClean="0"/>
            </a:br>
            <a:endParaRPr lang="en-US" dirty="0"/>
          </a:p>
        </p:txBody>
      </p:sp>
      <p:sp>
        <p:nvSpPr>
          <p:cNvPr id="3" name="Content Placeholder 2"/>
          <p:cNvSpPr>
            <a:spLocks noGrp="1"/>
          </p:cNvSpPr>
          <p:nvPr>
            <p:ph idx="1"/>
          </p:nvPr>
        </p:nvSpPr>
        <p:spPr>
          <a:xfrm>
            <a:off x="457200" y="1371600"/>
            <a:ext cx="8229600" cy="4922837"/>
          </a:xfrm>
        </p:spPr>
        <p:txBody>
          <a:bodyPr>
            <a:normAutofit lnSpcReduction="10000"/>
          </a:bodyPr>
          <a:lstStyle/>
          <a:p>
            <a:pPr>
              <a:buNone/>
            </a:pPr>
            <a:r>
              <a:rPr lang="en-US" sz="2200" b="1" dirty="0" smtClean="0"/>
              <a:t>(</a:t>
            </a:r>
            <a:r>
              <a:rPr lang="en-US" sz="2200" b="1" dirty="0" smtClean="0">
                <a:solidFill>
                  <a:srgbClr val="002060"/>
                </a:solidFill>
              </a:rPr>
              <a:t>From H.C. </a:t>
            </a:r>
            <a:r>
              <a:rPr lang="en-US" sz="2200" b="1" dirty="0" err="1" smtClean="0">
                <a:solidFill>
                  <a:srgbClr val="002060"/>
                </a:solidFill>
              </a:rPr>
              <a:t>Thiessen</a:t>
            </a:r>
            <a:r>
              <a:rPr lang="en-US" sz="2200" b="1" dirty="0" smtClean="0">
                <a:solidFill>
                  <a:srgbClr val="002060"/>
                </a:solidFill>
              </a:rPr>
              <a:t>, </a:t>
            </a:r>
            <a:r>
              <a:rPr lang="en-US" sz="2200" b="1" i="1" dirty="0" smtClean="0">
                <a:solidFill>
                  <a:srgbClr val="002060"/>
                </a:solidFill>
              </a:rPr>
              <a:t>Lectures </a:t>
            </a:r>
            <a:r>
              <a:rPr lang="en-US" sz="2200" b="1" i="1" dirty="0" smtClean="0">
                <a:solidFill>
                  <a:srgbClr val="002060"/>
                </a:solidFill>
              </a:rPr>
              <a:t>in Systematic Theology, </a:t>
            </a:r>
            <a:r>
              <a:rPr lang="en-US" sz="2200" b="1" dirty="0" smtClean="0">
                <a:solidFill>
                  <a:srgbClr val="002060"/>
                </a:solidFill>
              </a:rPr>
              <a:t>pp. </a:t>
            </a:r>
            <a:r>
              <a:rPr lang="en-US" sz="2200" b="1" dirty="0" smtClean="0">
                <a:solidFill>
                  <a:srgbClr val="002060"/>
                </a:solidFill>
              </a:rPr>
              <a:t>496-505)</a:t>
            </a:r>
            <a:endParaRPr lang="en-US" sz="2200" b="1" dirty="0" smtClean="0">
              <a:solidFill>
                <a:srgbClr val="002060"/>
              </a:solidFill>
            </a:endParaRPr>
          </a:p>
          <a:p>
            <a:r>
              <a:rPr lang="en-US" b="1" dirty="0" smtClean="0"/>
              <a:t>Solomon </a:t>
            </a:r>
            <a:r>
              <a:rPr lang="en-US" b="1" dirty="0" smtClean="0"/>
              <a:t>says in Ecclesiastes 11:9, LITV,  “Rejoice, O young man, in your youth. And make your heart glad in the days of your youth, and walk in the ways of your heart, and in the sight of your eyes; but know that for all these </a:t>
            </a:r>
            <a:r>
              <a:rPr lang="en-US" b="1" i="1" dirty="0" smtClean="0"/>
              <a:t>things</a:t>
            </a:r>
            <a:r>
              <a:rPr lang="en-US" b="1" dirty="0" smtClean="0"/>
              <a:t> God will bring you into judgment.”</a:t>
            </a:r>
          </a:p>
          <a:p>
            <a:r>
              <a:rPr lang="en-US" b="1" dirty="0" smtClean="0"/>
              <a:t>Ecclesiastes 12:14, KJVA,  “For God shall bring every work into judgment, with every secret thing, whether </a:t>
            </a:r>
            <a:r>
              <a:rPr lang="en-US" b="1" i="1" dirty="0" smtClean="0"/>
              <a:t>it be</a:t>
            </a:r>
            <a:r>
              <a:rPr lang="en-US" b="1" dirty="0" smtClean="0"/>
              <a:t> good, or whether </a:t>
            </a:r>
            <a:r>
              <a:rPr lang="en-US" b="1" i="1" dirty="0" smtClean="0"/>
              <a:t>it be</a:t>
            </a:r>
            <a:r>
              <a:rPr lang="en-US" b="1" dirty="0" smtClean="0"/>
              <a:t> evil.”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Jacob’s Trouble</a:t>
            </a:r>
            <a:endParaRPr lang="en-US" dirty="0"/>
          </a:p>
        </p:txBody>
      </p:sp>
      <p:sp>
        <p:nvSpPr>
          <p:cNvPr id="3" name="Content Placeholder 2"/>
          <p:cNvSpPr>
            <a:spLocks noGrp="1"/>
          </p:cNvSpPr>
          <p:nvPr>
            <p:ph idx="1"/>
          </p:nvPr>
        </p:nvSpPr>
        <p:spPr>
          <a:xfrm>
            <a:off x="457200" y="990600"/>
            <a:ext cx="8229600" cy="5303837"/>
          </a:xfrm>
        </p:spPr>
        <p:txBody>
          <a:bodyPr>
            <a:noAutofit/>
          </a:bodyPr>
          <a:lstStyle/>
          <a:p>
            <a:r>
              <a:rPr lang="en-US" sz="2400" b="1" dirty="0" smtClean="0"/>
              <a:t>Matthew 24:15-22, “When ye therefore shall see the </a:t>
            </a:r>
            <a:r>
              <a:rPr lang="en-US" sz="2400" b="1" u="sng" dirty="0" smtClean="0"/>
              <a:t>abomination of desolation</a:t>
            </a:r>
            <a:r>
              <a:rPr lang="en-US" sz="2400" b="1" dirty="0" smtClean="0"/>
              <a:t>, spoken of by Daniel the prophet, stand in the holy place, (whoso </a:t>
            </a:r>
            <a:r>
              <a:rPr lang="en-US" sz="2400" b="1" dirty="0" err="1" smtClean="0"/>
              <a:t>readeth</a:t>
            </a:r>
            <a:r>
              <a:rPr lang="en-US" sz="2400" b="1" dirty="0" smtClean="0"/>
              <a:t>, let him understand:)  16,  Then let them which be in Judaea flee into the mountains:  17,  Let him which is on the housetop not come down to take any thing out of his house:  18,  Neither let him which is in the field return back to take his clothes.  19,  And woe unto them that are with child, and to them that give suck in those days!  20,  But pray ye that your flight be not in the winter, neither on the </a:t>
            </a:r>
            <a:r>
              <a:rPr lang="en-US" sz="2400" b="1" dirty="0" err="1" smtClean="0"/>
              <a:t>sabbath</a:t>
            </a:r>
            <a:r>
              <a:rPr lang="en-US" sz="2400" b="1" dirty="0" smtClean="0"/>
              <a:t> day:  21,  </a:t>
            </a:r>
            <a:r>
              <a:rPr lang="en-US" sz="2400" b="1" dirty="0" smtClean="0">
                <a:solidFill>
                  <a:srgbClr val="FF0000"/>
                </a:solidFill>
              </a:rPr>
              <a:t>For then shall be great tribulation, such as was not since the beginning of the world to this time, no, nor ever shall be.  </a:t>
            </a:r>
            <a:r>
              <a:rPr lang="en-US" sz="2400" b="1" dirty="0" smtClean="0"/>
              <a:t>22,  And </a:t>
            </a:r>
            <a:r>
              <a:rPr lang="en-US" sz="2400" b="1" dirty="0" smtClean="0">
                <a:solidFill>
                  <a:schemeClr val="accent6"/>
                </a:solidFill>
              </a:rPr>
              <a:t>except those days should be shortened, there should no flesh be saved: but for the elect's sake those days shall be shortened</a:t>
            </a:r>
            <a:r>
              <a:rPr lang="en-US" sz="2400" b="1" dirty="0" smtClean="0">
                <a:solidFill>
                  <a:schemeClr val="accent6"/>
                </a:solidFill>
              </a:rPr>
              <a:t>.”</a:t>
            </a:r>
            <a:endParaRPr lang="en-US" sz="2400" b="1" dirty="0" smtClean="0">
              <a:solidFill>
                <a:schemeClr val="accent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lstStyle/>
          <a:p>
            <a:r>
              <a:rPr lang="en-US" dirty="0" smtClean="0"/>
              <a:t>Jacob’s Trouble</a:t>
            </a:r>
            <a:endParaRPr lang="en-US" dirty="0"/>
          </a:p>
        </p:txBody>
      </p:sp>
      <p:sp>
        <p:nvSpPr>
          <p:cNvPr id="3" name="Content Placeholder 2"/>
          <p:cNvSpPr>
            <a:spLocks noGrp="1"/>
          </p:cNvSpPr>
          <p:nvPr>
            <p:ph idx="1"/>
          </p:nvPr>
        </p:nvSpPr>
        <p:spPr>
          <a:xfrm>
            <a:off x="457200" y="1676400"/>
            <a:ext cx="8229600" cy="4618037"/>
          </a:xfrm>
        </p:spPr>
        <p:txBody>
          <a:bodyPr>
            <a:normAutofit lnSpcReduction="10000"/>
          </a:bodyPr>
          <a:lstStyle/>
          <a:p>
            <a:r>
              <a:rPr lang="en-US" b="1" dirty="0" smtClean="0"/>
              <a:t>This time of Jacob’s Trouble comes in the middle of the 70</a:t>
            </a:r>
            <a:r>
              <a:rPr lang="en-US" b="1" baseline="30000" dirty="0" smtClean="0"/>
              <a:t>th</a:t>
            </a:r>
            <a:r>
              <a:rPr lang="en-US" b="1" dirty="0" smtClean="0"/>
              <a:t> Week of Daniel.</a:t>
            </a:r>
            <a:endParaRPr lang="en-US" dirty="0" smtClean="0"/>
          </a:p>
          <a:p>
            <a:r>
              <a:rPr lang="en-US" b="1" dirty="0" smtClean="0"/>
              <a:t>Daniel 9:27, “And he shall confirm the covenant with many for one week: and in the midst of the week he shall cause the sacrifice and the oblation to cease, and for the overspreading of abominations he shall make </a:t>
            </a:r>
            <a:r>
              <a:rPr lang="en-US" b="1" i="1" dirty="0" smtClean="0"/>
              <a:t>it</a:t>
            </a:r>
            <a:r>
              <a:rPr lang="en-US" b="1" dirty="0" smtClean="0"/>
              <a:t> desolate, even until the consummation, and that determined shall be poured upon the desolate.”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US" dirty="0" smtClean="0"/>
              <a:t>Jacob’s Trouble</a:t>
            </a:r>
            <a:endParaRPr lang="en-US" dirty="0"/>
          </a:p>
        </p:txBody>
      </p:sp>
      <p:sp>
        <p:nvSpPr>
          <p:cNvPr id="3" name="Content Placeholder 2"/>
          <p:cNvSpPr>
            <a:spLocks noGrp="1"/>
          </p:cNvSpPr>
          <p:nvPr>
            <p:ph idx="1"/>
          </p:nvPr>
        </p:nvSpPr>
        <p:spPr>
          <a:xfrm>
            <a:off x="457200" y="1600200"/>
            <a:ext cx="8229600" cy="4694237"/>
          </a:xfrm>
        </p:spPr>
        <p:txBody>
          <a:bodyPr>
            <a:normAutofit fontScale="92500"/>
          </a:bodyPr>
          <a:lstStyle/>
          <a:p>
            <a:r>
              <a:rPr lang="en-US" b="1" dirty="0" smtClean="0"/>
              <a:t>The Beast is given power for 42 months or 3 </a:t>
            </a:r>
            <a:r>
              <a:rPr lang="en-US" b="1" dirty="0" smtClean="0"/>
              <a:t>½ </a:t>
            </a:r>
            <a:r>
              <a:rPr lang="en-US" b="1" dirty="0" smtClean="0"/>
              <a:t>years.</a:t>
            </a:r>
            <a:endParaRPr lang="en-US" dirty="0" smtClean="0"/>
          </a:p>
          <a:p>
            <a:r>
              <a:rPr lang="en-US" b="1" dirty="0" smtClean="0"/>
              <a:t>Revelation 13:5, “And there was given unto him a mouth speaking great things and blasphemies; and power was given unto him to continue forty </a:t>
            </a:r>
            <a:r>
              <a:rPr lang="en-US" b="1" i="1" dirty="0" smtClean="0"/>
              <a:t>and</a:t>
            </a:r>
            <a:r>
              <a:rPr lang="en-US" b="1" dirty="0" smtClean="0"/>
              <a:t> two months</a:t>
            </a:r>
            <a:r>
              <a:rPr lang="en-US" b="1" dirty="0" smtClean="0"/>
              <a:t>.”</a:t>
            </a:r>
            <a:r>
              <a:rPr lang="en-US" b="1" dirty="0" smtClean="0"/>
              <a:t> </a:t>
            </a:r>
          </a:p>
          <a:p>
            <a:r>
              <a:rPr lang="en-US" b="1" dirty="0" smtClean="0"/>
              <a:t>Daniel 12:11, “And from the time </a:t>
            </a:r>
            <a:r>
              <a:rPr lang="en-US" b="1" i="1" dirty="0" smtClean="0"/>
              <a:t>that</a:t>
            </a:r>
            <a:r>
              <a:rPr lang="en-US" b="1" dirty="0" smtClean="0"/>
              <a:t> the daily </a:t>
            </a:r>
            <a:r>
              <a:rPr lang="en-US" b="1" i="1" dirty="0" smtClean="0"/>
              <a:t>sacrifice</a:t>
            </a:r>
            <a:r>
              <a:rPr lang="en-US" b="1" dirty="0" smtClean="0"/>
              <a:t> shall be taken away, and the abomination that </a:t>
            </a:r>
            <a:r>
              <a:rPr lang="en-US" b="1" dirty="0" err="1" smtClean="0"/>
              <a:t>maketh</a:t>
            </a:r>
            <a:r>
              <a:rPr lang="en-US" b="1" dirty="0" smtClean="0"/>
              <a:t> desolate set up, </a:t>
            </a:r>
            <a:r>
              <a:rPr lang="en-US" b="1" i="1" dirty="0" smtClean="0"/>
              <a:t>there shall be</a:t>
            </a:r>
            <a:r>
              <a:rPr lang="en-US" b="1" dirty="0" smtClean="0"/>
              <a:t> a thousand two hundred and ninety days.”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Jacob’s Trouble</a:t>
            </a:r>
            <a:endParaRPr lang="en-US" dirty="0"/>
          </a:p>
        </p:txBody>
      </p:sp>
      <p:sp>
        <p:nvSpPr>
          <p:cNvPr id="3" name="Content Placeholder 2"/>
          <p:cNvSpPr>
            <a:spLocks noGrp="1"/>
          </p:cNvSpPr>
          <p:nvPr>
            <p:ph idx="1"/>
          </p:nvPr>
        </p:nvSpPr>
        <p:spPr>
          <a:xfrm>
            <a:off x="457200" y="1295400"/>
            <a:ext cx="8229600" cy="4999037"/>
          </a:xfrm>
        </p:spPr>
        <p:txBody>
          <a:bodyPr>
            <a:normAutofit fontScale="92500"/>
          </a:bodyPr>
          <a:lstStyle/>
          <a:p>
            <a:r>
              <a:rPr lang="en-US" b="1" dirty="0" smtClean="0"/>
              <a:t>The Beast (antichrist) shall make war against the saints (Revelation 13:7) and against Israel.  </a:t>
            </a:r>
            <a:r>
              <a:rPr lang="en-US" b="1" u="sng" dirty="0" smtClean="0"/>
              <a:t>Two-thirds of Israel shall die.</a:t>
            </a:r>
            <a:endParaRPr lang="en-US" u="sng" dirty="0" smtClean="0"/>
          </a:p>
          <a:p>
            <a:r>
              <a:rPr lang="en-US" b="1" dirty="0" smtClean="0"/>
              <a:t>Zechariah 13:8-9, “And it shall come to pass, </a:t>
            </a:r>
            <a:r>
              <a:rPr lang="en-US" b="1" i="1" dirty="0" smtClean="0"/>
              <a:t>that</a:t>
            </a:r>
            <a:r>
              <a:rPr lang="en-US" b="1" dirty="0" smtClean="0"/>
              <a:t> in all the land, </a:t>
            </a:r>
            <a:r>
              <a:rPr lang="en-US" b="1" dirty="0" err="1" smtClean="0"/>
              <a:t>saith</a:t>
            </a:r>
            <a:r>
              <a:rPr lang="en-US" b="1" dirty="0" smtClean="0"/>
              <a:t> the LORD,</a:t>
            </a:r>
            <a:r>
              <a:rPr lang="en-US" b="1" u="sng" dirty="0" smtClean="0"/>
              <a:t> two parts therein shall be cut off </a:t>
            </a:r>
            <a:r>
              <a:rPr lang="en-US" b="1" i="1" u="sng" dirty="0" smtClean="0"/>
              <a:t>and</a:t>
            </a:r>
            <a:r>
              <a:rPr lang="en-US" b="1" u="sng" dirty="0" smtClean="0"/>
              <a:t> die</a:t>
            </a:r>
            <a:r>
              <a:rPr lang="en-US" b="1" dirty="0" smtClean="0"/>
              <a:t>; but the third shall be left therein.  9,  And I will bring the third part through the fire, and will refine them as silver is refined, and will try them as gold is tried: they shall call on my name, and I will hear them: I will say, It </a:t>
            </a:r>
            <a:r>
              <a:rPr lang="en-US" b="1" i="1" dirty="0" smtClean="0"/>
              <a:t>is</a:t>
            </a:r>
            <a:r>
              <a:rPr lang="en-US" b="1" dirty="0" smtClean="0"/>
              <a:t> my people: and they shall say, The LORD </a:t>
            </a:r>
            <a:r>
              <a:rPr lang="en-US" b="1" i="1" dirty="0" smtClean="0"/>
              <a:t>is</a:t>
            </a:r>
            <a:r>
              <a:rPr lang="en-US" b="1" dirty="0" smtClean="0"/>
              <a:t> my God.”</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Jacob’s Trouble</a:t>
            </a:r>
            <a:endParaRPr lang="en-US" dirty="0"/>
          </a:p>
        </p:txBody>
      </p:sp>
      <p:sp>
        <p:nvSpPr>
          <p:cNvPr id="3" name="Content Placeholder 2"/>
          <p:cNvSpPr>
            <a:spLocks noGrp="1"/>
          </p:cNvSpPr>
          <p:nvPr>
            <p:ph idx="1"/>
          </p:nvPr>
        </p:nvSpPr>
        <p:spPr>
          <a:xfrm>
            <a:off x="457200" y="1219200"/>
            <a:ext cx="8229600" cy="5486400"/>
          </a:xfrm>
        </p:spPr>
        <p:txBody>
          <a:bodyPr>
            <a:normAutofit fontScale="85000" lnSpcReduction="20000"/>
          </a:bodyPr>
          <a:lstStyle/>
          <a:p>
            <a:r>
              <a:rPr lang="en-US" b="1" dirty="0" smtClean="0"/>
              <a:t>The Lord will seal 144,000 Jews (Revelation 7) so they will not be killed by the judgment of God.  These are the remnant of Israel</a:t>
            </a:r>
            <a:r>
              <a:rPr lang="en-US" b="1" dirty="0" smtClean="0"/>
              <a:t>.</a:t>
            </a:r>
            <a:endParaRPr lang="en-US" dirty="0" smtClean="0"/>
          </a:p>
          <a:p>
            <a:r>
              <a:rPr lang="en-US" b="1" dirty="0" smtClean="0"/>
              <a:t>They will be swept into hiding for 3 ½ years to be hidden from judgment.</a:t>
            </a:r>
            <a:endParaRPr lang="en-US" dirty="0" smtClean="0"/>
          </a:p>
          <a:p>
            <a:r>
              <a:rPr lang="en-US" b="1" dirty="0" smtClean="0"/>
              <a:t>Revelation 12:14, “And to the woman were given two wings of a great eagle, that she might fly into the wilderness, into her place, where she is nourished for a time, and times, and half a time, from the face of the serpent</a:t>
            </a:r>
            <a:r>
              <a:rPr lang="en-US" b="1" dirty="0" smtClean="0"/>
              <a:t>.”</a:t>
            </a:r>
            <a:r>
              <a:rPr lang="en-US" b="1" dirty="0" smtClean="0"/>
              <a:t> </a:t>
            </a:r>
          </a:p>
          <a:p>
            <a:r>
              <a:rPr lang="en-US" b="1" dirty="0" smtClean="0"/>
              <a:t>Micah 2:12, “I will surely assemble, O Jacob, all of thee; I will surely gather the remnant of Israel; I will put them together as the sheep of </a:t>
            </a:r>
            <a:r>
              <a:rPr lang="en-US" b="1" dirty="0" err="1" smtClean="0"/>
              <a:t>Bozrah</a:t>
            </a:r>
            <a:r>
              <a:rPr lang="en-US" b="1" dirty="0" smtClean="0"/>
              <a:t> [Scholars believe this is Petra.], as the flock in the midst of their fold: they shall make great noise by reason of </a:t>
            </a:r>
            <a:r>
              <a:rPr lang="en-US" b="1" i="1" dirty="0" smtClean="0"/>
              <a:t>the multitude of</a:t>
            </a:r>
            <a:r>
              <a:rPr lang="en-US" b="1" dirty="0" smtClean="0"/>
              <a:t> men</a:t>
            </a:r>
            <a:r>
              <a:rPr lang="en-US" b="1" dirty="0" smtClean="0"/>
              <a:t>.”</a:t>
            </a:r>
            <a:r>
              <a:rPr lang="en-US" dirty="0" smtClean="0"/>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Jacob’s Trouble</a:t>
            </a:r>
            <a:endParaRPr lang="en-US" dirty="0"/>
          </a:p>
        </p:txBody>
      </p:sp>
      <p:sp>
        <p:nvSpPr>
          <p:cNvPr id="3" name="Content Placeholder 2"/>
          <p:cNvSpPr>
            <a:spLocks noGrp="1"/>
          </p:cNvSpPr>
          <p:nvPr>
            <p:ph idx="1"/>
          </p:nvPr>
        </p:nvSpPr>
        <p:spPr>
          <a:xfrm>
            <a:off x="457200" y="1219200"/>
            <a:ext cx="8229600" cy="5410200"/>
          </a:xfrm>
        </p:spPr>
        <p:txBody>
          <a:bodyPr>
            <a:normAutofit fontScale="77500" lnSpcReduction="20000"/>
          </a:bodyPr>
          <a:lstStyle/>
          <a:p>
            <a:r>
              <a:rPr lang="en-US" sz="3600" b="1" dirty="0" smtClean="0"/>
              <a:t>This shall be a time of purging and purifying of the nation of Israel.</a:t>
            </a:r>
            <a:endParaRPr lang="en-US" sz="3600" dirty="0" smtClean="0"/>
          </a:p>
          <a:p>
            <a:r>
              <a:rPr lang="en-US" b="1" dirty="0" smtClean="0"/>
              <a:t>Ezekiel 20:33-38, “</a:t>
            </a:r>
            <a:r>
              <a:rPr lang="en-US" b="1" i="1" dirty="0" smtClean="0"/>
              <a:t>As</a:t>
            </a:r>
            <a:r>
              <a:rPr lang="en-US" b="1" dirty="0" smtClean="0"/>
              <a:t> I live, </a:t>
            </a:r>
            <a:r>
              <a:rPr lang="en-US" b="1" dirty="0" err="1" smtClean="0"/>
              <a:t>saith</a:t>
            </a:r>
            <a:r>
              <a:rPr lang="en-US" b="1" dirty="0" smtClean="0"/>
              <a:t> the Lord GOD, surely with a mighty hand, and with a stretched out arm, and with fury poured out, will I rule over you:  34,  And I will bring you out from the people, and will gather you out of the countries wherein ye are scattered, with a mighty hand, and with a stretched out arm, and with fury poured out.  35,  And I will bring you into the wilderness of the people, and there will I plead with you face to face.  36,  Like as I pleaded with your fathers in the wilderness of the land of Egypt, so will I plead with you, </a:t>
            </a:r>
            <a:r>
              <a:rPr lang="en-US" b="1" dirty="0" err="1" smtClean="0"/>
              <a:t>saith</a:t>
            </a:r>
            <a:r>
              <a:rPr lang="en-US" b="1" dirty="0" smtClean="0"/>
              <a:t> the Lord GOD.  37,  And I will cause you to pass under the rod, and I will bring you into the bond of the covenant:  38,  And I will </a:t>
            </a:r>
            <a:r>
              <a:rPr lang="en-US" b="1" u="sng" dirty="0" smtClean="0"/>
              <a:t>purge</a:t>
            </a:r>
            <a:r>
              <a:rPr lang="en-US" b="1" dirty="0" smtClean="0"/>
              <a:t> out from among you the rebels, and them that transgress against me: I will bring them forth out of the country where they sojourn, and they shall not enter into the land of Israel: and ye shall know that I </a:t>
            </a:r>
            <a:r>
              <a:rPr lang="en-US" b="1" i="1" dirty="0" smtClean="0"/>
              <a:t>am</a:t>
            </a:r>
            <a:r>
              <a:rPr lang="en-US" b="1" dirty="0" smtClean="0"/>
              <a:t> the LORD</a:t>
            </a:r>
            <a:r>
              <a:rPr lang="en-US" b="1" dirty="0" smtClean="0"/>
              <a:t>.”</a:t>
            </a: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Jacob’s Trouble</a:t>
            </a:r>
            <a:endParaRPr lang="en-US" dirty="0"/>
          </a:p>
        </p:txBody>
      </p:sp>
      <p:sp>
        <p:nvSpPr>
          <p:cNvPr id="3" name="Content Placeholder 2"/>
          <p:cNvSpPr>
            <a:spLocks noGrp="1"/>
          </p:cNvSpPr>
          <p:nvPr>
            <p:ph idx="1"/>
          </p:nvPr>
        </p:nvSpPr>
        <p:spPr>
          <a:xfrm>
            <a:off x="457200" y="1295400"/>
            <a:ext cx="8229600" cy="5334000"/>
          </a:xfrm>
        </p:spPr>
        <p:txBody>
          <a:bodyPr>
            <a:normAutofit fontScale="85000" lnSpcReduction="20000"/>
          </a:bodyPr>
          <a:lstStyle/>
          <a:p>
            <a:r>
              <a:rPr lang="en-US" b="1" dirty="0" smtClean="0"/>
              <a:t>Malachi 3:2-5, “But who may abide the day of his coming? and who shall stand when he </a:t>
            </a:r>
            <a:r>
              <a:rPr lang="en-US" b="1" dirty="0" err="1" smtClean="0"/>
              <a:t>appeareth</a:t>
            </a:r>
            <a:r>
              <a:rPr lang="en-US" b="1" dirty="0" smtClean="0"/>
              <a:t>? for he </a:t>
            </a:r>
            <a:r>
              <a:rPr lang="en-US" b="1" i="1" dirty="0" smtClean="0"/>
              <a:t>is</a:t>
            </a:r>
            <a:r>
              <a:rPr lang="en-US" b="1" dirty="0" smtClean="0"/>
              <a:t> like a refiner's fire, and like fullers' soap:  3,  And he shall sit </a:t>
            </a:r>
            <a:r>
              <a:rPr lang="en-US" b="1" i="1" dirty="0" smtClean="0"/>
              <a:t>as</a:t>
            </a:r>
            <a:r>
              <a:rPr lang="en-US" b="1" dirty="0" smtClean="0"/>
              <a:t> a refiner and purifier of silver: and he shall purify the sons of Levi, and purge them as gold and silver, that they may offer unto the LORD an offering in righteousness.  4,  Then shall the offering of Judah and Jerusalem be pleasant unto the LORD, as in the days of old, and as in former years.  5,  And I will come near to you to judgment; and I will be a swift witness against the sorcerers, and against the adulterers, and against false </a:t>
            </a:r>
            <a:r>
              <a:rPr lang="en-US" b="1" dirty="0" err="1" smtClean="0"/>
              <a:t>swearers</a:t>
            </a:r>
            <a:r>
              <a:rPr lang="en-US" b="1" dirty="0" smtClean="0"/>
              <a:t>, and against those that oppress the hireling in </a:t>
            </a:r>
            <a:r>
              <a:rPr lang="en-US" b="1" i="1" dirty="0" smtClean="0"/>
              <a:t>his</a:t>
            </a:r>
            <a:r>
              <a:rPr lang="en-US" b="1" dirty="0" smtClean="0"/>
              <a:t> wages, the widow, and the fatherless, and that turn aside the stranger </a:t>
            </a:r>
            <a:r>
              <a:rPr lang="en-US" b="1" i="1" dirty="0" smtClean="0"/>
              <a:t>from his right</a:t>
            </a:r>
            <a:r>
              <a:rPr lang="en-US" b="1" dirty="0" smtClean="0"/>
              <a:t>, and fear not me, </a:t>
            </a:r>
            <a:r>
              <a:rPr lang="en-US" b="1" dirty="0" err="1" smtClean="0"/>
              <a:t>saith</a:t>
            </a:r>
            <a:r>
              <a:rPr lang="en-US" b="1" dirty="0" smtClean="0"/>
              <a:t> the LORD of hosts.”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Jacob’s Trouble</a:t>
            </a:r>
            <a:endParaRPr lang="en-US" dirty="0"/>
          </a:p>
        </p:txBody>
      </p:sp>
      <p:sp>
        <p:nvSpPr>
          <p:cNvPr id="3" name="Content Placeholder 2"/>
          <p:cNvSpPr>
            <a:spLocks noGrp="1"/>
          </p:cNvSpPr>
          <p:nvPr>
            <p:ph idx="1"/>
          </p:nvPr>
        </p:nvSpPr>
        <p:spPr>
          <a:xfrm>
            <a:off x="457200" y="1143000"/>
            <a:ext cx="8229600" cy="5410200"/>
          </a:xfrm>
        </p:spPr>
        <p:txBody>
          <a:bodyPr>
            <a:normAutofit fontScale="77500" lnSpcReduction="20000"/>
          </a:bodyPr>
          <a:lstStyle/>
          <a:p>
            <a:r>
              <a:rPr lang="en-US" b="1" dirty="0" smtClean="0"/>
              <a:t>When the antichrist tries to destroy Israel at </a:t>
            </a:r>
            <a:r>
              <a:rPr lang="en-US" b="1" dirty="0" err="1" smtClean="0"/>
              <a:t>Bozra</a:t>
            </a:r>
            <a:r>
              <a:rPr lang="en-US" b="1" dirty="0" smtClean="0"/>
              <a:t>, Jesus will return and deliver the remnant at </a:t>
            </a:r>
            <a:r>
              <a:rPr lang="en-US" b="1" dirty="0" err="1" smtClean="0"/>
              <a:t>Bozra</a:t>
            </a:r>
            <a:r>
              <a:rPr lang="en-US" b="1" dirty="0" smtClean="0"/>
              <a:t>.</a:t>
            </a:r>
            <a:endParaRPr lang="en-US" b="1" dirty="0" smtClean="0"/>
          </a:p>
          <a:p>
            <a:r>
              <a:rPr lang="en-US" b="1" dirty="0" smtClean="0"/>
              <a:t>Isaiah 63:1-6, “Who </a:t>
            </a:r>
            <a:r>
              <a:rPr lang="en-US" b="1" i="1" dirty="0" smtClean="0"/>
              <a:t>is</a:t>
            </a:r>
            <a:r>
              <a:rPr lang="en-US" b="1" dirty="0" smtClean="0"/>
              <a:t> this that cometh from Edom, with dyed garments from </a:t>
            </a:r>
            <a:r>
              <a:rPr lang="en-US" b="1" dirty="0" err="1" smtClean="0"/>
              <a:t>Bozrah</a:t>
            </a:r>
            <a:r>
              <a:rPr lang="en-US" b="1" dirty="0" smtClean="0"/>
              <a:t>? this </a:t>
            </a:r>
            <a:r>
              <a:rPr lang="en-US" b="1" i="1" dirty="0" smtClean="0"/>
              <a:t>that is</a:t>
            </a:r>
            <a:r>
              <a:rPr lang="en-US" b="1" dirty="0" smtClean="0"/>
              <a:t> glorious in his apparel, travelling in the greatness of his strength? I that speak in righteousness, mighty to save.  2,  Wherefore </a:t>
            </a:r>
            <a:r>
              <a:rPr lang="en-US" b="1" i="1" dirty="0" smtClean="0"/>
              <a:t>art thou</a:t>
            </a:r>
            <a:r>
              <a:rPr lang="en-US" b="1" dirty="0" smtClean="0"/>
              <a:t> red in </a:t>
            </a:r>
            <a:r>
              <a:rPr lang="en-US" b="1" dirty="0" err="1" smtClean="0"/>
              <a:t>thine</a:t>
            </a:r>
            <a:r>
              <a:rPr lang="en-US" b="1" dirty="0" smtClean="0"/>
              <a:t> apparel, and thy garments like him that </a:t>
            </a:r>
            <a:r>
              <a:rPr lang="en-US" b="1" dirty="0" err="1" smtClean="0"/>
              <a:t>treadeth</a:t>
            </a:r>
            <a:r>
              <a:rPr lang="en-US" b="1" dirty="0" smtClean="0"/>
              <a:t> in the </a:t>
            </a:r>
            <a:r>
              <a:rPr lang="en-US" b="1" dirty="0" err="1" smtClean="0"/>
              <a:t>winefat</a:t>
            </a:r>
            <a:r>
              <a:rPr lang="en-US" b="1" dirty="0" smtClean="0"/>
              <a:t>?  3,  I have trodden the winepress alone; and of the people </a:t>
            </a:r>
            <a:r>
              <a:rPr lang="en-US" b="1" i="1" dirty="0" smtClean="0"/>
              <a:t>there was</a:t>
            </a:r>
            <a:r>
              <a:rPr lang="en-US" b="1" dirty="0" smtClean="0"/>
              <a:t> none with me: for I will tread them in mine anger, and trample them in my fury; and their blood shall be sprinkled upon my garments, and I will stain all my raiment.  4,  For the day of vengeance </a:t>
            </a:r>
            <a:r>
              <a:rPr lang="en-US" b="1" i="1" dirty="0" smtClean="0"/>
              <a:t>is</a:t>
            </a:r>
            <a:r>
              <a:rPr lang="en-US" b="1" dirty="0" smtClean="0"/>
              <a:t> in mine heart, and the year of my redeemed is come.  5,  And I looked, and </a:t>
            </a:r>
            <a:r>
              <a:rPr lang="en-US" b="1" i="1" dirty="0" smtClean="0"/>
              <a:t>there was</a:t>
            </a:r>
            <a:r>
              <a:rPr lang="en-US" b="1" dirty="0" smtClean="0"/>
              <a:t> none to help; and I wondered that </a:t>
            </a:r>
            <a:r>
              <a:rPr lang="en-US" b="1" i="1" dirty="0" smtClean="0"/>
              <a:t>there was</a:t>
            </a:r>
            <a:r>
              <a:rPr lang="en-US" b="1" dirty="0" smtClean="0"/>
              <a:t> none to uphold: therefore mine own arm brought salvation unto me; and my fury, it upheld me.  6,  And I will tread down the people in mine anger, and make them drunk in my fury, and I will bring down their strength to the earth.”</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Jacob’s Trouble</a:t>
            </a:r>
            <a:endParaRPr lang="en-US" dirty="0"/>
          </a:p>
        </p:txBody>
      </p:sp>
      <p:sp>
        <p:nvSpPr>
          <p:cNvPr id="3" name="Content Placeholder 2"/>
          <p:cNvSpPr>
            <a:spLocks noGrp="1"/>
          </p:cNvSpPr>
          <p:nvPr>
            <p:ph idx="1"/>
          </p:nvPr>
        </p:nvSpPr>
        <p:spPr>
          <a:xfrm>
            <a:off x="457200" y="1295400"/>
            <a:ext cx="8229600" cy="5410200"/>
          </a:xfrm>
        </p:spPr>
        <p:txBody>
          <a:bodyPr>
            <a:normAutofit fontScale="85000" lnSpcReduction="20000"/>
          </a:bodyPr>
          <a:lstStyle/>
          <a:p>
            <a:r>
              <a:rPr lang="en-US" b="1" dirty="0" smtClean="0"/>
              <a:t>Revelation 19:11-16, “And I saw heaven opened, and behold a white horse; and he that sat upon him </a:t>
            </a:r>
            <a:r>
              <a:rPr lang="en-US" b="1" i="1" dirty="0" smtClean="0"/>
              <a:t>was</a:t>
            </a:r>
            <a:r>
              <a:rPr lang="en-US" b="1" dirty="0" smtClean="0"/>
              <a:t> called Faithful and True, and in righteousness he doth judge and make war.  12,  His eyes </a:t>
            </a:r>
            <a:r>
              <a:rPr lang="en-US" b="1" i="1" dirty="0" smtClean="0"/>
              <a:t>were</a:t>
            </a:r>
            <a:r>
              <a:rPr lang="en-US" b="1" dirty="0" smtClean="0"/>
              <a:t> as a flame of fire, and on his head </a:t>
            </a:r>
            <a:r>
              <a:rPr lang="en-US" b="1" i="1" dirty="0" smtClean="0"/>
              <a:t>were</a:t>
            </a:r>
            <a:r>
              <a:rPr lang="en-US" b="1" dirty="0" smtClean="0"/>
              <a:t> many crowns; and he had a name written, that no man knew, but he himself.  13,  And he </a:t>
            </a:r>
            <a:r>
              <a:rPr lang="en-US" b="1" i="1" dirty="0" smtClean="0"/>
              <a:t>was</a:t>
            </a:r>
            <a:r>
              <a:rPr lang="en-US" b="1" dirty="0" smtClean="0"/>
              <a:t> clothed with a vesture dipped in blood: and his name is called The Word of God.  14,  And the armies </a:t>
            </a:r>
            <a:r>
              <a:rPr lang="en-US" b="1" i="1" dirty="0" smtClean="0"/>
              <a:t>which were</a:t>
            </a:r>
            <a:r>
              <a:rPr lang="en-US" b="1" dirty="0" smtClean="0"/>
              <a:t> in heaven followed him upon white horses, clothed in fine linen, white and clean.  15,  And out of his mouth </a:t>
            </a:r>
            <a:r>
              <a:rPr lang="en-US" b="1" dirty="0" err="1" smtClean="0"/>
              <a:t>goeth</a:t>
            </a:r>
            <a:r>
              <a:rPr lang="en-US" b="1" dirty="0" smtClean="0"/>
              <a:t> a sharp sword, that with it he should smite the nations: and he shall rule them with a rod of iron: and </a:t>
            </a:r>
            <a:r>
              <a:rPr lang="en-US" b="1" dirty="0" smtClean="0">
                <a:solidFill>
                  <a:srgbClr val="FF0000"/>
                </a:solidFill>
              </a:rPr>
              <a:t>he </a:t>
            </a:r>
            <a:r>
              <a:rPr lang="en-US" b="1" dirty="0" err="1" smtClean="0">
                <a:solidFill>
                  <a:srgbClr val="FF0000"/>
                </a:solidFill>
              </a:rPr>
              <a:t>treadeth</a:t>
            </a:r>
            <a:r>
              <a:rPr lang="en-US" b="1" dirty="0" smtClean="0">
                <a:solidFill>
                  <a:srgbClr val="FF0000"/>
                </a:solidFill>
              </a:rPr>
              <a:t> the winepress of the fierceness and wrath of Almighty God</a:t>
            </a:r>
            <a:r>
              <a:rPr lang="en-US" b="1" dirty="0" smtClean="0"/>
              <a:t>.  16,  And he hath on </a:t>
            </a:r>
            <a:r>
              <a:rPr lang="en-US" b="1" i="1" dirty="0" smtClean="0"/>
              <a:t>his</a:t>
            </a:r>
            <a:r>
              <a:rPr lang="en-US" b="1" dirty="0" smtClean="0"/>
              <a:t> vesture and on his thigh a name written, KING OF KINGS, AND LORD OF LORDS</a:t>
            </a:r>
            <a:r>
              <a:rPr lang="en-US" b="1" dirty="0" smtClean="0"/>
              <a:t>.”</a:t>
            </a: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Jacob’s Trouble</a:t>
            </a:r>
            <a:endParaRPr lang="en-US" dirty="0"/>
          </a:p>
        </p:txBody>
      </p:sp>
      <p:sp>
        <p:nvSpPr>
          <p:cNvPr id="3" name="Content Placeholder 2"/>
          <p:cNvSpPr>
            <a:spLocks noGrp="1"/>
          </p:cNvSpPr>
          <p:nvPr>
            <p:ph idx="1"/>
          </p:nvPr>
        </p:nvSpPr>
        <p:spPr>
          <a:xfrm>
            <a:off x="457200" y="1371600"/>
            <a:ext cx="8229600" cy="4922837"/>
          </a:xfrm>
        </p:spPr>
        <p:txBody>
          <a:bodyPr>
            <a:normAutofit fontScale="92500" lnSpcReduction="10000"/>
          </a:bodyPr>
          <a:lstStyle/>
          <a:p>
            <a:r>
              <a:rPr lang="en-US" b="1" dirty="0" smtClean="0"/>
              <a:t>Israel will acknowledge Jesus as the Messiah that they longed for.</a:t>
            </a:r>
          </a:p>
          <a:p>
            <a:r>
              <a:rPr lang="en-US" b="1" dirty="0" smtClean="0"/>
              <a:t>Zechariah 12:10, “And I will pour upon the house of David, and upon the inhabitants of Jerusalem, the spirit of grace and of supplications: and </a:t>
            </a:r>
            <a:r>
              <a:rPr lang="en-US" b="1" u="sng" dirty="0" smtClean="0"/>
              <a:t>they shall look upon me whom they have pierced</a:t>
            </a:r>
            <a:r>
              <a:rPr lang="en-US" b="1" dirty="0" smtClean="0"/>
              <a:t>, and they shall mourn for him, as one </a:t>
            </a:r>
            <a:r>
              <a:rPr lang="en-US" b="1" dirty="0" err="1" smtClean="0"/>
              <a:t>mourneth</a:t>
            </a:r>
            <a:r>
              <a:rPr lang="en-US" b="1" dirty="0" smtClean="0"/>
              <a:t> for </a:t>
            </a:r>
            <a:r>
              <a:rPr lang="en-US" b="1" i="1" dirty="0" smtClean="0"/>
              <a:t>his</a:t>
            </a:r>
            <a:r>
              <a:rPr lang="en-US" b="1" dirty="0" smtClean="0"/>
              <a:t> only </a:t>
            </a:r>
            <a:r>
              <a:rPr lang="en-US" b="1" i="1" dirty="0" smtClean="0"/>
              <a:t>son</a:t>
            </a:r>
            <a:r>
              <a:rPr lang="en-US" b="1" dirty="0" smtClean="0"/>
              <a:t>, and shall be in bitterness for him, as one that is in bitterness for </a:t>
            </a:r>
            <a:r>
              <a:rPr lang="en-US" b="1" i="1" dirty="0" smtClean="0"/>
              <a:t>his</a:t>
            </a:r>
            <a:r>
              <a:rPr lang="en-US" b="1" dirty="0" smtClean="0"/>
              <a:t> firstborn</a:t>
            </a:r>
            <a:r>
              <a:rPr lang="en-US" b="1" dirty="0" smtClean="0"/>
              <a:t>.”</a:t>
            </a:r>
            <a:endParaRPr lang="en-US" b="1" dirty="0" smtClean="0"/>
          </a:p>
          <a:p>
            <a:r>
              <a:rPr lang="en-US" b="1" dirty="0" smtClean="0"/>
              <a:t>After the Battle of Armageddon Jesus will rule the earth from Jerusalem.</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524000"/>
          </a:xfrm>
        </p:spPr>
        <p:txBody>
          <a:bodyPr/>
          <a:lstStyle/>
          <a:p>
            <a:r>
              <a:rPr lang="en-US" dirty="0" smtClean="0"/>
              <a:t>I. The Certainty of Judgment</a:t>
            </a:r>
            <a:endParaRPr lang="en-US" dirty="0"/>
          </a:p>
        </p:txBody>
      </p:sp>
      <p:sp>
        <p:nvSpPr>
          <p:cNvPr id="3" name="Content Placeholder 2"/>
          <p:cNvSpPr>
            <a:spLocks noGrp="1"/>
          </p:cNvSpPr>
          <p:nvPr>
            <p:ph idx="1"/>
          </p:nvPr>
        </p:nvSpPr>
        <p:spPr>
          <a:xfrm>
            <a:off x="457200" y="1600200"/>
            <a:ext cx="8229600" cy="4694237"/>
          </a:xfrm>
        </p:spPr>
        <p:txBody>
          <a:bodyPr>
            <a:normAutofit fontScale="85000" lnSpcReduction="20000"/>
          </a:bodyPr>
          <a:lstStyle/>
          <a:p>
            <a:r>
              <a:rPr lang="en-US" b="1" dirty="0" smtClean="0"/>
              <a:t>Paul says in Romans 2:14-16, KJVA, 14,  “For when the Gentiles, which have not the law, do by nature the things contained in the law, these, having not the law, are a law unto themselves:”   [This natural law, not revealed law.]</a:t>
            </a:r>
          </a:p>
          <a:p>
            <a:r>
              <a:rPr lang="en-US" b="1" dirty="0" smtClean="0"/>
              <a:t>15,  “Which </a:t>
            </a:r>
            <a:r>
              <a:rPr lang="en-US" b="1" dirty="0" err="1" smtClean="0"/>
              <a:t>shew</a:t>
            </a:r>
            <a:r>
              <a:rPr lang="en-US" b="1" dirty="0" smtClean="0"/>
              <a:t> the work of the law written in their hearts, their conscience also bearing witness, and </a:t>
            </a:r>
            <a:r>
              <a:rPr lang="en-US" b="1" i="1" dirty="0" smtClean="0"/>
              <a:t>their</a:t>
            </a:r>
            <a:r>
              <a:rPr lang="en-US" b="1" dirty="0" smtClean="0"/>
              <a:t> thoughts the mean while accusing or else excusing one another;)”</a:t>
            </a:r>
          </a:p>
          <a:p>
            <a:r>
              <a:rPr lang="en-US" b="1" dirty="0" smtClean="0"/>
              <a:t>[Your conscience reminds you of God’s judgment or your mind makes excuses for  sin.]</a:t>
            </a:r>
          </a:p>
          <a:p>
            <a:r>
              <a:rPr lang="en-US" b="1" dirty="0" smtClean="0"/>
              <a:t>16,  “In the day when God shall judge the secrets of men by Jesus Christ according to my gospel.”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lstStyle/>
          <a:p>
            <a:r>
              <a:rPr lang="en-US" dirty="0" smtClean="0"/>
              <a:t>I. The Certainty of Judgment</a:t>
            </a:r>
            <a:br>
              <a:rPr lang="en-US" dirty="0" smtClean="0"/>
            </a:br>
            <a:endParaRPr lang="en-US" dirty="0"/>
          </a:p>
        </p:txBody>
      </p:sp>
      <p:sp>
        <p:nvSpPr>
          <p:cNvPr id="3" name="Content Placeholder 2"/>
          <p:cNvSpPr>
            <a:spLocks noGrp="1"/>
          </p:cNvSpPr>
          <p:nvPr>
            <p:ph idx="1"/>
          </p:nvPr>
        </p:nvSpPr>
        <p:spPr>
          <a:xfrm>
            <a:off x="457200" y="1143000"/>
            <a:ext cx="8229600" cy="5410200"/>
          </a:xfrm>
        </p:spPr>
        <p:txBody>
          <a:bodyPr>
            <a:normAutofit fontScale="92500" lnSpcReduction="10000"/>
          </a:bodyPr>
          <a:lstStyle/>
          <a:p>
            <a:r>
              <a:rPr lang="en-US" b="1" dirty="0" smtClean="0"/>
              <a:t>God will not only judge the secret acts of men but their secret thoughts and desires.  Some counselors may tell you that no feelings or emotions are wrong, but God will judge the misplaced affections of the heart.</a:t>
            </a:r>
          </a:p>
          <a:p>
            <a:r>
              <a:rPr lang="en-US" b="1" dirty="0" smtClean="0"/>
              <a:t>Proverbs 4:23, KJVA,  “Keep thy heart with all diligence; for out of it </a:t>
            </a:r>
            <a:r>
              <a:rPr lang="en-US" b="1" i="1" dirty="0" smtClean="0"/>
              <a:t>are</a:t>
            </a:r>
            <a:r>
              <a:rPr lang="en-US" b="1" dirty="0" smtClean="0"/>
              <a:t> the issues of life.”</a:t>
            </a:r>
          </a:p>
          <a:p>
            <a:r>
              <a:rPr lang="en-US" b="1" dirty="0" smtClean="0"/>
              <a:t>The knowledge of a coming judgment makes most of society responsible to one another. </a:t>
            </a:r>
          </a:p>
          <a:p>
            <a:r>
              <a:rPr lang="en-US" b="1" dirty="0" smtClean="0"/>
              <a:t>James Strong says, “A certain great statesman said that what he dreaded most for his country was not the Day of Judgment, but the day of no judgment.”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lstStyle/>
          <a:p>
            <a:r>
              <a:rPr lang="en-US" dirty="0" smtClean="0"/>
              <a:t>I. The Certainty of Judgment</a:t>
            </a:r>
            <a:br>
              <a:rPr lang="en-US" dirty="0" smtClean="0"/>
            </a:br>
            <a:endParaRPr lang="en-US" dirty="0"/>
          </a:p>
        </p:txBody>
      </p:sp>
      <p:sp>
        <p:nvSpPr>
          <p:cNvPr id="3" name="Content Placeholder 2"/>
          <p:cNvSpPr>
            <a:spLocks noGrp="1"/>
          </p:cNvSpPr>
          <p:nvPr>
            <p:ph idx="1"/>
          </p:nvPr>
        </p:nvSpPr>
        <p:spPr>
          <a:xfrm>
            <a:off x="457200" y="1066800"/>
            <a:ext cx="8229600" cy="5638800"/>
          </a:xfrm>
        </p:spPr>
        <p:txBody>
          <a:bodyPr>
            <a:normAutofit fontScale="77500" lnSpcReduction="20000"/>
          </a:bodyPr>
          <a:lstStyle/>
          <a:p>
            <a:r>
              <a:rPr lang="en-US" sz="3200" b="1" dirty="0" smtClean="0"/>
              <a:t>When </a:t>
            </a:r>
            <a:r>
              <a:rPr lang="en-US" sz="3200" b="1" u="sng" dirty="0" smtClean="0"/>
              <a:t>Abraham</a:t>
            </a:r>
            <a:r>
              <a:rPr lang="en-US" sz="3200" b="1" dirty="0" smtClean="0"/>
              <a:t> prayed for Sodom and Gomorrah he recognized God as the Judge of all the earth.  Genesis 18:25, KJVA,  “That be far from thee to do after this manner, to slay the righteous with the wicked: and that the righteous should be as the wicked, that be far from thee: Shall not the Judge of all the earth do right?”</a:t>
            </a:r>
          </a:p>
          <a:p>
            <a:r>
              <a:rPr lang="en-US" sz="3200" b="1" u="sng" dirty="0" smtClean="0"/>
              <a:t>Hannah</a:t>
            </a:r>
            <a:r>
              <a:rPr lang="en-US" sz="3200" b="1" dirty="0" smtClean="0"/>
              <a:t> recognized that God will judge the earth.  1 Samuel 2:10, KJVA,  “The adversaries of the LORD shall be broken to pieces; out of heaven shall he thunder upon them: the LORD shall judge the ends of the earth; and he shall give strength unto his king, and exalt the horn of his anointed.”</a:t>
            </a:r>
          </a:p>
          <a:p>
            <a:r>
              <a:rPr lang="en-US" sz="3200" b="1" u="sng" dirty="0" smtClean="0"/>
              <a:t>David</a:t>
            </a:r>
            <a:r>
              <a:rPr lang="en-US" sz="3200" b="1" dirty="0" smtClean="0"/>
              <a:t> said in Psalms 9:7-8, “But the LORD shall endure for ever: he hath prepared his throne for judgment.  And he shall judge the world in righteousness, he shall minister judgment to the people in uprightness.”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524000"/>
          </a:xfrm>
        </p:spPr>
        <p:txBody>
          <a:bodyPr/>
          <a:lstStyle/>
          <a:p>
            <a:r>
              <a:rPr lang="en-US" dirty="0" smtClean="0"/>
              <a:t>I. The Certainty of Judgment</a:t>
            </a:r>
            <a:br>
              <a:rPr lang="en-US" dirty="0" smtClean="0"/>
            </a:br>
            <a:endParaRPr lang="en-US" dirty="0"/>
          </a:p>
        </p:txBody>
      </p:sp>
      <p:sp>
        <p:nvSpPr>
          <p:cNvPr id="3" name="Content Placeholder 2"/>
          <p:cNvSpPr>
            <a:spLocks noGrp="1"/>
          </p:cNvSpPr>
          <p:nvPr>
            <p:ph idx="1"/>
          </p:nvPr>
        </p:nvSpPr>
        <p:spPr>
          <a:xfrm>
            <a:off x="457200" y="1066800"/>
            <a:ext cx="8229600" cy="5227637"/>
          </a:xfrm>
        </p:spPr>
        <p:txBody>
          <a:bodyPr/>
          <a:lstStyle/>
          <a:p>
            <a:r>
              <a:rPr lang="en-US" b="1" u="sng" dirty="0" smtClean="0"/>
              <a:t>Isaiah</a:t>
            </a:r>
            <a:r>
              <a:rPr lang="en-US" b="1" dirty="0" smtClean="0"/>
              <a:t> said, “And he shall judge among the nations, and shall rebuke many people..,” Isaiah 2:4, KJV.</a:t>
            </a:r>
            <a:br>
              <a:rPr lang="en-US" b="1" dirty="0" smtClean="0"/>
            </a:br>
            <a:endParaRPr lang="en-US" b="1" dirty="0" smtClean="0"/>
          </a:p>
          <a:p>
            <a:r>
              <a:rPr lang="en-US" b="1" dirty="0" smtClean="0"/>
              <a:t>In Joel 3:12, ASV, </a:t>
            </a:r>
            <a:r>
              <a:rPr lang="en-US" b="1" u="sng" dirty="0" smtClean="0"/>
              <a:t>God</a:t>
            </a:r>
            <a:r>
              <a:rPr lang="en-US" b="1" dirty="0" smtClean="0"/>
              <a:t> says, “Let the nations bestir themselves, and come up to the valley of Jehoshaphat; for there will I sit to judge all the nations round about.”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362200"/>
          </a:xfrm>
        </p:spPr>
        <p:txBody>
          <a:bodyPr>
            <a:normAutofit fontScale="90000"/>
          </a:bodyPr>
          <a:lstStyle/>
          <a:p>
            <a:r>
              <a:rPr lang="en-US" dirty="0" smtClean="0"/>
              <a:t/>
            </a:r>
            <a:br>
              <a:rPr lang="en-US" dirty="0" smtClean="0"/>
            </a:br>
            <a:r>
              <a:rPr lang="en-US" dirty="0" smtClean="0"/>
              <a:t/>
            </a:r>
            <a:br>
              <a:rPr lang="en-US" dirty="0" smtClean="0"/>
            </a:br>
            <a:r>
              <a:rPr lang="en-US" dirty="0" smtClean="0"/>
              <a:t>I. The Certainty of Judgment</a:t>
            </a:r>
            <a:br>
              <a:rPr lang="en-US" dirty="0" smtClean="0"/>
            </a:br>
            <a:r>
              <a:rPr lang="en-US" dirty="0" smtClean="0"/>
              <a:t>    In the New Testament:</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b="1" u="sng" dirty="0" smtClean="0"/>
              <a:t>Jesus</a:t>
            </a:r>
            <a:r>
              <a:rPr lang="en-US" b="1" dirty="0" smtClean="0"/>
              <a:t> forewarned of judgment.</a:t>
            </a:r>
          </a:p>
          <a:p>
            <a:r>
              <a:rPr lang="en-US" b="1" dirty="0" smtClean="0"/>
              <a:t>Matthew 16:27, KJVA,  “For the Son of man shall come in the glory of his Father with his angels; and then he shall reward every man according to his works.”</a:t>
            </a:r>
          </a:p>
          <a:p>
            <a:r>
              <a:rPr lang="en-US" b="1" u="sng" dirty="0" smtClean="0"/>
              <a:t>Paul </a:t>
            </a:r>
            <a:r>
              <a:rPr lang="en-US" b="1" dirty="0" smtClean="0"/>
              <a:t>forewarned of judgment.</a:t>
            </a:r>
          </a:p>
          <a:p>
            <a:r>
              <a:rPr lang="en-US" b="1" dirty="0" smtClean="0"/>
              <a:t>Acts 17:31, KJVA,  “Because he hath appointed a day, in the which he will judge the world in righteousness by </a:t>
            </a:r>
            <a:r>
              <a:rPr lang="en-US" b="1" i="1" dirty="0" smtClean="0"/>
              <a:t>that</a:t>
            </a:r>
            <a:r>
              <a:rPr lang="en-US" b="1" dirty="0" smtClean="0"/>
              <a:t> man whom he hath ordained; </a:t>
            </a:r>
            <a:r>
              <a:rPr lang="en-US" b="1" i="1" dirty="0" smtClean="0"/>
              <a:t>whereof</a:t>
            </a:r>
            <a:r>
              <a:rPr lang="en-US" b="1" dirty="0" smtClean="0"/>
              <a:t> he hath given assurance unto all </a:t>
            </a:r>
            <a:r>
              <a:rPr lang="en-US" b="1" i="1" dirty="0" smtClean="0"/>
              <a:t>men</a:t>
            </a:r>
            <a:r>
              <a:rPr lang="en-US" b="1" dirty="0" smtClean="0"/>
              <a:t>, in that he hath raised him from the dead.”</a:t>
            </a:r>
          </a:p>
          <a:p>
            <a:r>
              <a:rPr lang="en-US" b="1" dirty="0" smtClean="0"/>
              <a:t>2 Corinthians 5:10, KJVA, “For we must all appear before the judgment seat of Christ; that every one may receive the things </a:t>
            </a:r>
            <a:r>
              <a:rPr lang="en-US" b="1" i="1" dirty="0" smtClean="0"/>
              <a:t>done</a:t>
            </a:r>
            <a:r>
              <a:rPr lang="en-US" b="1" dirty="0" smtClean="0"/>
              <a:t> in </a:t>
            </a:r>
            <a:r>
              <a:rPr lang="en-US" b="1" i="1" dirty="0" smtClean="0"/>
              <a:t>his</a:t>
            </a:r>
            <a:r>
              <a:rPr lang="en-US" b="1" dirty="0" smtClean="0"/>
              <a:t> body, according to that he hath done, whether </a:t>
            </a:r>
            <a:r>
              <a:rPr lang="en-US" b="1" i="1" dirty="0" smtClean="0"/>
              <a:t>it be</a:t>
            </a:r>
            <a:r>
              <a:rPr lang="en-US" b="1" dirty="0" smtClean="0"/>
              <a:t> good or bad.”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676400"/>
          </a:xfrm>
        </p:spPr>
        <p:txBody>
          <a:bodyPr>
            <a:normAutofit fontScale="90000"/>
          </a:bodyPr>
          <a:lstStyle/>
          <a:p>
            <a:r>
              <a:rPr lang="en-US" dirty="0" smtClean="0"/>
              <a:t>I. The Certainty of Judgment</a:t>
            </a:r>
            <a:br>
              <a:rPr lang="en-US" dirty="0" smtClean="0"/>
            </a:br>
            <a:r>
              <a:rPr lang="en-US" dirty="0" smtClean="0"/>
              <a:t>    In the New Testament:</a:t>
            </a:r>
            <a:br>
              <a:rPr lang="en-US" dirty="0" smtClean="0"/>
            </a:br>
            <a:endParaRPr lang="en-US" dirty="0"/>
          </a:p>
        </p:txBody>
      </p:sp>
      <p:sp>
        <p:nvSpPr>
          <p:cNvPr id="3" name="Content Placeholder 2"/>
          <p:cNvSpPr>
            <a:spLocks noGrp="1"/>
          </p:cNvSpPr>
          <p:nvPr>
            <p:ph idx="1"/>
          </p:nvPr>
        </p:nvSpPr>
        <p:spPr>
          <a:xfrm>
            <a:off x="457200" y="1676400"/>
            <a:ext cx="8382000" cy="4800600"/>
          </a:xfrm>
        </p:spPr>
        <p:txBody>
          <a:bodyPr/>
          <a:lstStyle/>
          <a:p>
            <a:r>
              <a:rPr lang="en-US" sz="3200" b="1" dirty="0" smtClean="0"/>
              <a:t>The Revelation of Jesus forewarns of judgment.</a:t>
            </a:r>
          </a:p>
          <a:p>
            <a:r>
              <a:rPr lang="en-US" sz="3200" b="1" dirty="0" smtClean="0"/>
              <a:t>Revelation 20:12, KJVA, “And I saw the dead, small and great, stand before God; and the books were opened: and another book was opened, which is </a:t>
            </a:r>
            <a:r>
              <a:rPr lang="en-US" sz="3200" b="1" i="1" dirty="0" smtClean="0"/>
              <a:t>the book</a:t>
            </a:r>
            <a:r>
              <a:rPr lang="en-US" sz="3200" b="1" dirty="0" smtClean="0"/>
              <a:t> of life: and the dead were judged out of those things which were written in the books, according to their works.”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eluxe">
  <a:themeElements>
    <a:clrScheme name="Air">
      <a:dk1>
        <a:sysClr val="windowText" lastClr="000000"/>
      </a:dk1>
      <a:lt1>
        <a:sysClr val="window" lastClr="FFFFFF"/>
      </a:lt1>
      <a:dk2>
        <a:srgbClr val="17375D"/>
      </a:dk2>
      <a:lt2>
        <a:srgbClr val="BEDBFE"/>
      </a:lt2>
      <a:accent1>
        <a:srgbClr val="686F3A"/>
      </a:accent1>
      <a:accent2>
        <a:srgbClr val="165996"/>
      </a:accent2>
      <a:accent3>
        <a:srgbClr val="7276A0"/>
      </a:accent3>
      <a:accent4>
        <a:srgbClr val="7DB434"/>
      </a:accent4>
      <a:accent5>
        <a:srgbClr val="D28300"/>
      </a:accent5>
      <a:accent6>
        <a:srgbClr val="2B62CB"/>
      </a:accent6>
      <a:hlink>
        <a:srgbClr val="B58900"/>
      </a:hlink>
      <a:folHlink>
        <a:srgbClr val="B55C39"/>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Deluxe</Template>
  <TotalTime>606</TotalTime>
  <Words>4275</Words>
  <Application>Microsoft Office PowerPoint</Application>
  <PresentationFormat>On-screen Show (4:3)</PresentationFormat>
  <Paragraphs>156</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Deluxe</vt:lpstr>
      <vt:lpstr>The Judgments to Come </vt:lpstr>
      <vt:lpstr>Judgment is Coming</vt:lpstr>
      <vt:lpstr>I. The Certainty of Judgment </vt:lpstr>
      <vt:lpstr>I. The Certainty of Judgment</vt:lpstr>
      <vt:lpstr>I. The Certainty of Judgment </vt:lpstr>
      <vt:lpstr>I. The Certainty of Judgment </vt:lpstr>
      <vt:lpstr>I. The Certainty of Judgment </vt:lpstr>
      <vt:lpstr>  I. The Certainty of Judgment     In the New Testament:  </vt:lpstr>
      <vt:lpstr>I. The Certainty of Judgment     In the New Testament: </vt:lpstr>
      <vt:lpstr>II.  The Purposes For Judgment </vt:lpstr>
      <vt:lpstr>II.  The Purposes For Judgment </vt:lpstr>
      <vt:lpstr>II.  The Purposes For Judgment </vt:lpstr>
      <vt:lpstr>The Judge </vt:lpstr>
      <vt:lpstr>The Judge </vt:lpstr>
      <vt:lpstr>The Judge </vt:lpstr>
      <vt:lpstr>The Judgments </vt:lpstr>
      <vt:lpstr>The Judgments </vt:lpstr>
      <vt:lpstr>The Judgments    This Present Judgment </vt:lpstr>
      <vt:lpstr>The Judgments </vt:lpstr>
      <vt:lpstr>The Judgments </vt:lpstr>
      <vt:lpstr>The Rewards of Crowns      (From Jeff Ellis) </vt:lpstr>
      <vt:lpstr>The Crown of Life </vt:lpstr>
      <vt:lpstr>The Crown of Glory </vt:lpstr>
      <vt:lpstr>The Crown of Rejoicing </vt:lpstr>
      <vt:lpstr>The Crown of Righteousness </vt:lpstr>
      <vt:lpstr>The Seven Judgments </vt:lpstr>
      <vt:lpstr>The Seven Judgments</vt:lpstr>
      <vt:lpstr>The Judgment of Israel</vt:lpstr>
      <vt:lpstr>The Judgment of Israel</vt:lpstr>
      <vt:lpstr>Jacob’s Trouble</vt:lpstr>
      <vt:lpstr>Jacob’s Trouble</vt:lpstr>
      <vt:lpstr>Jacob’s Trouble</vt:lpstr>
      <vt:lpstr>Jacob’s Trouble</vt:lpstr>
      <vt:lpstr>Jacob’s Trouble</vt:lpstr>
      <vt:lpstr>Jacob’s Trouble</vt:lpstr>
      <vt:lpstr>Jacob’s Trouble</vt:lpstr>
      <vt:lpstr>Jacob’s Trouble</vt:lpstr>
      <vt:lpstr>Jacob’s Trouble</vt:lpstr>
      <vt:lpstr>Jacob’s Trouble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Judgments to Come</dc:title>
  <dc:creator>Louis G. Hulsey</dc:creator>
  <cp:lastModifiedBy>Louis G. Hulsey</cp:lastModifiedBy>
  <cp:revision>31</cp:revision>
  <dcterms:created xsi:type="dcterms:W3CDTF">2011-02-27T04:43:19Z</dcterms:created>
  <dcterms:modified xsi:type="dcterms:W3CDTF">2011-03-13T12:50:40Z</dcterms:modified>
</cp:coreProperties>
</file>