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E73A3C-7EBF-49E9-A00E-C048A5F5683F}" type="datetimeFigureOut">
              <a:rPr lang="en-US" smtClean="0"/>
              <a:pPr/>
              <a:t>10/28/2012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0AC835-839C-407F-97CB-6A543753CCF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E73A3C-7EBF-49E9-A00E-C048A5F5683F}" type="datetimeFigureOut">
              <a:rPr lang="en-US" smtClean="0"/>
              <a:pPr/>
              <a:t>10/28/2012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0AC835-839C-407F-97CB-6A543753CCF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E73A3C-7EBF-49E9-A00E-C048A5F5683F}" type="datetimeFigureOut">
              <a:rPr lang="en-US" smtClean="0"/>
              <a:pPr/>
              <a:t>10/28/2012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0AC835-839C-407F-97CB-6A543753CCF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E73A3C-7EBF-49E9-A00E-C048A5F5683F}" type="datetimeFigureOut">
              <a:rPr lang="en-US" smtClean="0"/>
              <a:pPr/>
              <a:t>10/28/2012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0AC835-839C-407F-97CB-6A543753CCF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E73A3C-7EBF-49E9-A00E-C048A5F5683F}" type="datetimeFigureOut">
              <a:rPr lang="en-US" smtClean="0"/>
              <a:pPr/>
              <a:t>10/28/2012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0AC835-839C-407F-97CB-6A543753CCF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E73A3C-7EBF-49E9-A00E-C048A5F5683F}" type="datetimeFigureOut">
              <a:rPr lang="en-US" smtClean="0"/>
              <a:pPr/>
              <a:t>10/28/2012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0AC835-839C-407F-97CB-6A543753CCF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E73A3C-7EBF-49E9-A00E-C048A5F5683F}" type="datetimeFigureOut">
              <a:rPr lang="en-US" smtClean="0"/>
              <a:pPr/>
              <a:t>10/28/2012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0AC835-839C-407F-97CB-6A543753CCF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E73A3C-7EBF-49E9-A00E-C048A5F5683F}" type="datetimeFigureOut">
              <a:rPr lang="en-US" smtClean="0"/>
              <a:pPr/>
              <a:t>10/28/2012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0AC835-839C-407F-97CB-6A543753CCF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E73A3C-7EBF-49E9-A00E-C048A5F5683F}" type="datetimeFigureOut">
              <a:rPr lang="en-US" smtClean="0"/>
              <a:pPr/>
              <a:t>10/28/2012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0AC835-839C-407F-97CB-6A543753CCF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E73A3C-7EBF-49E9-A00E-C048A5F5683F}" type="datetimeFigureOut">
              <a:rPr lang="en-US" smtClean="0"/>
              <a:pPr/>
              <a:t>10/28/2012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0AC835-839C-407F-97CB-6A543753CCF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E73A3C-7EBF-49E9-A00E-C048A5F5683F}" type="datetimeFigureOut">
              <a:rPr lang="en-US" smtClean="0"/>
              <a:pPr/>
              <a:t>10/28/2012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0AC835-839C-407F-97CB-6A543753CCF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E73A3C-7EBF-49E9-A00E-C048A5F5683F}" type="datetimeFigureOut">
              <a:rPr lang="en-US" smtClean="0"/>
              <a:pPr/>
              <a:t>10/28/2012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0AC835-839C-407F-97CB-6A543753CCF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Glory of God</a:t>
            </a:r>
            <a:endParaRPr lang="en-US" dirty="0"/>
          </a:p>
        </p:txBody>
      </p:sp>
      <p:sp>
        <p:nvSpPr>
          <p:cNvPr id="3" name="Subtitle 2"/>
          <p:cNvSpPr>
            <a:spLocks noGrp="1"/>
          </p:cNvSpPr>
          <p:nvPr>
            <p:ph type="subTitle" idx="1"/>
          </p:nvPr>
        </p:nvSpPr>
        <p:spPr>
          <a:xfrm>
            <a:off x="152400" y="5105400"/>
            <a:ext cx="3962400" cy="1524000"/>
          </a:xfrm>
        </p:spPr>
        <p:txBody>
          <a:bodyPr>
            <a:normAutofit/>
          </a:bodyPr>
          <a:lstStyle/>
          <a:p>
            <a:pPr algn="l"/>
            <a:r>
              <a:rPr lang="en-US" sz="2400" dirty="0" smtClean="0">
                <a:solidFill>
                  <a:schemeClr val="tx1"/>
                </a:solidFill>
              </a:rPr>
              <a:t>Louis G. Hulsey</a:t>
            </a:r>
          </a:p>
          <a:p>
            <a:pPr algn="l"/>
            <a:r>
              <a:rPr lang="en-US" sz="2400" dirty="0" smtClean="0">
                <a:solidFill>
                  <a:schemeClr val="tx1"/>
                </a:solidFill>
              </a:rPr>
              <a:t>October 28, 2012</a:t>
            </a:r>
          </a:p>
          <a:p>
            <a:pPr algn="l"/>
            <a:r>
              <a:rPr lang="en-US" sz="2400" dirty="0" smtClean="0">
                <a:solidFill>
                  <a:schemeClr val="tx1"/>
                </a:solidFill>
              </a:rPr>
              <a:t>Casa Grande, Arizona</a:t>
            </a:r>
            <a:endParaRPr lang="en-US" sz="24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100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1000"/>
                                        <p:tgtEl>
                                          <p:spTgt spid="2"/>
                                        </p:tgtEl>
                                        <p:attrNameLst>
                                          <p:attrName>fillcolor</p:attrName>
                                        </p:attrNameLst>
                                      </p:cBhvr>
                                      <p:tavLst>
                                        <p:tav tm="0">
                                          <p:val>
                                            <p:clrVal>
                                              <a:schemeClr val="accent2"/>
                                            </p:clrVal>
                                          </p:val>
                                        </p:tav>
                                        <p:tav tm="50000">
                                          <p:val>
                                            <p:clrVal>
                                              <a:schemeClr val="hlink"/>
                                            </p:clrVal>
                                          </p:val>
                                        </p:tav>
                                      </p:tavLst>
                                    </p:anim>
                                    <p:set>
                                      <p:cBhvr>
                                        <p:cTn id="9" dur="1000"/>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down)">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down)">
                                      <p:cBhvr>
                                        <p:cTn id="2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Isaiah 6:1-2, KJV</a:t>
            </a:r>
            <a:endParaRPr lang="en-US" dirty="0"/>
          </a:p>
        </p:txBody>
      </p:sp>
      <p:sp>
        <p:nvSpPr>
          <p:cNvPr id="3" name="Content Placeholder 2"/>
          <p:cNvSpPr>
            <a:spLocks noGrp="1"/>
          </p:cNvSpPr>
          <p:nvPr>
            <p:ph idx="1"/>
          </p:nvPr>
        </p:nvSpPr>
        <p:spPr/>
        <p:txBody>
          <a:bodyPr>
            <a:normAutofit fontScale="92500" lnSpcReduction="20000"/>
          </a:bodyPr>
          <a:lstStyle/>
          <a:p>
            <a:r>
              <a:rPr lang="en-US" dirty="0">
                <a:solidFill>
                  <a:schemeClr val="tx1">
                    <a:lumMod val="50000"/>
                  </a:schemeClr>
                </a:solidFill>
              </a:rPr>
              <a:t>B.  Jesus was the high and exalted Lord </a:t>
            </a:r>
            <a:r>
              <a:rPr lang="en-US" dirty="0" smtClean="0">
                <a:solidFill>
                  <a:schemeClr val="tx1">
                    <a:lumMod val="50000"/>
                  </a:schemeClr>
                </a:solidFill>
              </a:rPr>
              <a:t>	of </a:t>
            </a:r>
            <a:r>
              <a:rPr lang="en-US" dirty="0">
                <a:solidFill>
                  <a:schemeClr val="tx1">
                    <a:lumMod val="50000"/>
                  </a:schemeClr>
                </a:solidFill>
              </a:rPr>
              <a:t>Holiness</a:t>
            </a:r>
            <a:r>
              <a:rPr lang="en-US" dirty="0" smtClean="0">
                <a:solidFill>
                  <a:schemeClr val="tx1">
                    <a:lumMod val="50000"/>
                  </a:schemeClr>
                </a:solidFill>
              </a:rPr>
              <a:t>.</a:t>
            </a:r>
            <a:endParaRPr lang="en-US" dirty="0">
              <a:solidFill>
                <a:schemeClr val="tx1">
                  <a:lumMod val="50000"/>
                </a:schemeClr>
              </a:solidFill>
            </a:endParaRPr>
          </a:p>
          <a:p>
            <a:r>
              <a:rPr lang="en-US" dirty="0">
                <a:solidFill>
                  <a:schemeClr val="tx1">
                    <a:lumMod val="50000"/>
                  </a:schemeClr>
                </a:solidFill>
              </a:rPr>
              <a:t>1,  </a:t>
            </a:r>
            <a:r>
              <a:rPr lang="en-US" dirty="0" smtClean="0">
                <a:solidFill>
                  <a:schemeClr val="tx1">
                    <a:lumMod val="50000"/>
                  </a:schemeClr>
                </a:solidFill>
              </a:rPr>
              <a:t>“In </a:t>
            </a:r>
            <a:r>
              <a:rPr lang="en-US" dirty="0">
                <a:solidFill>
                  <a:schemeClr val="tx1">
                    <a:lumMod val="50000"/>
                  </a:schemeClr>
                </a:solidFill>
              </a:rPr>
              <a:t>the year that king </a:t>
            </a:r>
            <a:r>
              <a:rPr lang="en-US" dirty="0" err="1">
                <a:solidFill>
                  <a:schemeClr val="tx1">
                    <a:lumMod val="50000"/>
                  </a:schemeClr>
                </a:solidFill>
              </a:rPr>
              <a:t>Uzziah</a:t>
            </a:r>
            <a:r>
              <a:rPr lang="en-US" dirty="0">
                <a:solidFill>
                  <a:schemeClr val="tx1">
                    <a:lumMod val="50000"/>
                  </a:schemeClr>
                </a:solidFill>
              </a:rPr>
              <a:t> died I saw also the Lord sitting upon a throne, high and lifted up, and his train filled the temple</a:t>
            </a:r>
            <a:r>
              <a:rPr lang="en-US" dirty="0" smtClean="0">
                <a:solidFill>
                  <a:schemeClr val="tx1">
                    <a:lumMod val="50000"/>
                  </a:schemeClr>
                </a:solidFill>
              </a:rPr>
              <a:t>.”</a:t>
            </a:r>
            <a:endParaRPr lang="en-US" dirty="0">
              <a:solidFill>
                <a:schemeClr val="tx1">
                  <a:lumMod val="50000"/>
                </a:schemeClr>
              </a:solidFill>
            </a:endParaRPr>
          </a:p>
          <a:p>
            <a:r>
              <a:rPr lang="en-US" dirty="0">
                <a:solidFill>
                  <a:schemeClr val="tx1">
                    <a:lumMod val="50000"/>
                  </a:schemeClr>
                </a:solidFill>
              </a:rPr>
              <a:t>2,  </a:t>
            </a:r>
            <a:r>
              <a:rPr lang="en-US" dirty="0" smtClean="0">
                <a:solidFill>
                  <a:schemeClr val="tx1">
                    <a:lumMod val="50000"/>
                  </a:schemeClr>
                </a:solidFill>
              </a:rPr>
              <a:t>“Above </a:t>
            </a:r>
            <a:r>
              <a:rPr lang="en-US" dirty="0">
                <a:solidFill>
                  <a:schemeClr val="tx1">
                    <a:lumMod val="50000"/>
                  </a:schemeClr>
                </a:solidFill>
              </a:rPr>
              <a:t>it stood the </a:t>
            </a:r>
            <a:r>
              <a:rPr lang="en-US" dirty="0" err="1">
                <a:solidFill>
                  <a:schemeClr val="tx1">
                    <a:lumMod val="50000"/>
                  </a:schemeClr>
                </a:solidFill>
              </a:rPr>
              <a:t>seraphims</a:t>
            </a:r>
            <a:r>
              <a:rPr lang="en-US" dirty="0">
                <a:solidFill>
                  <a:schemeClr val="tx1">
                    <a:lumMod val="50000"/>
                  </a:schemeClr>
                </a:solidFill>
              </a:rPr>
              <a:t>: each one had six wings; with twain he covered his face, and with twain he covered his feet, and with twain he did fly</a:t>
            </a:r>
            <a:r>
              <a:rPr lang="en-US" dirty="0" smtClean="0">
                <a:solidFill>
                  <a:schemeClr val="tx1">
                    <a:lumMod val="50000"/>
                  </a:schemeClr>
                </a:solidFill>
              </a:rPr>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Isaiah 6:3-5, KJV</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US" dirty="0">
                <a:solidFill>
                  <a:schemeClr val="tx1">
                    <a:lumMod val="50000"/>
                  </a:schemeClr>
                </a:solidFill>
              </a:rPr>
              <a:t>3,  </a:t>
            </a:r>
            <a:r>
              <a:rPr lang="en-US" dirty="0" smtClean="0">
                <a:solidFill>
                  <a:schemeClr val="tx1">
                    <a:lumMod val="50000"/>
                  </a:schemeClr>
                </a:solidFill>
              </a:rPr>
              <a:t>“And </a:t>
            </a:r>
            <a:r>
              <a:rPr lang="en-US" dirty="0">
                <a:solidFill>
                  <a:schemeClr val="tx1">
                    <a:lumMod val="50000"/>
                  </a:schemeClr>
                </a:solidFill>
              </a:rPr>
              <a:t>one cried unto another, and said, Holy, holy, holy, </a:t>
            </a:r>
            <a:r>
              <a:rPr lang="en-US" i="1" dirty="0">
                <a:solidFill>
                  <a:schemeClr val="tx1">
                    <a:lumMod val="50000"/>
                  </a:schemeClr>
                </a:solidFill>
              </a:rPr>
              <a:t>is</a:t>
            </a:r>
            <a:r>
              <a:rPr lang="en-US" dirty="0">
                <a:solidFill>
                  <a:schemeClr val="tx1">
                    <a:lumMod val="50000"/>
                  </a:schemeClr>
                </a:solidFill>
              </a:rPr>
              <a:t> the LORD of hosts: the whole earth </a:t>
            </a:r>
            <a:r>
              <a:rPr lang="en-US" i="1" dirty="0">
                <a:solidFill>
                  <a:schemeClr val="tx1">
                    <a:lumMod val="50000"/>
                  </a:schemeClr>
                </a:solidFill>
              </a:rPr>
              <a:t>is</a:t>
            </a:r>
            <a:r>
              <a:rPr lang="en-US" dirty="0">
                <a:solidFill>
                  <a:schemeClr val="tx1">
                    <a:lumMod val="50000"/>
                  </a:schemeClr>
                </a:solidFill>
              </a:rPr>
              <a:t> full of his glory</a:t>
            </a:r>
            <a:r>
              <a:rPr lang="en-US" dirty="0" smtClean="0">
                <a:solidFill>
                  <a:schemeClr val="tx1">
                    <a:lumMod val="50000"/>
                  </a:schemeClr>
                </a:solidFill>
              </a:rPr>
              <a:t>.”</a:t>
            </a:r>
            <a:endParaRPr lang="en-US" dirty="0">
              <a:solidFill>
                <a:schemeClr val="tx1">
                  <a:lumMod val="50000"/>
                </a:schemeClr>
              </a:solidFill>
            </a:endParaRPr>
          </a:p>
          <a:p>
            <a:r>
              <a:rPr lang="en-US" dirty="0">
                <a:solidFill>
                  <a:schemeClr val="tx1">
                    <a:lumMod val="50000"/>
                  </a:schemeClr>
                </a:solidFill>
              </a:rPr>
              <a:t>4,  </a:t>
            </a:r>
            <a:r>
              <a:rPr lang="en-US" dirty="0" smtClean="0">
                <a:solidFill>
                  <a:schemeClr val="tx1">
                    <a:lumMod val="50000"/>
                  </a:schemeClr>
                </a:solidFill>
              </a:rPr>
              <a:t>“And </a:t>
            </a:r>
            <a:r>
              <a:rPr lang="en-US" dirty="0">
                <a:solidFill>
                  <a:schemeClr val="tx1">
                    <a:lumMod val="50000"/>
                  </a:schemeClr>
                </a:solidFill>
              </a:rPr>
              <a:t>the posts of the door moved at the voice of him that cried, and the house was filled with smoke</a:t>
            </a:r>
            <a:r>
              <a:rPr lang="en-US" dirty="0" smtClean="0">
                <a:solidFill>
                  <a:schemeClr val="tx1">
                    <a:lumMod val="50000"/>
                  </a:schemeClr>
                </a:solidFill>
              </a:rPr>
              <a:t>.”</a:t>
            </a:r>
            <a:endParaRPr lang="en-US" dirty="0">
              <a:solidFill>
                <a:schemeClr val="tx1">
                  <a:lumMod val="50000"/>
                </a:schemeClr>
              </a:solidFill>
            </a:endParaRPr>
          </a:p>
          <a:p>
            <a:r>
              <a:rPr lang="en-US" dirty="0">
                <a:solidFill>
                  <a:schemeClr val="tx1">
                    <a:lumMod val="50000"/>
                  </a:schemeClr>
                </a:solidFill>
              </a:rPr>
              <a:t>5,  </a:t>
            </a:r>
            <a:r>
              <a:rPr lang="en-US" dirty="0" smtClean="0">
                <a:solidFill>
                  <a:schemeClr val="tx1">
                    <a:lumMod val="50000"/>
                  </a:schemeClr>
                </a:solidFill>
              </a:rPr>
              <a:t>“Then </a:t>
            </a:r>
            <a:r>
              <a:rPr lang="en-US" dirty="0">
                <a:solidFill>
                  <a:schemeClr val="tx1">
                    <a:lumMod val="50000"/>
                  </a:schemeClr>
                </a:solidFill>
              </a:rPr>
              <a:t>said I, Woe </a:t>
            </a:r>
            <a:r>
              <a:rPr lang="en-US" i="1" dirty="0">
                <a:solidFill>
                  <a:schemeClr val="tx1">
                    <a:lumMod val="50000"/>
                  </a:schemeClr>
                </a:solidFill>
              </a:rPr>
              <a:t>is</a:t>
            </a:r>
            <a:r>
              <a:rPr lang="en-US" dirty="0">
                <a:solidFill>
                  <a:schemeClr val="tx1">
                    <a:lumMod val="50000"/>
                  </a:schemeClr>
                </a:solidFill>
              </a:rPr>
              <a:t> me! for I am undone; because I </a:t>
            </a:r>
            <a:r>
              <a:rPr lang="en-US" i="1" dirty="0">
                <a:solidFill>
                  <a:schemeClr val="tx1">
                    <a:lumMod val="50000"/>
                  </a:schemeClr>
                </a:solidFill>
              </a:rPr>
              <a:t>am</a:t>
            </a:r>
            <a:r>
              <a:rPr lang="en-US" dirty="0">
                <a:solidFill>
                  <a:schemeClr val="tx1">
                    <a:lumMod val="50000"/>
                  </a:schemeClr>
                </a:solidFill>
              </a:rPr>
              <a:t> a man of unclean lips, and I dwell in the midst of a people of unclean lips: for mine eyes have seen the King, the LORD of hosts</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6:6-8, KJV</a:t>
            </a:r>
            <a:endParaRPr lang="en-US" dirty="0"/>
          </a:p>
        </p:txBody>
      </p:sp>
      <p:sp>
        <p:nvSpPr>
          <p:cNvPr id="3" name="Content Placeholder 2"/>
          <p:cNvSpPr>
            <a:spLocks noGrp="1"/>
          </p:cNvSpPr>
          <p:nvPr>
            <p:ph idx="1"/>
          </p:nvPr>
        </p:nvSpPr>
        <p:spPr>
          <a:xfrm>
            <a:off x="457200" y="1600200"/>
            <a:ext cx="8229600" cy="4800600"/>
          </a:xfrm>
        </p:spPr>
        <p:txBody>
          <a:bodyPr>
            <a:normAutofit fontScale="92500" lnSpcReduction="20000"/>
          </a:bodyPr>
          <a:lstStyle/>
          <a:p>
            <a:r>
              <a:rPr lang="en-US" dirty="0">
                <a:solidFill>
                  <a:schemeClr val="tx1">
                    <a:lumMod val="50000"/>
                  </a:schemeClr>
                </a:solidFill>
              </a:rPr>
              <a:t>6,  </a:t>
            </a:r>
            <a:r>
              <a:rPr lang="en-US" dirty="0" smtClean="0">
                <a:solidFill>
                  <a:schemeClr val="tx1">
                    <a:lumMod val="50000"/>
                  </a:schemeClr>
                </a:solidFill>
              </a:rPr>
              <a:t>“Then </a:t>
            </a:r>
            <a:r>
              <a:rPr lang="en-US" dirty="0">
                <a:solidFill>
                  <a:schemeClr val="tx1">
                    <a:lumMod val="50000"/>
                  </a:schemeClr>
                </a:solidFill>
              </a:rPr>
              <a:t>flew one of the </a:t>
            </a:r>
            <a:r>
              <a:rPr lang="en-US" dirty="0" err="1">
                <a:solidFill>
                  <a:schemeClr val="tx1">
                    <a:lumMod val="50000"/>
                  </a:schemeClr>
                </a:solidFill>
              </a:rPr>
              <a:t>seraphims</a:t>
            </a:r>
            <a:r>
              <a:rPr lang="en-US" dirty="0">
                <a:solidFill>
                  <a:schemeClr val="tx1">
                    <a:lumMod val="50000"/>
                  </a:schemeClr>
                </a:solidFill>
              </a:rPr>
              <a:t> unto me, having a live coal in his hand, </a:t>
            </a:r>
            <a:r>
              <a:rPr lang="en-US" i="1" dirty="0">
                <a:solidFill>
                  <a:schemeClr val="tx1">
                    <a:lumMod val="50000"/>
                  </a:schemeClr>
                </a:solidFill>
              </a:rPr>
              <a:t>which</a:t>
            </a:r>
            <a:r>
              <a:rPr lang="en-US" dirty="0">
                <a:solidFill>
                  <a:schemeClr val="tx1">
                    <a:lumMod val="50000"/>
                  </a:schemeClr>
                </a:solidFill>
              </a:rPr>
              <a:t> he had taken with the tongs from off the altar</a:t>
            </a:r>
            <a:r>
              <a:rPr lang="en-US" dirty="0" smtClean="0">
                <a:solidFill>
                  <a:schemeClr val="tx1">
                    <a:lumMod val="50000"/>
                  </a:schemeClr>
                </a:solidFill>
              </a:rPr>
              <a:t>:”</a:t>
            </a:r>
            <a:endParaRPr lang="en-US" dirty="0">
              <a:solidFill>
                <a:schemeClr val="tx1">
                  <a:lumMod val="50000"/>
                </a:schemeClr>
              </a:solidFill>
            </a:endParaRPr>
          </a:p>
          <a:p>
            <a:r>
              <a:rPr lang="en-US" dirty="0">
                <a:solidFill>
                  <a:schemeClr val="tx1">
                    <a:lumMod val="50000"/>
                  </a:schemeClr>
                </a:solidFill>
              </a:rPr>
              <a:t>7,  </a:t>
            </a:r>
            <a:r>
              <a:rPr lang="en-US" dirty="0" smtClean="0">
                <a:solidFill>
                  <a:schemeClr val="tx1">
                    <a:lumMod val="50000"/>
                  </a:schemeClr>
                </a:solidFill>
              </a:rPr>
              <a:t>“And </a:t>
            </a:r>
            <a:r>
              <a:rPr lang="en-US" dirty="0">
                <a:solidFill>
                  <a:schemeClr val="tx1">
                    <a:lumMod val="50000"/>
                  </a:schemeClr>
                </a:solidFill>
              </a:rPr>
              <a:t>he laid </a:t>
            </a:r>
            <a:r>
              <a:rPr lang="en-US" i="1" dirty="0">
                <a:solidFill>
                  <a:schemeClr val="tx1">
                    <a:lumMod val="50000"/>
                  </a:schemeClr>
                </a:solidFill>
              </a:rPr>
              <a:t>it</a:t>
            </a:r>
            <a:r>
              <a:rPr lang="en-US" dirty="0">
                <a:solidFill>
                  <a:schemeClr val="tx1">
                    <a:lumMod val="50000"/>
                  </a:schemeClr>
                </a:solidFill>
              </a:rPr>
              <a:t> upon my mouth, and said, Lo, this hath touched thy lips; and </a:t>
            </a:r>
            <a:r>
              <a:rPr lang="en-US" dirty="0" err="1">
                <a:solidFill>
                  <a:schemeClr val="tx1">
                    <a:lumMod val="50000"/>
                  </a:schemeClr>
                </a:solidFill>
              </a:rPr>
              <a:t>thine</a:t>
            </a:r>
            <a:r>
              <a:rPr lang="en-US" dirty="0">
                <a:solidFill>
                  <a:schemeClr val="tx1">
                    <a:lumMod val="50000"/>
                  </a:schemeClr>
                </a:solidFill>
              </a:rPr>
              <a:t> iniquity is taken away, and thy sin purged</a:t>
            </a:r>
            <a:r>
              <a:rPr lang="en-US" dirty="0" smtClean="0">
                <a:solidFill>
                  <a:schemeClr val="tx1">
                    <a:lumMod val="50000"/>
                  </a:schemeClr>
                </a:solidFill>
              </a:rPr>
              <a:t>.”</a:t>
            </a:r>
            <a:endParaRPr lang="en-US" dirty="0">
              <a:solidFill>
                <a:schemeClr val="tx1">
                  <a:lumMod val="50000"/>
                </a:schemeClr>
              </a:solidFill>
            </a:endParaRPr>
          </a:p>
          <a:p>
            <a:r>
              <a:rPr lang="en-US" dirty="0">
                <a:solidFill>
                  <a:schemeClr val="tx1">
                    <a:lumMod val="50000"/>
                  </a:schemeClr>
                </a:solidFill>
              </a:rPr>
              <a:t>8,  </a:t>
            </a:r>
            <a:r>
              <a:rPr lang="en-US" dirty="0" smtClean="0">
                <a:solidFill>
                  <a:schemeClr val="tx1">
                    <a:lumMod val="50000"/>
                  </a:schemeClr>
                </a:solidFill>
              </a:rPr>
              <a:t>“Also </a:t>
            </a:r>
            <a:r>
              <a:rPr lang="en-US" dirty="0">
                <a:solidFill>
                  <a:schemeClr val="tx1">
                    <a:lumMod val="50000"/>
                  </a:schemeClr>
                </a:solidFill>
              </a:rPr>
              <a:t>I heard the voice of the Lord, saying, Whom shall I send, and who will go for us? Then said I, Here </a:t>
            </a:r>
            <a:r>
              <a:rPr lang="en-US" i="1" dirty="0">
                <a:solidFill>
                  <a:schemeClr val="tx1">
                    <a:lumMod val="50000"/>
                  </a:schemeClr>
                </a:solidFill>
              </a:rPr>
              <a:t>am</a:t>
            </a:r>
            <a:r>
              <a:rPr lang="en-US" dirty="0">
                <a:solidFill>
                  <a:schemeClr val="tx1">
                    <a:lumMod val="50000"/>
                  </a:schemeClr>
                </a:solidFill>
              </a:rPr>
              <a:t> I; send me</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Daniel 2:31-33, LITV</a:t>
            </a:r>
            <a:endParaRPr lang="en-US" dirty="0"/>
          </a:p>
        </p:txBody>
      </p:sp>
      <p:sp>
        <p:nvSpPr>
          <p:cNvPr id="3" name="Content Placeholder 2"/>
          <p:cNvSpPr>
            <a:spLocks noGrp="1"/>
          </p:cNvSpPr>
          <p:nvPr>
            <p:ph idx="1"/>
          </p:nvPr>
        </p:nvSpPr>
        <p:spPr>
          <a:xfrm>
            <a:off x="457200" y="1447800"/>
            <a:ext cx="8229600" cy="5181600"/>
          </a:xfrm>
        </p:spPr>
        <p:txBody>
          <a:bodyPr>
            <a:normAutofit fontScale="92500" lnSpcReduction="20000"/>
          </a:bodyPr>
          <a:lstStyle/>
          <a:p>
            <a:r>
              <a:rPr lang="en-US" dirty="0">
                <a:solidFill>
                  <a:schemeClr val="tx1">
                    <a:lumMod val="50000"/>
                  </a:schemeClr>
                </a:solidFill>
              </a:rPr>
              <a:t>C.  </a:t>
            </a:r>
            <a:r>
              <a:rPr lang="en-US" dirty="0" smtClean="0">
                <a:solidFill>
                  <a:schemeClr val="tx1">
                    <a:lumMod val="50000"/>
                  </a:schemeClr>
                </a:solidFill>
              </a:rPr>
              <a:t>Jesus </a:t>
            </a:r>
            <a:r>
              <a:rPr lang="en-US" dirty="0">
                <a:solidFill>
                  <a:schemeClr val="tx1">
                    <a:lumMod val="50000"/>
                  </a:schemeClr>
                </a:solidFill>
              </a:rPr>
              <a:t>was the “Stone made without hands.”</a:t>
            </a:r>
          </a:p>
          <a:p>
            <a:r>
              <a:rPr lang="en-US" dirty="0" smtClean="0">
                <a:solidFill>
                  <a:schemeClr val="tx1">
                    <a:lumMod val="50000"/>
                  </a:schemeClr>
                </a:solidFill>
              </a:rPr>
              <a:t>31</a:t>
            </a:r>
            <a:r>
              <a:rPr lang="en-US" dirty="0">
                <a:solidFill>
                  <a:schemeClr val="tx1">
                    <a:lumMod val="50000"/>
                  </a:schemeClr>
                </a:solidFill>
              </a:rPr>
              <a:t>,  </a:t>
            </a:r>
            <a:r>
              <a:rPr lang="en-US" dirty="0" smtClean="0">
                <a:solidFill>
                  <a:schemeClr val="tx1">
                    <a:lumMod val="50000"/>
                  </a:schemeClr>
                </a:solidFill>
              </a:rPr>
              <a:t>“You</a:t>
            </a:r>
            <a:r>
              <a:rPr lang="en-US" dirty="0">
                <a:solidFill>
                  <a:schemeClr val="tx1">
                    <a:lumMod val="50000"/>
                  </a:schemeClr>
                </a:solidFill>
              </a:rPr>
              <a:t>, O king, were seeing. And, behold, a certain great image! That great image stood before you with a brilliant brightness, and its form </a:t>
            </a:r>
            <a:r>
              <a:rPr lang="en-US" i="1" dirty="0">
                <a:solidFill>
                  <a:schemeClr val="tx1">
                    <a:lumMod val="50000"/>
                  </a:schemeClr>
                </a:solidFill>
              </a:rPr>
              <a:t>was</a:t>
            </a:r>
            <a:r>
              <a:rPr lang="en-US" dirty="0">
                <a:solidFill>
                  <a:schemeClr val="tx1">
                    <a:lumMod val="50000"/>
                  </a:schemeClr>
                </a:solidFill>
              </a:rPr>
              <a:t> dreadful</a:t>
            </a:r>
            <a:r>
              <a:rPr lang="en-US" dirty="0" smtClean="0">
                <a:solidFill>
                  <a:schemeClr val="tx1">
                    <a:lumMod val="50000"/>
                  </a:schemeClr>
                </a:solidFill>
              </a:rPr>
              <a:t>.”</a:t>
            </a:r>
            <a:endParaRPr lang="en-US" dirty="0">
              <a:solidFill>
                <a:schemeClr val="tx1">
                  <a:lumMod val="50000"/>
                </a:schemeClr>
              </a:solidFill>
            </a:endParaRPr>
          </a:p>
          <a:p>
            <a:r>
              <a:rPr lang="en-US" dirty="0">
                <a:solidFill>
                  <a:schemeClr val="tx1">
                    <a:lumMod val="50000"/>
                  </a:schemeClr>
                </a:solidFill>
              </a:rPr>
              <a:t>32,  </a:t>
            </a:r>
            <a:r>
              <a:rPr lang="en-US" dirty="0" smtClean="0">
                <a:solidFill>
                  <a:schemeClr val="tx1">
                    <a:lumMod val="50000"/>
                  </a:schemeClr>
                </a:solidFill>
              </a:rPr>
              <a:t>“The </a:t>
            </a:r>
            <a:r>
              <a:rPr lang="en-US" dirty="0">
                <a:solidFill>
                  <a:schemeClr val="tx1">
                    <a:lumMod val="50000"/>
                  </a:schemeClr>
                </a:solidFill>
              </a:rPr>
              <a:t>head of this image </a:t>
            </a:r>
            <a:r>
              <a:rPr lang="en-US" i="1" dirty="0">
                <a:solidFill>
                  <a:schemeClr val="tx1">
                    <a:lumMod val="50000"/>
                  </a:schemeClr>
                </a:solidFill>
              </a:rPr>
              <a:t>was</a:t>
            </a:r>
            <a:r>
              <a:rPr lang="en-US" dirty="0">
                <a:solidFill>
                  <a:schemeClr val="tx1">
                    <a:lumMod val="50000"/>
                  </a:schemeClr>
                </a:solidFill>
              </a:rPr>
              <a:t> of fine gold, its breast and its arms </a:t>
            </a:r>
            <a:r>
              <a:rPr lang="en-US" i="1" dirty="0">
                <a:solidFill>
                  <a:schemeClr val="tx1">
                    <a:lumMod val="50000"/>
                  </a:schemeClr>
                </a:solidFill>
              </a:rPr>
              <a:t>were</a:t>
            </a:r>
            <a:r>
              <a:rPr lang="en-US" dirty="0">
                <a:solidFill>
                  <a:schemeClr val="tx1">
                    <a:lumMod val="50000"/>
                  </a:schemeClr>
                </a:solidFill>
              </a:rPr>
              <a:t> of silver, its belly and its thighs </a:t>
            </a:r>
            <a:r>
              <a:rPr lang="en-US" i="1" dirty="0">
                <a:solidFill>
                  <a:schemeClr val="tx1">
                    <a:lumMod val="50000"/>
                  </a:schemeClr>
                </a:solidFill>
              </a:rPr>
              <a:t>were</a:t>
            </a:r>
            <a:r>
              <a:rPr lang="en-US" dirty="0">
                <a:solidFill>
                  <a:schemeClr val="tx1">
                    <a:lumMod val="50000"/>
                  </a:schemeClr>
                </a:solidFill>
              </a:rPr>
              <a:t> of bronze</a:t>
            </a:r>
            <a:r>
              <a:rPr lang="en-US" dirty="0" smtClean="0">
                <a:solidFill>
                  <a:schemeClr val="tx1">
                    <a:lumMod val="50000"/>
                  </a:schemeClr>
                </a:solidFill>
              </a:rPr>
              <a:t>,”</a:t>
            </a:r>
            <a:endParaRPr lang="en-US" dirty="0">
              <a:solidFill>
                <a:schemeClr val="tx1">
                  <a:lumMod val="50000"/>
                </a:schemeClr>
              </a:solidFill>
            </a:endParaRPr>
          </a:p>
          <a:p>
            <a:r>
              <a:rPr lang="en-US" dirty="0">
                <a:solidFill>
                  <a:schemeClr val="tx1">
                    <a:lumMod val="50000"/>
                  </a:schemeClr>
                </a:solidFill>
              </a:rPr>
              <a:t>33,  </a:t>
            </a:r>
            <a:r>
              <a:rPr lang="en-US" dirty="0" smtClean="0">
                <a:solidFill>
                  <a:schemeClr val="tx1">
                    <a:lumMod val="50000"/>
                  </a:schemeClr>
                </a:solidFill>
              </a:rPr>
              <a:t>“its </a:t>
            </a:r>
            <a:r>
              <a:rPr lang="en-US" dirty="0">
                <a:solidFill>
                  <a:schemeClr val="tx1">
                    <a:lumMod val="50000"/>
                  </a:schemeClr>
                </a:solidFill>
              </a:rPr>
              <a:t>legs </a:t>
            </a:r>
            <a:r>
              <a:rPr lang="en-US" i="1" dirty="0">
                <a:solidFill>
                  <a:schemeClr val="tx1">
                    <a:lumMod val="50000"/>
                  </a:schemeClr>
                </a:solidFill>
              </a:rPr>
              <a:t>were</a:t>
            </a:r>
            <a:r>
              <a:rPr lang="en-US" dirty="0">
                <a:solidFill>
                  <a:schemeClr val="tx1">
                    <a:lumMod val="50000"/>
                  </a:schemeClr>
                </a:solidFill>
              </a:rPr>
              <a:t> of iron, its feet </a:t>
            </a:r>
            <a:r>
              <a:rPr lang="en-US" i="1" dirty="0">
                <a:solidFill>
                  <a:schemeClr val="tx1">
                    <a:lumMod val="50000"/>
                  </a:schemeClr>
                </a:solidFill>
              </a:rPr>
              <a:t>were</a:t>
            </a:r>
            <a:r>
              <a:rPr lang="en-US" dirty="0">
                <a:solidFill>
                  <a:schemeClr val="tx1">
                    <a:lumMod val="50000"/>
                  </a:schemeClr>
                </a:solidFill>
              </a:rPr>
              <a:t> partly of iron and partly of clay</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Daniel 2:34-35, LITV</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US" dirty="0">
                <a:solidFill>
                  <a:schemeClr val="tx1">
                    <a:lumMod val="50000"/>
                  </a:schemeClr>
                </a:solidFill>
              </a:rPr>
              <a:t>34,  </a:t>
            </a:r>
            <a:r>
              <a:rPr lang="en-US" dirty="0" smtClean="0">
                <a:solidFill>
                  <a:schemeClr val="tx1">
                    <a:lumMod val="50000"/>
                  </a:schemeClr>
                </a:solidFill>
              </a:rPr>
              <a:t>“You </a:t>
            </a:r>
            <a:r>
              <a:rPr lang="en-US" dirty="0">
                <a:solidFill>
                  <a:schemeClr val="tx1">
                    <a:lumMod val="50000"/>
                  </a:schemeClr>
                </a:solidFill>
              </a:rPr>
              <a:t>continued until a stone was cut out without hands, which struck the image on its feet of iron and clay, and broke them to pieces</a:t>
            </a:r>
            <a:r>
              <a:rPr lang="en-US" dirty="0" smtClean="0">
                <a:solidFill>
                  <a:schemeClr val="tx1">
                    <a:lumMod val="50000"/>
                  </a:schemeClr>
                </a:solidFill>
              </a:rPr>
              <a:t>.”</a:t>
            </a:r>
            <a:endParaRPr lang="en-US" dirty="0">
              <a:solidFill>
                <a:schemeClr val="tx1">
                  <a:lumMod val="50000"/>
                </a:schemeClr>
              </a:solidFill>
            </a:endParaRPr>
          </a:p>
          <a:p>
            <a:r>
              <a:rPr lang="en-US" dirty="0">
                <a:solidFill>
                  <a:schemeClr val="tx1">
                    <a:lumMod val="50000"/>
                  </a:schemeClr>
                </a:solidFill>
              </a:rPr>
              <a:t>35,  </a:t>
            </a:r>
            <a:r>
              <a:rPr lang="en-US" dirty="0" smtClean="0">
                <a:solidFill>
                  <a:schemeClr val="tx1">
                    <a:lumMod val="50000"/>
                  </a:schemeClr>
                </a:solidFill>
              </a:rPr>
              <a:t>“Then </a:t>
            </a:r>
            <a:r>
              <a:rPr lang="en-US" dirty="0">
                <a:solidFill>
                  <a:schemeClr val="tx1">
                    <a:lumMod val="50000"/>
                  </a:schemeClr>
                </a:solidFill>
              </a:rPr>
              <a:t>the iron, the clay, the bronze, the silver, and the gold were together broken to pieces, and </a:t>
            </a:r>
            <a:r>
              <a:rPr lang="en-US" i="1" dirty="0">
                <a:solidFill>
                  <a:schemeClr val="tx1">
                    <a:lumMod val="50000"/>
                  </a:schemeClr>
                </a:solidFill>
              </a:rPr>
              <a:t>they</a:t>
            </a:r>
            <a:r>
              <a:rPr lang="en-US" dirty="0">
                <a:solidFill>
                  <a:schemeClr val="tx1">
                    <a:lumMod val="50000"/>
                  </a:schemeClr>
                </a:solidFill>
              </a:rPr>
              <a:t> became like the chaff of the summer threshing floors. And the wind carried them away so that no place was found for them. And the stone that struck the image became a great mountain and filled the whole earth</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Ezekiel 1:26-27, LITV</a:t>
            </a:r>
            <a:endParaRPr lang="en-US" dirty="0"/>
          </a:p>
        </p:txBody>
      </p:sp>
      <p:sp>
        <p:nvSpPr>
          <p:cNvPr id="3" name="Content Placeholder 2"/>
          <p:cNvSpPr>
            <a:spLocks noGrp="1"/>
          </p:cNvSpPr>
          <p:nvPr>
            <p:ph idx="1"/>
          </p:nvPr>
        </p:nvSpPr>
        <p:spPr>
          <a:xfrm>
            <a:off x="457200" y="1600200"/>
            <a:ext cx="8229600" cy="5105400"/>
          </a:xfrm>
        </p:spPr>
        <p:txBody>
          <a:bodyPr>
            <a:normAutofit fontScale="85000" lnSpcReduction="10000"/>
          </a:bodyPr>
          <a:lstStyle/>
          <a:p>
            <a:r>
              <a:rPr lang="en-US" dirty="0">
                <a:solidFill>
                  <a:schemeClr val="tx1">
                    <a:lumMod val="50000"/>
                  </a:schemeClr>
                </a:solidFill>
              </a:rPr>
              <a:t>D.  Jesus was the ruler of the universe</a:t>
            </a:r>
            <a:r>
              <a:rPr lang="en-US" dirty="0" smtClean="0">
                <a:solidFill>
                  <a:schemeClr val="tx1">
                    <a:lumMod val="50000"/>
                  </a:schemeClr>
                </a:solidFill>
              </a:rPr>
              <a:t>.</a:t>
            </a:r>
            <a:endParaRPr lang="en-US" dirty="0">
              <a:solidFill>
                <a:schemeClr val="tx1">
                  <a:lumMod val="50000"/>
                </a:schemeClr>
              </a:solidFill>
            </a:endParaRPr>
          </a:p>
          <a:p>
            <a:r>
              <a:rPr lang="en-US" dirty="0">
                <a:solidFill>
                  <a:schemeClr val="tx1">
                    <a:lumMod val="50000"/>
                  </a:schemeClr>
                </a:solidFill>
              </a:rPr>
              <a:t>26,  “And from above the expanse that </a:t>
            </a:r>
            <a:r>
              <a:rPr lang="en-US" i="1" dirty="0">
                <a:solidFill>
                  <a:schemeClr val="tx1">
                    <a:lumMod val="50000"/>
                  </a:schemeClr>
                </a:solidFill>
              </a:rPr>
              <a:t>was</a:t>
            </a:r>
            <a:r>
              <a:rPr lang="en-US" dirty="0">
                <a:solidFill>
                  <a:schemeClr val="tx1">
                    <a:lumMod val="50000"/>
                  </a:schemeClr>
                </a:solidFill>
              </a:rPr>
              <a:t> over their heads </a:t>
            </a:r>
            <a:r>
              <a:rPr lang="en-US" i="1" dirty="0">
                <a:solidFill>
                  <a:schemeClr val="tx1">
                    <a:lumMod val="50000"/>
                  </a:schemeClr>
                </a:solidFill>
              </a:rPr>
              <a:t>was</a:t>
            </a:r>
            <a:r>
              <a:rPr lang="en-US" dirty="0">
                <a:solidFill>
                  <a:schemeClr val="tx1">
                    <a:lumMod val="50000"/>
                  </a:schemeClr>
                </a:solidFill>
              </a:rPr>
              <a:t> an appearance like a stone of lapis lazuli </a:t>
            </a:r>
            <a:r>
              <a:rPr lang="en-US" i="1" dirty="0">
                <a:solidFill>
                  <a:schemeClr val="tx1">
                    <a:lumMod val="50000"/>
                  </a:schemeClr>
                </a:solidFill>
              </a:rPr>
              <a:t>azure blue</a:t>
            </a:r>
            <a:r>
              <a:rPr lang="en-US" dirty="0">
                <a:solidFill>
                  <a:schemeClr val="tx1">
                    <a:lumMod val="50000"/>
                  </a:schemeClr>
                </a:solidFill>
              </a:rPr>
              <a:t>, the likeness of a throne. And on the likeness of the throne </a:t>
            </a:r>
            <a:r>
              <a:rPr lang="en-US" i="1" dirty="0">
                <a:solidFill>
                  <a:schemeClr val="tx1">
                    <a:lumMod val="50000"/>
                  </a:schemeClr>
                </a:solidFill>
              </a:rPr>
              <a:t>was</a:t>
            </a:r>
            <a:r>
              <a:rPr lang="en-US" dirty="0">
                <a:solidFill>
                  <a:schemeClr val="tx1">
                    <a:lumMod val="50000"/>
                  </a:schemeClr>
                </a:solidFill>
              </a:rPr>
              <a:t> a likeness in appearance like a man on it from above.”</a:t>
            </a:r>
          </a:p>
          <a:p>
            <a:r>
              <a:rPr lang="en-US" dirty="0">
                <a:solidFill>
                  <a:schemeClr val="tx1">
                    <a:lumMod val="50000"/>
                  </a:schemeClr>
                </a:solidFill>
              </a:rPr>
              <a:t>27,  “And I saw </a:t>
            </a:r>
            <a:r>
              <a:rPr lang="en-US" i="1" dirty="0">
                <a:solidFill>
                  <a:schemeClr val="tx1">
                    <a:lumMod val="50000"/>
                  </a:schemeClr>
                </a:solidFill>
              </a:rPr>
              <a:t>Him</a:t>
            </a:r>
            <a:r>
              <a:rPr lang="en-US" dirty="0">
                <a:solidFill>
                  <a:schemeClr val="tx1">
                    <a:lumMod val="50000"/>
                  </a:schemeClr>
                </a:solidFill>
              </a:rPr>
              <a:t>, like the color of polished bronze, looking like fire within it all around. From the appearance of His loins and upward, and from the appearance of His loins and downward, I saw </a:t>
            </a:r>
            <a:r>
              <a:rPr lang="en-US" i="1" dirty="0">
                <a:solidFill>
                  <a:schemeClr val="tx1">
                    <a:lumMod val="50000"/>
                  </a:schemeClr>
                </a:solidFill>
              </a:rPr>
              <a:t>Him</a:t>
            </a:r>
            <a:r>
              <a:rPr lang="en-US" dirty="0">
                <a:solidFill>
                  <a:schemeClr val="tx1">
                    <a:lumMod val="50000"/>
                  </a:schemeClr>
                </a:solidFill>
              </a:rPr>
              <a:t> looking like fire; and brightness to it all around</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Ezekiel 1:28, LITV</a:t>
            </a:r>
            <a:endParaRPr lang="en-US" dirty="0"/>
          </a:p>
        </p:txBody>
      </p:sp>
      <p:sp>
        <p:nvSpPr>
          <p:cNvPr id="3" name="Content Placeholder 2"/>
          <p:cNvSpPr>
            <a:spLocks noGrp="1"/>
          </p:cNvSpPr>
          <p:nvPr>
            <p:ph idx="1"/>
          </p:nvPr>
        </p:nvSpPr>
        <p:spPr/>
        <p:txBody>
          <a:bodyPr/>
          <a:lstStyle/>
          <a:p>
            <a:r>
              <a:rPr lang="en-US" dirty="0">
                <a:solidFill>
                  <a:schemeClr val="tx1">
                    <a:lumMod val="50000"/>
                  </a:schemeClr>
                </a:solidFill>
              </a:rPr>
              <a:t>28,  “As the appearance of the bow that is in the cloud in the day of the rain, so appeared the brightness all around. This </a:t>
            </a:r>
            <a:r>
              <a:rPr lang="en-US" i="1" dirty="0">
                <a:solidFill>
                  <a:schemeClr val="tx1">
                    <a:lumMod val="50000"/>
                  </a:schemeClr>
                </a:solidFill>
              </a:rPr>
              <a:t>was</a:t>
            </a:r>
            <a:r>
              <a:rPr lang="en-US" dirty="0">
                <a:solidFill>
                  <a:schemeClr val="tx1">
                    <a:lumMod val="50000"/>
                  </a:schemeClr>
                </a:solidFill>
              </a:rPr>
              <a:t> the appearance of the likeness of the glory of Jehovah. And I saw, and I fell on my face, and I heard a voice of One speaking</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Exodus 33:17-18, LITV</a:t>
            </a:r>
            <a:endParaRPr lang="en-US" dirty="0"/>
          </a:p>
        </p:txBody>
      </p:sp>
      <p:sp>
        <p:nvSpPr>
          <p:cNvPr id="3" name="Content Placeholder 2"/>
          <p:cNvSpPr>
            <a:spLocks noGrp="1"/>
          </p:cNvSpPr>
          <p:nvPr>
            <p:ph idx="1"/>
          </p:nvPr>
        </p:nvSpPr>
        <p:spPr/>
        <p:txBody>
          <a:bodyPr>
            <a:normAutofit lnSpcReduction="10000"/>
          </a:bodyPr>
          <a:lstStyle/>
          <a:p>
            <a:r>
              <a:rPr lang="en-US" dirty="0">
                <a:solidFill>
                  <a:schemeClr val="tx1">
                    <a:lumMod val="50000"/>
                  </a:schemeClr>
                </a:solidFill>
              </a:rPr>
              <a:t>E.  Moses asked to see the glory of God</a:t>
            </a:r>
            <a:r>
              <a:rPr lang="en-US" dirty="0" smtClean="0">
                <a:solidFill>
                  <a:schemeClr val="tx1">
                    <a:lumMod val="50000"/>
                  </a:schemeClr>
                </a:solidFill>
              </a:rPr>
              <a:t>.</a:t>
            </a:r>
            <a:endParaRPr lang="en-US" dirty="0">
              <a:solidFill>
                <a:schemeClr val="tx1">
                  <a:lumMod val="50000"/>
                </a:schemeClr>
              </a:solidFill>
            </a:endParaRPr>
          </a:p>
          <a:p>
            <a:r>
              <a:rPr lang="en-US" dirty="0">
                <a:solidFill>
                  <a:schemeClr val="tx1">
                    <a:lumMod val="50000"/>
                  </a:schemeClr>
                </a:solidFill>
              </a:rPr>
              <a:t>17,  </a:t>
            </a:r>
            <a:r>
              <a:rPr lang="en-US" dirty="0" smtClean="0">
                <a:solidFill>
                  <a:schemeClr val="tx1">
                    <a:lumMod val="50000"/>
                  </a:schemeClr>
                </a:solidFill>
              </a:rPr>
              <a:t>“And </a:t>
            </a:r>
            <a:r>
              <a:rPr lang="en-US" dirty="0">
                <a:solidFill>
                  <a:schemeClr val="tx1">
                    <a:lumMod val="50000"/>
                  </a:schemeClr>
                </a:solidFill>
              </a:rPr>
              <a:t>Jehovah [</a:t>
            </a:r>
            <a:r>
              <a:rPr lang="he-IL" b="1" dirty="0">
                <a:solidFill>
                  <a:schemeClr val="tx1">
                    <a:lumMod val="50000"/>
                  </a:schemeClr>
                </a:solidFill>
                <a:latin typeface="FrankRuehl" pitchFamily="34" charset="-79"/>
                <a:cs typeface="FrankRuehl" pitchFamily="34" charset="-79"/>
              </a:rPr>
              <a:t>יהוה</a:t>
            </a:r>
            <a:r>
              <a:rPr lang="en-US" dirty="0">
                <a:solidFill>
                  <a:schemeClr val="tx1">
                    <a:lumMod val="50000"/>
                  </a:schemeClr>
                </a:solidFill>
              </a:rPr>
              <a:t>= Yahweh] said to Moses, This thing which you have spoken I will do. For you have found favor in My eyes, and I know you by name</a:t>
            </a:r>
            <a:r>
              <a:rPr lang="en-US" dirty="0" smtClean="0">
                <a:solidFill>
                  <a:schemeClr val="tx1">
                    <a:lumMod val="50000"/>
                  </a:schemeClr>
                </a:solidFill>
              </a:rPr>
              <a:t>.”</a:t>
            </a:r>
            <a:endParaRPr lang="en-US" dirty="0">
              <a:solidFill>
                <a:schemeClr val="tx1">
                  <a:lumMod val="50000"/>
                </a:schemeClr>
              </a:solidFill>
            </a:endParaRPr>
          </a:p>
          <a:p>
            <a:r>
              <a:rPr lang="en-US" dirty="0">
                <a:solidFill>
                  <a:schemeClr val="tx1">
                    <a:lumMod val="50000"/>
                  </a:schemeClr>
                </a:solidFill>
              </a:rPr>
              <a:t>18,  </a:t>
            </a:r>
            <a:r>
              <a:rPr lang="en-US" dirty="0" smtClean="0">
                <a:solidFill>
                  <a:schemeClr val="tx1">
                    <a:lumMod val="50000"/>
                  </a:schemeClr>
                </a:solidFill>
              </a:rPr>
              <a:t>“And </a:t>
            </a:r>
            <a:r>
              <a:rPr lang="en-US" dirty="0">
                <a:solidFill>
                  <a:schemeClr val="tx1">
                    <a:lumMod val="50000"/>
                  </a:schemeClr>
                </a:solidFill>
              </a:rPr>
              <a:t>he said, I pray, let me see Your glory</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Exodus 33:19-20, LITV</a:t>
            </a:r>
            <a:endParaRPr lang="en-US" dirty="0"/>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dirty="0" smtClean="0">
                <a:solidFill>
                  <a:schemeClr val="tx1">
                    <a:lumMod val="50000"/>
                  </a:schemeClr>
                </a:solidFill>
              </a:rPr>
              <a:t>19</a:t>
            </a:r>
            <a:r>
              <a:rPr lang="en-US" dirty="0">
                <a:solidFill>
                  <a:schemeClr val="tx1">
                    <a:lumMod val="50000"/>
                  </a:schemeClr>
                </a:solidFill>
              </a:rPr>
              <a:t>,  “And He said, I will cause all My goodness to pass before your face. And I will call out the name of Jehovah before your face. And I will be gracious to whom I will be gracious, and I will have mercy on whom I will have mercy.”</a:t>
            </a:r>
          </a:p>
          <a:p>
            <a:r>
              <a:rPr lang="en-US" dirty="0">
                <a:solidFill>
                  <a:schemeClr val="tx1">
                    <a:lumMod val="50000"/>
                  </a:schemeClr>
                </a:solidFill>
              </a:rPr>
              <a:t>20,  “And He said, You are not able to see My face; for no man can see Me and live</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Exodus 33:21-23, LITV</a:t>
            </a:r>
            <a:endParaRPr lang="en-US" dirty="0"/>
          </a:p>
        </p:txBody>
      </p:sp>
      <p:sp>
        <p:nvSpPr>
          <p:cNvPr id="3" name="Content Placeholder 2"/>
          <p:cNvSpPr>
            <a:spLocks noGrp="1"/>
          </p:cNvSpPr>
          <p:nvPr>
            <p:ph idx="1"/>
          </p:nvPr>
        </p:nvSpPr>
        <p:spPr/>
        <p:txBody>
          <a:bodyPr>
            <a:normAutofit fontScale="92500"/>
          </a:bodyPr>
          <a:lstStyle/>
          <a:p>
            <a:r>
              <a:rPr lang="en-US" dirty="0">
                <a:solidFill>
                  <a:schemeClr val="tx1">
                    <a:lumMod val="50000"/>
                  </a:schemeClr>
                </a:solidFill>
              </a:rPr>
              <a:t>21,  “And Jehovah said, Behold, a place by Me! And you shall stand on a rock.”</a:t>
            </a:r>
          </a:p>
          <a:p>
            <a:r>
              <a:rPr lang="en-US" dirty="0">
                <a:solidFill>
                  <a:schemeClr val="tx1">
                    <a:lumMod val="50000"/>
                  </a:schemeClr>
                </a:solidFill>
              </a:rPr>
              <a:t>22,  “And as My glory is passing it will be that I will put you in a cleft of the rock; and I will cover My hand over you during My passing.”</a:t>
            </a:r>
          </a:p>
          <a:p>
            <a:r>
              <a:rPr lang="en-US" dirty="0">
                <a:solidFill>
                  <a:schemeClr val="tx1">
                    <a:lumMod val="50000"/>
                  </a:schemeClr>
                </a:solidFill>
              </a:rPr>
              <a:t>23,  “And I will remove My hand, and you shall see My back; but My face cannot be seen</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17:1-3</a:t>
            </a:r>
            <a:endParaRPr lang="en-US" dirty="0"/>
          </a:p>
        </p:txBody>
      </p:sp>
      <p:sp>
        <p:nvSpPr>
          <p:cNvPr id="3" name="Content Placeholder 2"/>
          <p:cNvSpPr>
            <a:spLocks noGrp="1"/>
          </p:cNvSpPr>
          <p:nvPr>
            <p:ph idx="1"/>
          </p:nvPr>
        </p:nvSpPr>
        <p:spPr/>
        <p:txBody>
          <a:bodyPr>
            <a:normAutofit fontScale="92500" lnSpcReduction="20000"/>
          </a:bodyPr>
          <a:lstStyle/>
          <a:p>
            <a:r>
              <a:rPr lang="en-US" dirty="0">
                <a:solidFill>
                  <a:schemeClr val="tx1">
                    <a:lumMod val="50000"/>
                  </a:schemeClr>
                </a:solidFill>
              </a:rPr>
              <a:t>1,  “These words </a:t>
            </a:r>
            <a:r>
              <a:rPr lang="en-US" dirty="0" err="1">
                <a:solidFill>
                  <a:schemeClr val="tx1">
                    <a:lumMod val="50000"/>
                  </a:schemeClr>
                </a:solidFill>
              </a:rPr>
              <a:t>spake</a:t>
            </a:r>
            <a:r>
              <a:rPr lang="en-US" dirty="0">
                <a:solidFill>
                  <a:schemeClr val="tx1">
                    <a:lumMod val="50000"/>
                  </a:schemeClr>
                </a:solidFill>
              </a:rPr>
              <a:t> Jesus, and lifted up his eyes to heaven, and said, Father, the hour is come; glorify thy Son, that thy Son also may glorify thee:”</a:t>
            </a:r>
          </a:p>
          <a:p>
            <a:r>
              <a:rPr lang="en-US" dirty="0">
                <a:solidFill>
                  <a:schemeClr val="tx1">
                    <a:lumMod val="50000"/>
                  </a:schemeClr>
                </a:solidFill>
              </a:rPr>
              <a:t>2,  “As thou hast given him power over all flesh, that he should give eternal life to as many as thou hast given him.”</a:t>
            </a:r>
          </a:p>
          <a:p>
            <a:r>
              <a:rPr lang="en-US" dirty="0">
                <a:solidFill>
                  <a:schemeClr val="tx1">
                    <a:lumMod val="50000"/>
                  </a:schemeClr>
                </a:solidFill>
              </a:rPr>
              <a:t>3,  “And this is life eternal, that they might </a:t>
            </a:r>
            <a:r>
              <a:rPr lang="en-US" dirty="0" smtClean="0">
                <a:solidFill>
                  <a:schemeClr val="tx1">
                    <a:lumMod val="50000"/>
                  </a:schemeClr>
                </a:solidFill>
              </a:rPr>
              <a:t>know </a:t>
            </a:r>
            <a:r>
              <a:rPr lang="en-US" dirty="0">
                <a:solidFill>
                  <a:schemeClr val="tx1">
                    <a:lumMod val="50000"/>
                  </a:schemeClr>
                </a:solidFill>
              </a:rPr>
              <a:t>thee the only true God, and Jesus Christ, whom thou hast sent</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Moses Asked</a:t>
            </a:r>
            <a:endParaRPr lang="en-US" dirty="0"/>
          </a:p>
        </p:txBody>
      </p:sp>
      <p:sp>
        <p:nvSpPr>
          <p:cNvPr id="3" name="Content Placeholder 2"/>
          <p:cNvSpPr>
            <a:spLocks noGrp="1"/>
          </p:cNvSpPr>
          <p:nvPr>
            <p:ph idx="1"/>
          </p:nvPr>
        </p:nvSpPr>
        <p:spPr/>
        <p:txBody>
          <a:bodyPr/>
          <a:lstStyle/>
          <a:p>
            <a:r>
              <a:rPr lang="en-US" dirty="0">
                <a:solidFill>
                  <a:schemeClr val="tx1">
                    <a:lumMod val="50000"/>
                  </a:schemeClr>
                </a:solidFill>
              </a:rPr>
              <a:t>Moses was not asking for the cloud</a:t>
            </a:r>
            <a:r>
              <a:rPr lang="en-US" dirty="0" smtClean="0">
                <a:solidFill>
                  <a:schemeClr val="tx1">
                    <a:lumMod val="50000"/>
                  </a:schemeClr>
                </a:solidFill>
              </a:rPr>
              <a:t>.</a:t>
            </a:r>
          </a:p>
          <a:p>
            <a:r>
              <a:rPr lang="en-US" dirty="0" smtClean="0">
                <a:solidFill>
                  <a:schemeClr val="tx1">
                    <a:lumMod val="50000"/>
                  </a:schemeClr>
                </a:solidFill>
              </a:rPr>
              <a:t>He </a:t>
            </a:r>
            <a:r>
              <a:rPr lang="en-US" dirty="0">
                <a:solidFill>
                  <a:schemeClr val="tx1">
                    <a:lumMod val="50000"/>
                  </a:schemeClr>
                </a:solidFill>
              </a:rPr>
              <a:t>was saying, “God, I just want to know what you are really like.”  </a:t>
            </a:r>
            <a:endParaRPr lang="en-US" dirty="0" smtClean="0">
              <a:solidFill>
                <a:schemeClr val="tx1">
                  <a:lumMod val="50000"/>
                </a:schemeClr>
              </a:solidFill>
            </a:endParaRPr>
          </a:p>
          <a:p>
            <a:r>
              <a:rPr lang="en-US" dirty="0" smtClean="0">
                <a:solidFill>
                  <a:schemeClr val="tx1">
                    <a:lumMod val="50000"/>
                  </a:schemeClr>
                </a:solidFill>
              </a:rPr>
              <a:t>The </a:t>
            </a:r>
            <a:r>
              <a:rPr lang="en-US" dirty="0">
                <a:solidFill>
                  <a:schemeClr val="tx1">
                    <a:lumMod val="50000"/>
                  </a:schemeClr>
                </a:solidFill>
              </a:rPr>
              <a:t>psalmist said, “Show me thy ways, O Lord.”</a:t>
            </a:r>
          </a:p>
          <a:p>
            <a:r>
              <a:rPr lang="en-US" dirty="0" smtClean="0">
                <a:solidFill>
                  <a:schemeClr val="tx1">
                    <a:lumMod val="50000"/>
                  </a:schemeClr>
                </a:solidFill>
              </a:rPr>
              <a:t>God’s </a:t>
            </a:r>
            <a:r>
              <a:rPr lang="en-US" dirty="0">
                <a:solidFill>
                  <a:schemeClr val="tx1">
                    <a:lumMod val="50000"/>
                  </a:schemeClr>
                </a:solidFill>
              </a:rPr>
              <a:t>holiness, God’s moral character and nature, passed before Moses.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Christ’s Glory</a:t>
            </a:r>
            <a:endParaRPr lang="en-US" dirty="0"/>
          </a:p>
        </p:txBody>
      </p:sp>
      <p:sp>
        <p:nvSpPr>
          <p:cNvPr id="3" name="Content Placeholder 2"/>
          <p:cNvSpPr>
            <a:spLocks noGrp="1"/>
          </p:cNvSpPr>
          <p:nvPr>
            <p:ph idx="1"/>
          </p:nvPr>
        </p:nvSpPr>
        <p:spPr/>
        <p:txBody>
          <a:bodyPr>
            <a:normAutofit/>
          </a:bodyPr>
          <a:lstStyle/>
          <a:p>
            <a:r>
              <a:rPr lang="en-US" dirty="0">
                <a:solidFill>
                  <a:schemeClr val="tx1">
                    <a:lumMod val="50000"/>
                  </a:schemeClr>
                </a:solidFill>
              </a:rPr>
              <a:t>F.  Christ’s glory was in the </a:t>
            </a:r>
            <a:r>
              <a:rPr lang="en-US" dirty="0" err="1">
                <a:solidFill>
                  <a:schemeClr val="tx1">
                    <a:lumMod val="50000"/>
                  </a:schemeClr>
                </a:solidFill>
              </a:rPr>
              <a:t>Shekinah</a:t>
            </a:r>
            <a:r>
              <a:rPr lang="en-US" dirty="0">
                <a:solidFill>
                  <a:schemeClr val="tx1">
                    <a:lumMod val="50000"/>
                  </a:schemeClr>
                </a:solidFill>
              </a:rPr>
              <a:t>. </a:t>
            </a:r>
          </a:p>
          <a:p>
            <a:r>
              <a:rPr lang="en-US" dirty="0" smtClean="0">
                <a:solidFill>
                  <a:schemeClr val="tx1">
                    <a:lumMod val="50000"/>
                  </a:schemeClr>
                </a:solidFill>
              </a:rPr>
              <a:t>Exodus </a:t>
            </a:r>
            <a:r>
              <a:rPr lang="en-US" dirty="0">
                <a:solidFill>
                  <a:schemeClr val="tx1">
                    <a:lumMod val="50000"/>
                  </a:schemeClr>
                </a:solidFill>
              </a:rPr>
              <a:t>16:10, KJV,  “And it came to pass, as Aaron </a:t>
            </a:r>
            <a:r>
              <a:rPr lang="en-US" dirty="0" err="1">
                <a:solidFill>
                  <a:schemeClr val="tx1">
                    <a:lumMod val="50000"/>
                  </a:schemeClr>
                </a:solidFill>
              </a:rPr>
              <a:t>spake</a:t>
            </a:r>
            <a:r>
              <a:rPr lang="en-US" dirty="0">
                <a:solidFill>
                  <a:schemeClr val="tx1">
                    <a:lumMod val="50000"/>
                  </a:schemeClr>
                </a:solidFill>
              </a:rPr>
              <a:t> unto the whole congregation of the children of Israel, that they looked toward the wilderness, and, behold, the glory of the LORD appeared in the cloud</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Glory</a:t>
            </a:r>
            <a:endParaRPr lang="en-US" dirty="0"/>
          </a:p>
        </p:txBody>
      </p:sp>
      <p:sp>
        <p:nvSpPr>
          <p:cNvPr id="3" name="Content Placeholder 2"/>
          <p:cNvSpPr>
            <a:spLocks noGrp="1"/>
          </p:cNvSpPr>
          <p:nvPr>
            <p:ph idx="1"/>
          </p:nvPr>
        </p:nvSpPr>
        <p:spPr/>
        <p:txBody>
          <a:bodyPr>
            <a:normAutofit fontScale="92500" lnSpcReduction="10000"/>
          </a:bodyPr>
          <a:lstStyle/>
          <a:p>
            <a:r>
              <a:rPr lang="en-US" dirty="0">
                <a:solidFill>
                  <a:schemeClr val="tx1">
                    <a:lumMod val="50000"/>
                  </a:schemeClr>
                </a:solidFill>
              </a:rPr>
              <a:t>G.  The glory of God covered Mt. Sinai.</a:t>
            </a:r>
          </a:p>
          <a:p>
            <a:r>
              <a:rPr lang="en-US" dirty="0" smtClean="0">
                <a:solidFill>
                  <a:schemeClr val="tx1">
                    <a:lumMod val="50000"/>
                  </a:schemeClr>
                </a:solidFill>
              </a:rPr>
              <a:t>Exodus </a:t>
            </a:r>
            <a:r>
              <a:rPr lang="en-US" dirty="0">
                <a:solidFill>
                  <a:schemeClr val="tx1">
                    <a:lumMod val="50000"/>
                  </a:schemeClr>
                </a:solidFill>
              </a:rPr>
              <a:t>24:16-17, KJV,  “And the glory of the LORD abode upon mount Sinai, and the cloud covered it six days: and the seventh day he called unto Moses out of the midst of the cloud.  17,  And the sight of the glory of the LORD </a:t>
            </a:r>
            <a:r>
              <a:rPr lang="en-US" i="1" dirty="0">
                <a:solidFill>
                  <a:schemeClr val="tx1">
                    <a:lumMod val="50000"/>
                  </a:schemeClr>
                </a:solidFill>
              </a:rPr>
              <a:t>was</a:t>
            </a:r>
            <a:r>
              <a:rPr lang="en-US" dirty="0">
                <a:solidFill>
                  <a:schemeClr val="tx1">
                    <a:lumMod val="50000"/>
                  </a:schemeClr>
                </a:solidFill>
              </a:rPr>
              <a:t> like devouring fire on the top of the mount in the eyes of the children of Israel</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Glory</a:t>
            </a:r>
            <a:endParaRPr lang="en-US" dirty="0"/>
          </a:p>
        </p:txBody>
      </p:sp>
      <p:sp>
        <p:nvSpPr>
          <p:cNvPr id="3" name="Content Placeholder 2"/>
          <p:cNvSpPr>
            <a:spLocks noGrp="1"/>
          </p:cNvSpPr>
          <p:nvPr>
            <p:ph idx="1"/>
          </p:nvPr>
        </p:nvSpPr>
        <p:spPr/>
        <p:txBody>
          <a:bodyPr>
            <a:normAutofit fontScale="92500" lnSpcReduction="20000"/>
          </a:bodyPr>
          <a:lstStyle/>
          <a:p>
            <a:r>
              <a:rPr lang="en-US" dirty="0">
                <a:solidFill>
                  <a:schemeClr val="tx1">
                    <a:lumMod val="50000"/>
                  </a:schemeClr>
                </a:solidFill>
              </a:rPr>
              <a:t>H.  The glory of God sanctified the tabernacle, the altar, and Aaron and his sons.</a:t>
            </a:r>
          </a:p>
          <a:p>
            <a:r>
              <a:rPr lang="en-US" dirty="0" smtClean="0">
                <a:solidFill>
                  <a:schemeClr val="tx1">
                    <a:lumMod val="50000"/>
                  </a:schemeClr>
                </a:solidFill>
              </a:rPr>
              <a:t>Exodus </a:t>
            </a:r>
            <a:r>
              <a:rPr lang="en-US" dirty="0">
                <a:solidFill>
                  <a:schemeClr val="tx1">
                    <a:lumMod val="50000"/>
                  </a:schemeClr>
                </a:solidFill>
              </a:rPr>
              <a:t>29:43-44, KJV.  “And there I will meet with the children of Israel, and </a:t>
            </a:r>
            <a:r>
              <a:rPr lang="en-US" i="1" dirty="0">
                <a:solidFill>
                  <a:schemeClr val="tx1">
                    <a:lumMod val="50000"/>
                  </a:schemeClr>
                </a:solidFill>
              </a:rPr>
              <a:t>the tabernacle</a:t>
            </a:r>
            <a:r>
              <a:rPr lang="en-US" dirty="0">
                <a:solidFill>
                  <a:schemeClr val="tx1">
                    <a:lumMod val="50000"/>
                  </a:schemeClr>
                </a:solidFill>
              </a:rPr>
              <a:t> shall be sanctified by my glory.  44,  And I will sanctify the tabernacle of the congregation, and the altar: I will sanctify also both Aaron and his sons, to minister to me in the priest's office</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Glory of God</a:t>
            </a:r>
            <a:endParaRPr lang="en-US" dirty="0"/>
          </a:p>
        </p:txBody>
      </p:sp>
      <p:sp>
        <p:nvSpPr>
          <p:cNvPr id="3" name="Content Placeholder 2"/>
          <p:cNvSpPr>
            <a:spLocks noGrp="1"/>
          </p:cNvSpPr>
          <p:nvPr>
            <p:ph idx="1"/>
          </p:nvPr>
        </p:nvSpPr>
        <p:spPr/>
        <p:txBody>
          <a:bodyPr/>
          <a:lstStyle/>
          <a:p>
            <a:r>
              <a:rPr lang="en-US" dirty="0" smtClean="0">
                <a:solidFill>
                  <a:schemeClr val="tx1">
                    <a:lumMod val="50000"/>
                  </a:schemeClr>
                </a:solidFill>
              </a:rPr>
              <a:t>Have you seen the glory of God?</a:t>
            </a:r>
          </a:p>
          <a:p>
            <a:r>
              <a:rPr lang="en-US" dirty="0" smtClean="0">
                <a:solidFill>
                  <a:schemeClr val="tx1">
                    <a:lumMod val="50000"/>
                  </a:schemeClr>
                </a:solidFill>
              </a:rPr>
              <a:t>Have you received any measure of the glory of God?</a:t>
            </a:r>
          </a:p>
          <a:p>
            <a:r>
              <a:rPr lang="en-US" dirty="0" smtClean="0">
                <a:solidFill>
                  <a:schemeClr val="tx1">
                    <a:lumMod val="50000"/>
                  </a:schemeClr>
                </a:solidFill>
              </a:rPr>
              <a:t>How has it changed your life?</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17:4-5</a:t>
            </a:r>
            <a:endParaRPr lang="en-US" dirty="0"/>
          </a:p>
        </p:txBody>
      </p:sp>
      <p:sp>
        <p:nvSpPr>
          <p:cNvPr id="3" name="Content Placeholder 2"/>
          <p:cNvSpPr>
            <a:spLocks noGrp="1"/>
          </p:cNvSpPr>
          <p:nvPr>
            <p:ph idx="1"/>
          </p:nvPr>
        </p:nvSpPr>
        <p:spPr/>
        <p:txBody>
          <a:bodyPr/>
          <a:lstStyle/>
          <a:p>
            <a:r>
              <a:rPr lang="en-US" dirty="0">
                <a:solidFill>
                  <a:schemeClr val="tx1">
                    <a:lumMod val="50000"/>
                  </a:schemeClr>
                </a:solidFill>
              </a:rPr>
              <a:t>4,  “I have glorified thee on the earth: I have finished the work which thou </a:t>
            </a:r>
            <a:r>
              <a:rPr lang="en-US" dirty="0" err="1">
                <a:solidFill>
                  <a:schemeClr val="tx1">
                    <a:lumMod val="50000"/>
                  </a:schemeClr>
                </a:solidFill>
              </a:rPr>
              <a:t>gavest</a:t>
            </a:r>
            <a:r>
              <a:rPr lang="en-US" dirty="0">
                <a:solidFill>
                  <a:schemeClr val="tx1">
                    <a:lumMod val="50000"/>
                  </a:schemeClr>
                </a:solidFill>
              </a:rPr>
              <a:t> me to do.</a:t>
            </a:r>
          </a:p>
          <a:p>
            <a:r>
              <a:rPr lang="en-US" dirty="0">
                <a:solidFill>
                  <a:schemeClr val="tx1">
                    <a:lumMod val="50000"/>
                  </a:schemeClr>
                </a:solidFill>
              </a:rPr>
              <a:t>5,  “And now, O Father, glorify thou me with </a:t>
            </a:r>
            <a:r>
              <a:rPr lang="en-US" dirty="0" err="1">
                <a:solidFill>
                  <a:schemeClr val="tx1">
                    <a:lumMod val="50000"/>
                  </a:schemeClr>
                </a:solidFill>
              </a:rPr>
              <a:t>thine</a:t>
            </a:r>
            <a:r>
              <a:rPr lang="en-US" dirty="0">
                <a:solidFill>
                  <a:schemeClr val="tx1">
                    <a:lumMod val="50000"/>
                  </a:schemeClr>
                </a:solidFill>
              </a:rPr>
              <a:t> own self with the glory which I had with thee before the world was.”</a:t>
            </a:r>
          </a:p>
          <a:p>
            <a:r>
              <a:rPr lang="en-US" dirty="0"/>
              <a:t>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Was the Glory?</a:t>
            </a:r>
            <a:endParaRPr lang="en-US" dirty="0"/>
          </a:p>
        </p:txBody>
      </p:sp>
      <p:sp>
        <p:nvSpPr>
          <p:cNvPr id="3" name="Content Placeholder 2"/>
          <p:cNvSpPr>
            <a:spLocks noGrp="1"/>
          </p:cNvSpPr>
          <p:nvPr>
            <p:ph idx="1"/>
          </p:nvPr>
        </p:nvSpPr>
        <p:spPr/>
        <p:txBody>
          <a:bodyPr/>
          <a:lstStyle/>
          <a:p>
            <a:r>
              <a:rPr lang="en-US" dirty="0">
                <a:solidFill>
                  <a:schemeClr val="tx1">
                    <a:lumMod val="50000"/>
                  </a:schemeClr>
                </a:solidFill>
              </a:rPr>
              <a:t>What was the glory that Christ had before the world was?</a:t>
            </a:r>
          </a:p>
          <a:p>
            <a:r>
              <a:rPr lang="en-US" dirty="0">
                <a:solidFill>
                  <a:schemeClr val="tx1">
                    <a:lumMod val="50000"/>
                  </a:schemeClr>
                </a:solidFill>
              </a:rPr>
              <a:t>A.  He was the Creator. </a:t>
            </a:r>
            <a:endParaRPr lang="en-US" dirty="0" smtClean="0">
              <a:solidFill>
                <a:schemeClr val="tx1">
                  <a:lumMod val="50000"/>
                </a:schemeClr>
              </a:solidFill>
            </a:endParaRPr>
          </a:p>
          <a:p>
            <a:r>
              <a:rPr lang="en-US" dirty="0" smtClean="0">
                <a:solidFill>
                  <a:schemeClr val="tx1">
                    <a:lumMod val="50000"/>
                  </a:schemeClr>
                </a:solidFill>
              </a:rPr>
              <a:t>He </a:t>
            </a:r>
            <a:r>
              <a:rPr lang="en-US" dirty="0">
                <a:solidFill>
                  <a:schemeClr val="tx1">
                    <a:lumMod val="50000"/>
                  </a:schemeClr>
                </a:solidFill>
              </a:rPr>
              <a:t>was the Eternal Son, in perfect harmony and oneness with the Father.  </a:t>
            </a:r>
            <a:endParaRPr lang="en-US" dirty="0" smtClean="0">
              <a:solidFill>
                <a:schemeClr val="tx1">
                  <a:lumMod val="50000"/>
                </a:schemeClr>
              </a:solidFill>
            </a:endParaRPr>
          </a:p>
          <a:p>
            <a:r>
              <a:rPr lang="en-US" dirty="0" smtClean="0">
                <a:solidFill>
                  <a:schemeClr val="tx1">
                    <a:lumMod val="50000"/>
                  </a:schemeClr>
                </a:solidFill>
              </a:rPr>
              <a:t>He </a:t>
            </a:r>
            <a:r>
              <a:rPr lang="en-US" dirty="0">
                <a:solidFill>
                  <a:schemeClr val="tx1">
                    <a:lumMod val="50000"/>
                  </a:schemeClr>
                </a:solidFill>
              </a:rPr>
              <a:t>was of the same nature and substance as the Father.</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chemeClr val="tx1">
                    <a:lumMod val="50000"/>
                  </a:schemeClr>
                </a:solidFill>
              </a:rPr>
              <a:t>John 1:1-3, KJV,  “In the beginning was the Word [</a:t>
            </a:r>
            <a:r>
              <a:rPr lang="el-GR" b="1" dirty="0">
                <a:solidFill>
                  <a:schemeClr val="tx1">
                    <a:lumMod val="50000"/>
                  </a:schemeClr>
                </a:solidFill>
              </a:rPr>
              <a:t>λογος</a:t>
            </a:r>
            <a:r>
              <a:rPr lang="en-US" dirty="0">
                <a:solidFill>
                  <a:schemeClr val="tx1">
                    <a:lumMod val="50000"/>
                  </a:schemeClr>
                </a:solidFill>
              </a:rPr>
              <a:t>], and the Word [</a:t>
            </a:r>
            <a:r>
              <a:rPr lang="el-GR" b="1" dirty="0">
                <a:solidFill>
                  <a:schemeClr val="tx1">
                    <a:lumMod val="50000"/>
                  </a:schemeClr>
                </a:solidFill>
              </a:rPr>
              <a:t>λογος</a:t>
            </a:r>
            <a:r>
              <a:rPr lang="en-US" dirty="0">
                <a:solidFill>
                  <a:schemeClr val="tx1">
                    <a:lumMod val="50000"/>
                  </a:schemeClr>
                </a:solidFill>
              </a:rPr>
              <a:t>] was with God, and the Word [</a:t>
            </a:r>
            <a:r>
              <a:rPr lang="el-GR" b="1" dirty="0">
                <a:solidFill>
                  <a:schemeClr val="tx1">
                    <a:lumMod val="50000"/>
                  </a:schemeClr>
                </a:solidFill>
              </a:rPr>
              <a:t>λογος</a:t>
            </a:r>
            <a:r>
              <a:rPr lang="en-US" dirty="0">
                <a:solidFill>
                  <a:schemeClr val="tx1">
                    <a:lumMod val="50000"/>
                  </a:schemeClr>
                </a:solidFill>
              </a:rPr>
              <a:t>] was God.  2,  The same was in the beginning with God.  3,  All things were made by him; and without him was not any thing made that was made.”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1:1-2</a:t>
            </a:r>
            <a:endParaRPr lang="en-US" dirty="0"/>
          </a:p>
        </p:txBody>
      </p:sp>
      <p:sp>
        <p:nvSpPr>
          <p:cNvPr id="3" name="Content Placeholder 2"/>
          <p:cNvSpPr>
            <a:spLocks noGrp="1"/>
          </p:cNvSpPr>
          <p:nvPr>
            <p:ph idx="1"/>
          </p:nvPr>
        </p:nvSpPr>
        <p:spPr/>
        <p:txBody>
          <a:bodyPr/>
          <a:lstStyle/>
          <a:p>
            <a:r>
              <a:rPr lang="en-US" dirty="0">
                <a:solidFill>
                  <a:schemeClr val="tx1">
                    <a:lumMod val="50000"/>
                  </a:schemeClr>
                </a:solidFill>
              </a:rPr>
              <a:t>1,  “God, who at sundry times and in divers manners </a:t>
            </a:r>
            <a:r>
              <a:rPr lang="en-US" dirty="0" err="1">
                <a:solidFill>
                  <a:schemeClr val="tx1">
                    <a:lumMod val="50000"/>
                  </a:schemeClr>
                </a:solidFill>
              </a:rPr>
              <a:t>spake</a:t>
            </a:r>
            <a:r>
              <a:rPr lang="en-US" dirty="0">
                <a:solidFill>
                  <a:schemeClr val="tx1">
                    <a:lumMod val="50000"/>
                  </a:schemeClr>
                </a:solidFill>
              </a:rPr>
              <a:t> in time past unto the fathers by the prophets,”</a:t>
            </a:r>
          </a:p>
          <a:p>
            <a:r>
              <a:rPr lang="en-US" dirty="0">
                <a:solidFill>
                  <a:schemeClr val="tx1">
                    <a:lumMod val="50000"/>
                  </a:schemeClr>
                </a:solidFill>
              </a:rPr>
              <a:t>2,  “Hath in these last days spoken unto us by </a:t>
            </a:r>
            <a:r>
              <a:rPr lang="en-US" i="1" dirty="0">
                <a:solidFill>
                  <a:schemeClr val="tx1">
                    <a:lumMod val="50000"/>
                  </a:schemeClr>
                </a:solidFill>
              </a:rPr>
              <a:t>his</a:t>
            </a:r>
            <a:r>
              <a:rPr lang="en-US" dirty="0">
                <a:solidFill>
                  <a:schemeClr val="tx1">
                    <a:lumMod val="50000"/>
                  </a:schemeClr>
                </a:solidFill>
              </a:rPr>
              <a:t> Son, whom he hath appointed heir of all things, by whom also he made the worlds</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1:3-4</a:t>
            </a:r>
            <a:endParaRPr lang="en-US" dirty="0"/>
          </a:p>
        </p:txBody>
      </p:sp>
      <p:sp>
        <p:nvSpPr>
          <p:cNvPr id="3" name="Content Placeholder 2"/>
          <p:cNvSpPr>
            <a:spLocks noGrp="1"/>
          </p:cNvSpPr>
          <p:nvPr>
            <p:ph idx="1"/>
          </p:nvPr>
        </p:nvSpPr>
        <p:spPr/>
        <p:txBody>
          <a:bodyPr>
            <a:normAutofit fontScale="92500" lnSpcReduction="10000"/>
          </a:bodyPr>
          <a:lstStyle/>
          <a:p>
            <a:r>
              <a:rPr lang="en-US" dirty="0">
                <a:solidFill>
                  <a:schemeClr val="tx1">
                    <a:lumMod val="50000"/>
                  </a:schemeClr>
                </a:solidFill>
              </a:rPr>
              <a:t>3,  “Who being the brightness of </a:t>
            </a:r>
            <a:r>
              <a:rPr lang="en-US" i="1" dirty="0">
                <a:solidFill>
                  <a:schemeClr val="tx1">
                    <a:lumMod val="50000"/>
                  </a:schemeClr>
                </a:solidFill>
              </a:rPr>
              <a:t>his</a:t>
            </a:r>
            <a:r>
              <a:rPr lang="en-US" dirty="0">
                <a:solidFill>
                  <a:schemeClr val="tx1">
                    <a:lumMod val="50000"/>
                  </a:schemeClr>
                </a:solidFill>
              </a:rPr>
              <a:t> glory, and the express image of his person, and upholding all things by the word of his power, when he had by himself purged our sins, sat down on the right hand of the Majesty on high;”</a:t>
            </a:r>
          </a:p>
          <a:p>
            <a:r>
              <a:rPr lang="en-US" dirty="0">
                <a:solidFill>
                  <a:schemeClr val="tx1">
                    <a:lumMod val="50000"/>
                  </a:schemeClr>
                </a:solidFill>
              </a:rPr>
              <a:t>4,  “Being made so much better than the angels, as he hath by inheritance obtained a more excellent name than they</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1:5-7</a:t>
            </a:r>
            <a:endParaRPr lang="en-US" dirty="0"/>
          </a:p>
        </p:txBody>
      </p:sp>
      <p:sp>
        <p:nvSpPr>
          <p:cNvPr id="3" name="Content Placeholder 2"/>
          <p:cNvSpPr>
            <a:spLocks noGrp="1"/>
          </p:cNvSpPr>
          <p:nvPr>
            <p:ph idx="1"/>
          </p:nvPr>
        </p:nvSpPr>
        <p:spPr>
          <a:xfrm>
            <a:off x="457200" y="1600200"/>
            <a:ext cx="8229600" cy="4800600"/>
          </a:xfrm>
        </p:spPr>
        <p:txBody>
          <a:bodyPr>
            <a:normAutofit fontScale="92500" lnSpcReduction="20000"/>
          </a:bodyPr>
          <a:lstStyle/>
          <a:p>
            <a:r>
              <a:rPr lang="en-US" dirty="0">
                <a:solidFill>
                  <a:schemeClr val="tx1">
                    <a:lumMod val="50000"/>
                  </a:schemeClr>
                </a:solidFill>
              </a:rPr>
              <a:t>5,  “For unto which of the angels said he at any time, Thou art my Son, this day have I begotten thee? And again, I will be to him a Father, and he shall be to me a Son?”</a:t>
            </a:r>
          </a:p>
          <a:p>
            <a:r>
              <a:rPr lang="en-US" dirty="0">
                <a:solidFill>
                  <a:schemeClr val="tx1">
                    <a:lumMod val="50000"/>
                  </a:schemeClr>
                </a:solidFill>
              </a:rPr>
              <a:t>6,  “And again, when he </a:t>
            </a:r>
            <a:r>
              <a:rPr lang="en-US" dirty="0" err="1">
                <a:solidFill>
                  <a:schemeClr val="tx1">
                    <a:lumMod val="50000"/>
                  </a:schemeClr>
                </a:solidFill>
              </a:rPr>
              <a:t>bringeth</a:t>
            </a:r>
            <a:r>
              <a:rPr lang="en-US" dirty="0">
                <a:solidFill>
                  <a:schemeClr val="tx1">
                    <a:lumMod val="50000"/>
                  </a:schemeClr>
                </a:solidFill>
              </a:rPr>
              <a:t> in the </a:t>
            </a:r>
            <a:r>
              <a:rPr lang="en-US" dirty="0" err="1">
                <a:solidFill>
                  <a:schemeClr val="tx1">
                    <a:lumMod val="50000"/>
                  </a:schemeClr>
                </a:solidFill>
              </a:rPr>
              <a:t>firstbegotten</a:t>
            </a:r>
            <a:r>
              <a:rPr lang="en-US" dirty="0">
                <a:solidFill>
                  <a:schemeClr val="tx1">
                    <a:lumMod val="50000"/>
                  </a:schemeClr>
                </a:solidFill>
              </a:rPr>
              <a:t> into the world, he </a:t>
            </a:r>
            <a:r>
              <a:rPr lang="en-US" dirty="0" err="1">
                <a:solidFill>
                  <a:schemeClr val="tx1">
                    <a:lumMod val="50000"/>
                  </a:schemeClr>
                </a:solidFill>
              </a:rPr>
              <a:t>saith</a:t>
            </a:r>
            <a:r>
              <a:rPr lang="en-US" dirty="0">
                <a:solidFill>
                  <a:schemeClr val="tx1">
                    <a:lumMod val="50000"/>
                  </a:schemeClr>
                </a:solidFill>
              </a:rPr>
              <a:t>, And let all the angels of God worship him.”</a:t>
            </a:r>
          </a:p>
          <a:p>
            <a:r>
              <a:rPr lang="en-US" dirty="0">
                <a:solidFill>
                  <a:schemeClr val="tx1">
                    <a:lumMod val="50000"/>
                  </a:schemeClr>
                </a:solidFill>
              </a:rPr>
              <a:t>7,  “And of the angels he </a:t>
            </a:r>
            <a:r>
              <a:rPr lang="en-US" dirty="0" err="1">
                <a:solidFill>
                  <a:schemeClr val="tx1">
                    <a:lumMod val="50000"/>
                  </a:schemeClr>
                </a:solidFill>
              </a:rPr>
              <a:t>saith</a:t>
            </a:r>
            <a:r>
              <a:rPr lang="en-US" dirty="0">
                <a:solidFill>
                  <a:schemeClr val="tx1">
                    <a:lumMod val="50000"/>
                  </a:schemeClr>
                </a:solidFill>
              </a:rPr>
              <a:t>, Who </a:t>
            </a:r>
            <a:r>
              <a:rPr lang="en-US" dirty="0" err="1">
                <a:solidFill>
                  <a:schemeClr val="tx1">
                    <a:lumMod val="50000"/>
                  </a:schemeClr>
                </a:solidFill>
              </a:rPr>
              <a:t>maketh</a:t>
            </a:r>
            <a:r>
              <a:rPr lang="en-US" dirty="0">
                <a:solidFill>
                  <a:schemeClr val="tx1">
                    <a:lumMod val="50000"/>
                  </a:schemeClr>
                </a:solidFill>
              </a:rPr>
              <a:t> his angels spirits, and his ministers a flame of fire</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1:8-10</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r>
              <a:rPr lang="en-US" dirty="0">
                <a:solidFill>
                  <a:schemeClr val="tx1">
                    <a:lumMod val="50000"/>
                  </a:schemeClr>
                </a:solidFill>
              </a:rPr>
              <a:t>8,  “But unto the Son </a:t>
            </a:r>
            <a:r>
              <a:rPr lang="en-US" i="1" dirty="0">
                <a:solidFill>
                  <a:schemeClr val="tx1">
                    <a:lumMod val="50000"/>
                  </a:schemeClr>
                </a:solidFill>
              </a:rPr>
              <a:t>he </a:t>
            </a:r>
            <a:r>
              <a:rPr lang="en-US" i="1" dirty="0" err="1">
                <a:solidFill>
                  <a:schemeClr val="tx1">
                    <a:lumMod val="50000"/>
                  </a:schemeClr>
                </a:solidFill>
              </a:rPr>
              <a:t>saith</a:t>
            </a:r>
            <a:r>
              <a:rPr lang="en-US" i="1" dirty="0">
                <a:solidFill>
                  <a:schemeClr val="tx1">
                    <a:lumMod val="50000"/>
                  </a:schemeClr>
                </a:solidFill>
              </a:rPr>
              <a:t>,</a:t>
            </a:r>
            <a:r>
              <a:rPr lang="en-US" dirty="0">
                <a:solidFill>
                  <a:schemeClr val="tx1">
                    <a:lumMod val="50000"/>
                  </a:schemeClr>
                </a:solidFill>
              </a:rPr>
              <a:t> Thy throne, O God, </a:t>
            </a:r>
            <a:r>
              <a:rPr lang="en-US" i="1" dirty="0">
                <a:solidFill>
                  <a:schemeClr val="tx1">
                    <a:lumMod val="50000"/>
                  </a:schemeClr>
                </a:solidFill>
              </a:rPr>
              <a:t>is</a:t>
            </a:r>
            <a:r>
              <a:rPr lang="en-US" dirty="0">
                <a:solidFill>
                  <a:schemeClr val="tx1">
                    <a:lumMod val="50000"/>
                  </a:schemeClr>
                </a:solidFill>
              </a:rPr>
              <a:t> for ever and ever: a </a:t>
            </a:r>
            <a:r>
              <a:rPr lang="en-US" dirty="0" err="1">
                <a:solidFill>
                  <a:schemeClr val="tx1">
                    <a:lumMod val="50000"/>
                  </a:schemeClr>
                </a:solidFill>
              </a:rPr>
              <a:t>sceptre</a:t>
            </a:r>
            <a:r>
              <a:rPr lang="en-US" dirty="0">
                <a:solidFill>
                  <a:schemeClr val="tx1">
                    <a:lumMod val="50000"/>
                  </a:schemeClr>
                </a:solidFill>
              </a:rPr>
              <a:t> of righteousness </a:t>
            </a:r>
            <a:r>
              <a:rPr lang="en-US" i="1" dirty="0">
                <a:solidFill>
                  <a:schemeClr val="tx1">
                    <a:lumMod val="50000"/>
                  </a:schemeClr>
                </a:solidFill>
              </a:rPr>
              <a:t>is</a:t>
            </a:r>
            <a:r>
              <a:rPr lang="en-US" dirty="0">
                <a:solidFill>
                  <a:schemeClr val="tx1">
                    <a:lumMod val="50000"/>
                  </a:schemeClr>
                </a:solidFill>
              </a:rPr>
              <a:t> the </a:t>
            </a:r>
            <a:r>
              <a:rPr lang="en-US" dirty="0" err="1">
                <a:solidFill>
                  <a:schemeClr val="tx1">
                    <a:lumMod val="50000"/>
                  </a:schemeClr>
                </a:solidFill>
              </a:rPr>
              <a:t>sceptre</a:t>
            </a:r>
            <a:r>
              <a:rPr lang="en-US" dirty="0">
                <a:solidFill>
                  <a:schemeClr val="tx1">
                    <a:lumMod val="50000"/>
                  </a:schemeClr>
                </a:solidFill>
              </a:rPr>
              <a:t> of thy kingdom.”</a:t>
            </a:r>
          </a:p>
          <a:p>
            <a:r>
              <a:rPr lang="en-US" dirty="0">
                <a:solidFill>
                  <a:schemeClr val="tx1">
                    <a:lumMod val="50000"/>
                  </a:schemeClr>
                </a:solidFill>
              </a:rPr>
              <a:t>9,  “Thou hast loved righteousness, and hated iniquity; therefore God, </a:t>
            </a:r>
            <a:r>
              <a:rPr lang="en-US" i="1" dirty="0">
                <a:solidFill>
                  <a:schemeClr val="tx1">
                    <a:lumMod val="50000"/>
                  </a:schemeClr>
                </a:solidFill>
              </a:rPr>
              <a:t>even</a:t>
            </a:r>
            <a:r>
              <a:rPr lang="en-US" dirty="0">
                <a:solidFill>
                  <a:schemeClr val="tx1">
                    <a:lumMod val="50000"/>
                  </a:schemeClr>
                </a:solidFill>
              </a:rPr>
              <a:t> thy God, hath anointed thee with the oil of gladness above thy fellows.”</a:t>
            </a:r>
          </a:p>
          <a:p>
            <a:r>
              <a:rPr lang="en-US" dirty="0">
                <a:solidFill>
                  <a:schemeClr val="tx1">
                    <a:lumMod val="50000"/>
                  </a:schemeClr>
                </a:solidFill>
              </a:rPr>
              <a:t>10,  “And, Thou, Lord, in the beginning hast laid the foundation of the earth; and the heavens are the works of </a:t>
            </a:r>
            <a:r>
              <a:rPr lang="en-US" dirty="0" err="1">
                <a:solidFill>
                  <a:schemeClr val="tx1">
                    <a:lumMod val="50000"/>
                  </a:schemeClr>
                </a:solidFill>
              </a:rPr>
              <a:t>thine</a:t>
            </a:r>
            <a:r>
              <a:rPr lang="en-US" dirty="0">
                <a:solidFill>
                  <a:schemeClr val="tx1">
                    <a:lumMod val="50000"/>
                  </a:schemeClr>
                </a:solidFill>
              </a:rPr>
              <a:t> hands</a:t>
            </a:r>
            <a:r>
              <a:rPr lang="en-US" dirty="0" smtClean="0">
                <a:solidFill>
                  <a:schemeClr val="tx1">
                    <a:lumMod val="50000"/>
                  </a:schemeClr>
                </a:solidFill>
              </a:rPr>
              <a:t>:”</a:t>
            </a:r>
            <a:endParaRPr lang="en-US" dirty="0">
              <a:solidFill>
                <a:schemeClr val="tx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Custom 3">
      <a:dk1>
        <a:srgbClr val="660033"/>
      </a:dk1>
      <a:lt1>
        <a:srgbClr val="E0E6F5"/>
      </a:lt1>
      <a:dk2>
        <a:srgbClr val="365BB0"/>
      </a:dk2>
      <a:lt2>
        <a:srgbClr val="E0E6F5"/>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Custom 1">
      <a:majorFont>
        <a:latin typeface="Cooper Black"/>
        <a:ea typeface=""/>
        <a:cs typeface=""/>
      </a:majorFont>
      <a:minorFont>
        <a:latin typeface="Cooper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TotalTime>
  <Words>1795</Words>
  <Application>Microsoft Office PowerPoint</Application>
  <PresentationFormat>On-screen Show (4:3)</PresentationFormat>
  <Paragraphs>87</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The Glory of God</vt:lpstr>
      <vt:lpstr>John 17:1-3</vt:lpstr>
      <vt:lpstr>John 17:4-5</vt:lpstr>
      <vt:lpstr>What Was the Glory?</vt:lpstr>
      <vt:lpstr>Slide 5</vt:lpstr>
      <vt:lpstr>Hebrews 1:1-2</vt:lpstr>
      <vt:lpstr>Hebrews 1:3-4</vt:lpstr>
      <vt:lpstr>Hebrews 1:5-7</vt:lpstr>
      <vt:lpstr>Hebrews 1:8-10</vt:lpstr>
      <vt:lpstr>Isaiah 6:1-2, KJV</vt:lpstr>
      <vt:lpstr>Isaiah 6:3-5, KJV</vt:lpstr>
      <vt:lpstr>Hebrews 6:6-8, KJV</vt:lpstr>
      <vt:lpstr>Daniel 2:31-33, LITV</vt:lpstr>
      <vt:lpstr>Daniel 2:34-35, LITV</vt:lpstr>
      <vt:lpstr>Ezekiel 1:26-27, LITV</vt:lpstr>
      <vt:lpstr>Ezekiel 1:28, LITV</vt:lpstr>
      <vt:lpstr>Exodus 33:17-18, LITV</vt:lpstr>
      <vt:lpstr>Exodus 33:19-20, LITV</vt:lpstr>
      <vt:lpstr>Exodus 33:21-23, LITV</vt:lpstr>
      <vt:lpstr>Moses Asked</vt:lpstr>
      <vt:lpstr>Christ’s Glory</vt:lpstr>
      <vt:lpstr>The Glory</vt:lpstr>
      <vt:lpstr>The Glory</vt:lpstr>
      <vt:lpstr>The Glory of God</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Glory of God</dc:title>
  <dc:creator>Louis G. Hulsey</dc:creator>
  <cp:lastModifiedBy>Louis G. Hulsey</cp:lastModifiedBy>
  <cp:revision>37</cp:revision>
  <dcterms:created xsi:type="dcterms:W3CDTF">2012-10-28T07:27:29Z</dcterms:created>
  <dcterms:modified xsi:type="dcterms:W3CDTF">2012-10-28T12:48:39Z</dcterms:modified>
</cp:coreProperties>
</file>