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87D248-3ABD-4F48-846C-439EC89B60B4}" type="datetimeFigureOut">
              <a:rPr lang="en-US" smtClean="0"/>
              <a:pPr/>
              <a:t>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23A59-4FC7-4CDE-A369-A9B4141FF68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87D248-3ABD-4F48-846C-439EC89B60B4}" type="datetimeFigureOut">
              <a:rPr lang="en-US" smtClean="0"/>
              <a:pPr/>
              <a:t>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23A59-4FC7-4CDE-A369-A9B4141FF68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87D248-3ABD-4F48-846C-439EC89B60B4}" type="datetimeFigureOut">
              <a:rPr lang="en-US" smtClean="0"/>
              <a:pPr/>
              <a:t>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23A59-4FC7-4CDE-A369-A9B4141FF68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87D248-3ABD-4F48-846C-439EC89B60B4}" type="datetimeFigureOut">
              <a:rPr lang="en-US" smtClean="0"/>
              <a:pPr/>
              <a:t>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23A59-4FC7-4CDE-A369-A9B4141FF68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87D248-3ABD-4F48-846C-439EC89B60B4}" type="datetimeFigureOut">
              <a:rPr lang="en-US" smtClean="0"/>
              <a:pPr/>
              <a:t>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23A59-4FC7-4CDE-A369-A9B4141FF68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87D248-3ABD-4F48-846C-439EC89B60B4}" type="datetimeFigureOut">
              <a:rPr lang="en-US" smtClean="0"/>
              <a:pPr/>
              <a:t>11/4/2012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3A59-4FC7-4CDE-A369-A9B4141FF68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87D248-3ABD-4F48-846C-439EC89B60B4}" type="datetimeFigureOut">
              <a:rPr lang="en-US" smtClean="0"/>
              <a:pPr/>
              <a:t>11/4/2012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3A59-4FC7-4CDE-A369-A9B4141FF68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87D248-3ABD-4F48-846C-439EC89B60B4}" type="datetimeFigureOut">
              <a:rPr lang="en-US" smtClean="0"/>
              <a:pPr/>
              <a:t>11/4/2012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F23A59-4FC7-4CDE-A369-A9B4141FF68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87D248-3ABD-4F48-846C-439EC89B60B4}" type="datetimeFigureOut">
              <a:rPr lang="en-US" smtClean="0"/>
              <a:pPr/>
              <a:t>11/4/2012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F23A59-4FC7-4CDE-A369-A9B4141FF68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87D248-3ABD-4F48-846C-439EC89B60B4}" type="datetimeFigureOut">
              <a:rPr lang="en-US" smtClean="0"/>
              <a:pPr/>
              <a:t>11/4/2012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3A59-4FC7-4CDE-A369-A9B4141FF68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87D248-3ABD-4F48-846C-439EC89B60B4}" type="datetimeFigureOut">
              <a:rPr lang="en-US" smtClean="0"/>
              <a:pPr/>
              <a:t>11/4/2012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3A59-4FC7-4CDE-A369-A9B4141FF68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87D248-3ABD-4F48-846C-439EC89B60B4}" type="datetimeFigureOut">
              <a:rPr lang="en-US" smtClean="0"/>
              <a:pPr/>
              <a:t>11/4/2012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3A59-4FC7-4CDE-A369-A9B4141FF68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effectLst>
                  <a:outerShdw blurRad="38100" dist="38100" dir="2700000" algn="tl">
                    <a:srgbClr val="000000">
                      <a:alpha val="43137"/>
                    </a:srgbClr>
                  </a:outerShdw>
                </a:effectLst>
              </a:rPr>
              <a:t>The Glory of God Part II</a:t>
            </a:r>
            <a:endParaRPr lang="en-US"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381000" y="5257800"/>
            <a:ext cx="3352800" cy="1219200"/>
          </a:xfrm>
        </p:spPr>
        <p:txBody>
          <a:bodyPr>
            <a:normAutofit/>
          </a:bodyPr>
          <a:lstStyle/>
          <a:p>
            <a:pPr algn="l"/>
            <a:r>
              <a:rPr lang="en-US" sz="2000" dirty="0" smtClean="0">
                <a:solidFill>
                  <a:schemeClr val="tx2">
                    <a:lumMod val="50000"/>
                  </a:schemeClr>
                </a:solidFill>
              </a:rPr>
              <a:t>Louis G. Hulsey</a:t>
            </a:r>
          </a:p>
          <a:p>
            <a:pPr algn="l"/>
            <a:r>
              <a:rPr lang="en-US" sz="2000" dirty="0" smtClean="0">
                <a:solidFill>
                  <a:schemeClr val="tx2">
                    <a:lumMod val="50000"/>
                  </a:schemeClr>
                </a:solidFill>
              </a:rPr>
              <a:t>November 4, 2012</a:t>
            </a:r>
          </a:p>
          <a:p>
            <a:pPr algn="l"/>
            <a:r>
              <a:rPr lang="en-US" sz="2000" dirty="0" smtClean="0">
                <a:solidFill>
                  <a:schemeClr val="tx2">
                    <a:lumMod val="50000"/>
                  </a:schemeClr>
                </a:solidFill>
              </a:rPr>
              <a:t>Casa Grande, Arizona</a:t>
            </a:r>
            <a:endParaRPr lang="en-US" sz="2000" dirty="0">
              <a:solidFill>
                <a:schemeClr val="tx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left)">
                                      <p:cBhvr>
                                        <p:cTn id="25" dur="5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left)">
                                      <p:cBhvr>
                                        <p:cTn id="30" dur="500"/>
                                        <p:tgtEl>
                                          <p:spTgt spid="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wipe(left)">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of Glory</a:t>
            </a:r>
            <a:endParaRPr lang="en-US" dirty="0"/>
          </a:p>
        </p:txBody>
      </p:sp>
      <p:sp>
        <p:nvSpPr>
          <p:cNvPr id="3" name="Content Placeholder 2"/>
          <p:cNvSpPr>
            <a:spLocks noGrp="1"/>
          </p:cNvSpPr>
          <p:nvPr>
            <p:ph idx="1"/>
          </p:nvPr>
        </p:nvSpPr>
        <p:spPr/>
        <p:txBody>
          <a:bodyPr>
            <a:normAutofit fontScale="85000" lnSpcReduction="10000"/>
          </a:bodyPr>
          <a:lstStyle/>
          <a:p>
            <a:r>
              <a:rPr lang="en-US" dirty="0">
                <a:solidFill>
                  <a:schemeClr val="bg2">
                    <a:lumMod val="10000"/>
                  </a:schemeClr>
                </a:solidFill>
              </a:rPr>
              <a:t>Both Paul and James call Jesus “the Lord of glory” which refers to the revelation of God as the </a:t>
            </a:r>
            <a:r>
              <a:rPr lang="en-US" dirty="0" err="1">
                <a:solidFill>
                  <a:schemeClr val="bg2">
                    <a:lumMod val="10000"/>
                  </a:schemeClr>
                </a:solidFill>
              </a:rPr>
              <a:t>Shekinah</a:t>
            </a:r>
            <a:r>
              <a:rPr lang="en-US" dirty="0">
                <a:solidFill>
                  <a:schemeClr val="bg2">
                    <a:lumMod val="10000"/>
                  </a:schemeClr>
                </a:solidFill>
              </a:rPr>
              <a:t> in the tabernacle, both in earth and in heaven.</a:t>
            </a:r>
          </a:p>
          <a:p>
            <a:r>
              <a:rPr lang="en-US" dirty="0">
                <a:solidFill>
                  <a:schemeClr val="bg2">
                    <a:lumMod val="10000"/>
                  </a:schemeClr>
                </a:solidFill>
              </a:rPr>
              <a:t>“Which none of the princes of this world knew: for had they known </a:t>
            </a:r>
            <a:r>
              <a:rPr lang="en-US" i="1" dirty="0">
                <a:solidFill>
                  <a:schemeClr val="bg2">
                    <a:lumMod val="10000"/>
                  </a:schemeClr>
                </a:solidFill>
              </a:rPr>
              <a:t>it,</a:t>
            </a:r>
            <a:r>
              <a:rPr lang="en-US" dirty="0">
                <a:solidFill>
                  <a:schemeClr val="bg2">
                    <a:lumMod val="10000"/>
                  </a:schemeClr>
                </a:solidFill>
              </a:rPr>
              <a:t> they would not have crucified the </a:t>
            </a:r>
            <a:r>
              <a:rPr lang="en-US" u="sng" dirty="0">
                <a:solidFill>
                  <a:schemeClr val="bg2">
                    <a:lumMod val="10000"/>
                  </a:schemeClr>
                </a:solidFill>
              </a:rPr>
              <a:t>Lord of </a:t>
            </a:r>
            <a:r>
              <a:rPr lang="en-US" u="sng" dirty="0" smtClean="0">
                <a:solidFill>
                  <a:schemeClr val="bg2">
                    <a:lumMod val="10000"/>
                  </a:schemeClr>
                </a:solidFill>
              </a:rPr>
              <a:t>glory,”</a:t>
            </a:r>
            <a:r>
              <a:rPr lang="en-US" dirty="0" smtClean="0">
                <a:solidFill>
                  <a:schemeClr val="bg2">
                    <a:lumMod val="10000"/>
                  </a:schemeClr>
                </a:solidFill>
              </a:rPr>
              <a:t> </a:t>
            </a:r>
            <a:r>
              <a:rPr lang="en-US" dirty="0">
                <a:solidFill>
                  <a:schemeClr val="bg2">
                    <a:lumMod val="10000"/>
                  </a:schemeClr>
                </a:solidFill>
              </a:rPr>
              <a:t>(1 Corinthians 2:8, KJV</a:t>
            </a:r>
            <a:r>
              <a:rPr lang="en-US" dirty="0" smtClean="0">
                <a:solidFill>
                  <a:schemeClr val="bg2">
                    <a:lumMod val="10000"/>
                  </a:schemeClr>
                </a:solidFill>
              </a:rPr>
              <a:t>).</a:t>
            </a:r>
            <a:r>
              <a:rPr lang="en-US" dirty="0">
                <a:solidFill>
                  <a:schemeClr val="bg2">
                    <a:lumMod val="10000"/>
                  </a:schemeClr>
                </a:solidFill>
              </a:rPr>
              <a:t> </a:t>
            </a:r>
          </a:p>
          <a:p>
            <a:r>
              <a:rPr lang="en-US" dirty="0">
                <a:solidFill>
                  <a:schemeClr val="bg2">
                    <a:lumMod val="10000"/>
                  </a:schemeClr>
                </a:solidFill>
              </a:rPr>
              <a:t>“My brethren, have not the faith of our Lord Jesus Christ, </a:t>
            </a:r>
            <a:r>
              <a:rPr lang="en-US" i="1" dirty="0">
                <a:solidFill>
                  <a:schemeClr val="bg2">
                    <a:lumMod val="10000"/>
                  </a:schemeClr>
                </a:solidFill>
              </a:rPr>
              <a:t>the </a:t>
            </a:r>
            <a:r>
              <a:rPr lang="en-US" i="1" u="sng" dirty="0">
                <a:solidFill>
                  <a:schemeClr val="bg2">
                    <a:lumMod val="10000"/>
                  </a:schemeClr>
                </a:solidFill>
              </a:rPr>
              <a:t>Lord</a:t>
            </a:r>
            <a:r>
              <a:rPr lang="en-US" u="sng" dirty="0">
                <a:solidFill>
                  <a:schemeClr val="bg2">
                    <a:lumMod val="10000"/>
                  </a:schemeClr>
                </a:solidFill>
              </a:rPr>
              <a:t> of glory</a:t>
            </a:r>
            <a:r>
              <a:rPr lang="en-US" dirty="0">
                <a:solidFill>
                  <a:schemeClr val="bg2">
                    <a:lumMod val="10000"/>
                  </a:schemeClr>
                </a:solidFill>
              </a:rPr>
              <a:t>, with respect of persons” (James 2:1, KJV).</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left)">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lef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left)">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of Glory</a:t>
            </a:r>
            <a:endParaRPr lang="en-US" dirty="0"/>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r>
              <a:rPr lang="en-US" dirty="0">
                <a:solidFill>
                  <a:schemeClr val="bg2">
                    <a:lumMod val="10000"/>
                  </a:schemeClr>
                </a:solidFill>
              </a:rPr>
              <a:t>What glory would Christ have after His time on earth that He did not have during His earthly visit?  </a:t>
            </a:r>
            <a:endParaRPr lang="en-US" dirty="0" smtClean="0">
              <a:solidFill>
                <a:schemeClr val="bg2">
                  <a:lumMod val="10000"/>
                </a:schemeClr>
              </a:solidFill>
            </a:endParaRPr>
          </a:p>
          <a:p>
            <a:r>
              <a:rPr lang="en-US" dirty="0" smtClean="0">
                <a:solidFill>
                  <a:schemeClr val="bg2">
                    <a:lumMod val="10000"/>
                  </a:schemeClr>
                </a:solidFill>
              </a:rPr>
              <a:t>The </a:t>
            </a:r>
            <a:r>
              <a:rPr lang="en-US" dirty="0">
                <a:solidFill>
                  <a:schemeClr val="bg2">
                    <a:lumMod val="10000"/>
                  </a:schemeClr>
                </a:solidFill>
              </a:rPr>
              <a:t>praise of a redeemed people.  </a:t>
            </a:r>
            <a:endParaRPr lang="en-US" dirty="0" smtClean="0">
              <a:solidFill>
                <a:schemeClr val="bg2">
                  <a:lumMod val="10000"/>
                </a:schemeClr>
              </a:solidFill>
            </a:endParaRPr>
          </a:p>
          <a:p>
            <a:r>
              <a:rPr lang="en-US" dirty="0" smtClean="0">
                <a:solidFill>
                  <a:schemeClr val="bg2">
                    <a:lumMod val="10000"/>
                  </a:schemeClr>
                </a:solidFill>
              </a:rPr>
              <a:t>The </a:t>
            </a:r>
            <a:r>
              <a:rPr lang="en-US" dirty="0">
                <a:solidFill>
                  <a:schemeClr val="bg2">
                    <a:lumMod val="10000"/>
                  </a:schemeClr>
                </a:solidFill>
              </a:rPr>
              <a:t>sufferings of Christ ushered in His glory.  </a:t>
            </a:r>
            <a:endParaRPr lang="en-US" dirty="0" smtClean="0">
              <a:solidFill>
                <a:schemeClr val="bg2">
                  <a:lumMod val="10000"/>
                </a:schemeClr>
              </a:solidFill>
            </a:endParaRPr>
          </a:p>
          <a:p>
            <a:r>
              <a:rPr lang="en-US" dirty="0" smtClean="0">
                <a:solidFill>
                  <a:schemeClr val="bg2">
                    <a:lumMod val="10000"/>
                  </a:schemeClr>
                </a:solidFill>
              </a:rPr>
              <a:t>Therefore </a:t>
            </a:r>
            <a:r>
              <a:rPr lang="en-US" dirty="0">
                <a:solidFill>
                  <a:schemeClr val="bg2">
                    <a:lumMod val="10000"/>
                  </a:schemeClr>
                </a:solidFill>
              </a:rPr>
              <a:t>His suffering is called “glory.” “And Jesus answered them, saying, The hour is come, that the Son of man should be glorified,” John 12:23 KJV</a:t>
            </a:r>
            <a:r>
              <a:rPr lang="en-US" dirty="0" smtClean="0">
                <a:solidFill>
                  <a:schemeClr val="bg2">
                    <a:lumMod val="10000"/>
                  </a:schemeClr>
                </a:solidFill>
              </a:rPr>
              <a:t>.</a:t>
            </a:r>
            <a:endParaRPr lang="en-US" dirty="0">
              <a:solidFill>
                <a:schemeClr val="bg2">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left)">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of Glory</a:t>
            </a:r>
            <a:endParaRPr lang="en-US" dirty="0"/>
          </a:p>
        </p:txBody>
      </p:sp>
      <p:sp>
        <p:nvSpPr>
          <p:cNvPr id="3" name="Content Placeholder 2"/>
          <p:cNvSpPr>
            <a:spLocks noGrp="1"/>
          </p:cNvSpPr>
          <p:nvPr>
            <p:ph idx="1"/>
          </p:nvPr>
        </p:nvSpPr>
        <p:spPr/>
        <p:txBody>
          <a:bodyPr>
            <a:normAutofit fontScale="92500" lnSpcReduction="10000"/>
          </a:bodyPr>
          <a:lstStyle/>
          <a:p>
            <a:r>
              <a:rPr lang="en-US" dirty="0">
                <a:solidFill>
                  <a:schemeClr val="bg2">
                    <a:lumMod val="10000"/>
                  </a:schemeClr>
                </a:solidFill>
              </a:rPr>
              <a:t>Luke 24:26, KJV,  [Jesus said] “Ought not Christ to have suffered these things, and to enter into his glory?”</a:t>
            </a:r>
          </a:p>
          <a:p>
            <a:r>
              <a:rPr lang="en-US" dirty="0">
                <a:solidFill>
                  <a:schemeClr val="bg2">
                    <a:lumMod val="10000"/>
                  </a:schemeClr>
                </a:solidFill>
              </a:rPr>
              <a:t>Jesus entered into His glory through suffering.</a:t>
            </a:r>
          </a:p>
          <a:p>
            <a:r>
              <a:rPr lang="en-US" dirty="0">
                <a:solidFill>
                  <a:schemeClr val="bg2">
                    <a:lumMod val="10000"/>
                  </a:schemeClr>
                </a:solidFill>
              </a:rPr>
              <a:t>He has a glorious body.</a:t>
            </a:r>
          </a:p>
          <a:p>
            <a:r>
              <a:rPr lang="en-US" dirty="0">
                <a:solidFill>
                  <a:schemeClr val="bg2">
                    <a:lumMod val="10000"/>
                  </a:schemeClr>
                </a:solidFill>
              </a:rPr>
              <a:t>Romans 8:18 KJV, “For I reckon that the sufferings of this present time </a:t>
            </a:r>
            <a:r>
              <a:rPr lang="en-US" i="1" dirty="0">
                <a:solidFill>
                  <a:schemeClr val="bg2">
                    <a:lumMod val="10000"/>
                  </a:schemeClr>
                </a:solidFill>
              </a:rPr>
              <a:t>are</a:t>
            </a:r>
            <a:r>
              <a:rPr lang="en-US" dirty="0">
                <a:solidFill>
                  <a:schemeClr val="bg2">
                    <a:lumMod val="10000"/>
                  </a:schemeClr>
                </a:solidFill>
              </a:rPr>
              <a:t> not worthy </a:t>
            </a:r>
            <a:r>
              <a:rPr lang="en-US" i="1" dirty="0">
                <a:solidFill>
                  <a:schemeClr val="bg2">
                    <a:lumMod val="10000"/>
                  </a:schemeClr>
                </a:solidFill>
              </a:rPr>
              <a:t>to be compared</a:t>
            </a:r>
            <a:r>
              <a:rPr lang="en-US" dirty="0">
                <a:solidFill>
                  <a:schemeClr val="bg2">
                    <a:lumMod val="10000"/>
                  </a:schemeClr>
                </a:solidFill>
              </a:rPr>
              <a:t> with the glory which shall be revealed in us</a:t>
            </a:r>
            <a:r>
              <a:rPr lang="en-US" dirty="0" smtClean="0">
                <a:solidFill>
                  <a:schemeClr val="bg2">
                    <a:lumMod val="10000"/>
                  </a:schemeClr>
                </a:solidFill>
              </a:rPr>
              <a:t>.”</a:t>
            </a:r>
            <a:endParaRPr lang="en-US" dirty="0">
              <a:solidFill>
                <a:schemeClr val="bg2">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left)">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lef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left)">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left)">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Fire of God</a:t>
            </a:r>
            <a:endParaRPr lang="en-US" dirty="0"/>
          </a:p>
        </p:txBody>
      </p:sp>
      <p:sp>
        <p:nvSpPr>
          <p:cNvPr id="3" name="Content Placeholder 2"/>
          <p:cNvSpPr>
            <a:spLocks noGrp="1"/>
          </p:cNvSpPr>
          <p:nvPr>
            <p:ph idx="1"/>
          </p:nvPr>
        </p:nvSpPr>
        <p:spPr/>
        <p:txBody>
          <a:bodyPr>
            <a:normAutofit fontScale="92500"/>
          </a:bodyPr>
          <a:lstStyle/>
          <a:p>
            <a:r>
              <a:rPr lang="en-US" b="1" dirty="0">
                <a:solidFill>
                  <a:schemeClr val="bg2">
                    <a:lumMod val="10000"/>
                  </a:schemeClr>
                </a:solidFill>
              </a:rPr>
              <a:t>The Fire of God Protected Israel and Led Them on Their Journey</a:t>
            </a:r>
            <a:endParaRPr lang="en-US" dirty="0">
              <a:solidFill>
                <a:schemeClr val="bg2">
                  <a:lumMod val="10000"/>
                </a:schemeClr>
              </a:solidFill>
            </a:endParaRPr>
          </a:p>
          <a:p>
            <a:r>
              <a:rPr lang="en-US" dirty="0">
                <a:solidFill>
                  <a:schemeClr val="bg2">
                    <a:lumMod val="10000"/>
                  </a:schemeClr>
                </a:solidFill>
              </a:rPr>
              <a:t>The fire of God will also empower and protect His Church.</a:t>
            </a:r>
          </a:p>
          <a:p>
            <a:r>
              <a:rPr lang="en-US" dirty="0">
                <a:solidFill>
                  <a:schemeClr val="bg2">
                    <a:lumMod val="10000"/>
                  </a:schemeClr>
                </a:solidFill>
              </a:rPr>
              <a:t>Exodus 13:21, KJV, “And the LORD went before them by day in a pillar of a cloud, to lead them the way; and by night in a pillar of fire [</a:t>
            </a:r>
            <a:r>
              <a:rPr lang="he-IL" b="1" dirty="0" smtClean="0">
                <a:solidFill>
                  <a:schemeClr val="bg2">
                    <a:lumMod val="10000"/>
                  </a:schemeClr>
                </a:solidFill>
                <a:latin typeface="David" pitchFamily="34" charset="-79"/>
                <a:cs typeface="David" pitchFamily="34" charset="-79"/>
              </a:rPr>
              <a:t>אשׁ</a:t>
            </a:r>
            <a:r>
              <a:rPr lang="en-US" dirty="0" smtClean="0">
                <a:solidFill>
                  <a:schemeClr val="bg2">
                    <a:lumMod val="10000"/>
                  </a:schemeClr>
                </a:solidFill>
              </a:rPr>
              <a:t>=</a:t>
            </a:r>
            <a:r>
              <a:rPr lang="he-IL" dirty="0" smtClean="0">
                <a:solidFill>
                  <a:schemeClr val="bg2">
                    <a:lumMod val="10000"/>
                  </a:schemeClr>
                </a:solidFill>
              </a:rPr>
              <a:t>esh</a:t>
            </a:r>
            <a:r>
              <a:rPr lang="en-US" dirty="0">
                <a:solidFill>
                  <a:schemeClr val="bg2">
                    <a:lumMod val="10000"/>
                  </a:schemeClr>
                </a:solidFill>
              </a:rPr>
              <a:t>] to give them light; to go by day and night</a:t>
            </a:r>
            <a:r>
              <a:rPr lang="en-US" dirty="0" smtClean="0">
                <a:solidFill>
                  <a:schemeClr val="bg2">
                    <a:lumMod val="10000"/>
                  </a:schemeClr>
                </a:solidFill>
              </a:rPr>
              <a:t>:”</a:t>
            </a:r>
            <a:endParaRPr lang="en-US" dirty="0">
              <a:solidFill>
                <a:schemeClr val="bg2">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left)">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left)">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left)">
                                      <p:cBhvr>
                                        <p:cTn id="2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Fire of God</a:t>
            </a:r>
            <a:endParaRPr lang="en-US" dirty="0"/>
          </a:p>
        </p:txBody>
      </p:sp>
      <p:sp>
        <p:nvSpPr>
          <p:cNvPr id="3" name="Content Placeholder 2"/>
          <p:cNvSpPr>
            <a:spLocks noGrp="1"/>
          </p:cNvSpPr>
          <p:nvPr>
            <p:ph idx="1"/>
          </p:nvPr>
        </p:nvSpPr>
        <p:spPr>
          <a:xfrm>
            <a:off x="457200" y="1371600"/>
            <a:ext cx="8229600" cy="5105400"/>
          </a:xfrm>
        </p:spPr>
        <p:txBody>
          <a:bodyPr>
            <a:normAutofit fontScale="85000" lnSpcReduction="10000"/>
          </a:bodyPr>
          <a:lstStyle/>
          <a:p>
            <a:r>
              <a:rPr lang="en-US" dirty="0">
                <a:solidFill>
                  <a:schemeClr val="bg2">
                    <a:lumMod val="10000"/>
                  </a:schemeClr>
                </a:solidFill>
              </a:rPr>
              <a:t>Exodus 13:22, KJV, “He took not away the pillar of the cloud by day, nor the pillar of fire by night, </a:t>
            </a:r>
            <a:r>
              <a:rPr lang="en-US" i="1" dirty="0">
                <a:solidFill>
                  <a:schemeClr val="bg2">
                    <a:lumMod val="10000"/>
                  </a:schemeClr>
                </a:solidFill>
              </a:rPr>
              <a:t>from</a:t>
            </a:r>
            <a:r>
              <a:rPr lang="en-US" dirty="0">
                <a:solidFill>
                  <a:schemeClr val="bg2">
                    <a:lumMod val="10000"/>
                  </a:schemeClr>
                </a:solidFill>
              </a:rPr>
              <a:t> before the people.”</a:t>
            </a:r>
          </a:p>
          <a:p>
            <a:r>
              <a:rPr lang="en-US" dirty="0">
                <a:solidFill>
                  <a:schemeClr val="bg2">
                    <a:lumMod val="10000"/>
                  </a:schemeClr>
                </a:solidFill>
              </a:rPr>
              <a:t>Exodus 14:19, KJV, “And the angel of God, which went before the camp of Israel, removed and went behind them; and the pillar of the cloud went from before their face, and stood behind them:”</a:t>
            </a:r>
          </a:p>
          <a:p>
            <a:r>
              <a:rPr lang="en-US" dirty="0">
                <a:solidFill>
                  <a:schemeClr val="bg2">
                    <a:lumMod val="10000"/>
                  </a:schemeClr>
                </a:solidFill>
              </a:rPr>
              <a:t>Exodus 14:24, KJV, “And it came to pass, that in the morning watch the LORD looked unto the host of the Egyptians through the pillar of fire and of the cloud, and troubled the host of the Egyptians</a:t>
            </a:r>
            <a:r>
              <a:rPr lang="en-US" dirty="0" smtClean="0">
                <a:solidFill>
                  <a:schemeClr val="bg2">
                    <a:lumMod val="10000"/>
                  </a:schemeClr>
                </a:solidFill>
              </a:rPr>
              <a:t>,”</a:t>
            </a:r>
            <a:endParaRPr lang="en-US" dirty="0">
              <a:solidFill>
                <a:schemeClr val="bg2">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Fire of God</a:t>
            </a:r>
            <a:endParaRPr lang="en-US" dirty="0"/>
          </a:p>
        </p:txBody>
      </p:sp>
      <p:sp>
        <p:nvSpPr>
          <p:cNvPr id="3" name="Content Placeholder 2"/>
          <p:cNvSpPr>
            <a:spLocks noGrp="1"/>
          </p:cNvSpPr>
          <p:nvPr>
            <p:ph idx="1"/>
          </p:nvPr>
        </p:nvSpPr>
        <p:spPr>
          <a:xfrm>
            <a:off x="457200" y="1295400"/>
            <a:ext cx="8229600" cy="5181600"/>
          </a:xfrm>
        </p:spPr>
        <p:txBody>
          <a:bodyPr>
            <a:normAutofit fontScale="85000" lnSpcReduction="10000"/>
          </a:bodyPr>
          <a:lstStyle/>
          <a:p>
            <a:r>
              <a:rPr lang="en-US" b="1" dirty="0">
                <a:solidFill>
                  <a:schemeClr val="bg2">
                    <a:lumMod val="10000"/>
                  </a:schemeClr>
                </a:solidFill>
              </a:rPr>
              <a:t>The Fire of God Led Moses Until the End</a:t>
            </a:r>
            <a:endParaRPr lang="en-US" dirty="0">
              <a:solidFill>
                <a:schemeClr val="bg2">
                  <a:lumMod val="10000"/>
                </a:schemeClr>
              </a:solidFill>
            </a:endParaRPr>
          </a:p>
          <a:p>
            <a:r>
              <a:rPr lang="en-US" dirty="0">
                <a:solidFill>
                  <a:schemeClr val="bg2">
                    <a:lumMod val="10000"/>
                  </a:schemeClr>
                </a:solidFill>
              </a:rPr>
              <a:t>Deuteronomy 31:14-15, LITV</a:t>
            </a:r>
          </a:p>
          <a:p>
            <a:r>
              <a:rPr lang="en-US" dirty="0">
                <a:solidFill>
                  <a:schemeClr val="bg2">
                    <a:lumMod val="10000"/>
                  </a:schemeClr>
                </a:solidFill>
              </a:rPr>
              <a:t>14.  “And Jehovah said to Moses, Behold, your days are coming near to die. Call Joshua, and present yourselves at the tabernacle of the congregation, and I shall charge him. And Moses and Joshua went, and they presented themselves at the tabernacle of the congregation.”</a:t>
            </a:r>
          </a:p>
          <a:p>
            <a:r>
              <a:rPr lang="en-US" dirty="0">
                <a:solidFill>
                  <a:schemeClr val="bg2">
                    <a:lumMod val="10000"/>
                  </a:schemeClr>
                </a:solidFill>
              </a:rPr>
              <a:t>15.  “And Jehovah appeared at the tabernacle in a pillar of cloud; and the pillar of cloud stood at the door of the tabernacle.”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left)">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Fire of God</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solidFill>
                  <a:schemeClr val="bg2">
                    <a:lumMod val="10000"/>
                  </a:schemeClr>
                </a:solidFill>
              </a:rPr>
              <a:t>The Fire of God Sanctified the Tabernacle</a:t>
            </a:r>
            <a:endParaRPr lang="en-US" dirty="0">
              <a:solidFill>
                <a:schemeClr val="bg2">
                  <a:lumMod val="10000"/>
                </a:schemeClr>
              </a:solidFill>
            </a:endParaRPr>
          </a:p>
          <a:p>
            <a:r>
              <a:rPr lang="en-US" dirty="0">
                <a:solidFill>
                  <a:schemeClr val="bg2">
                    <a:lumMod val="10000"/>
                  </a:schemeClr>
                </a:solidFill>
              </a:rPr>
              <a:t>Exodus 29:43, KJV, “And there [</a:t>
            </a:r>
            <a:r>
              <a:rPr lang="en-US" i="1" dirty="0">
                <a:solidFill>
                  <a:schemeClr val="bg2">
                    <a:lumMod val="10000"/>
                  </a:schemeClr>
                </a:solidFill>
              </a:rPr>
              <a:t>at</a:t>
            </a:r>
            <a:r>
              <a:rPr lang="en-US" dirty="0">
                <a:solidFill>
                  <a:schemeClr val="bg2">
                    <a:lumMod val="10000"/>
                  </a:schemeClr>
                </a:solidFill>
              </a:rPr>
              <a:t> the door of the tabernacle] I will meet with the children of Israel, and </a:t>
            </a:r>
            <a:r>
              <a:rPr lang="en-US" i="1" dirty="0">
                <a:solidFill>
                  <a:schemeClr val="bg2">
                    <a:lumMod val="10000"/>
                  </a:schemeClr>
                </a:solidFill>
              </a:rPr>
              <a:t>the tabernacle</a:t>
            </a:r>
            <a:r>
              <a:rPr lang="en-US" dirty="0">
                <a:solidFill>
                  <a:schemeClr val="bg2">
                    <a:lumMod val="10000"/>
                  </a:schemeClr>
                </a:solidFill>
              </a:rPr>
              <a:t> shall be sanctified by my glory</a:t>
            </a:r>
            <a:r>
              <a:rPr lang="en-US" dirty="0" smtClean="0">
                <a:solidFill>
                  <a:schemeClr val="bg2">
                    <a:lumMod val="10000"/>
                  </a:schemeClr>
                </a:solidFill>
              </a:rPr>
              <a:t>.”</a:t>
            </a:r>
            <a:r>
              <a:rPr lang="en-US" dirty="0">
                <a:solidFill>
                  <a:schemeClr val="bg2">
                    <a:lumMod val="10000"/>
                  </a:schemeClr>
                </a:solidFill>
              </a:rPr>
              <a:t> </a:t>
            </a:r>
          </a:p>
          <a:p>
            <a:r>
              <a:rPr lang="en-US" dirty="0">
                <a:solidFill>
                  <a:schemeClr val="bg2">
                    <a:lumMod val="10000"/>
                  </a:schemeClr>
                </a:solidFill>
              </a:rPr>
              <a:t>Exodus 40:34, KJV, “Then a cloud covered the tent of the congregation, and the glory of the LORD filled the tabernacle</a:t>
            </a:r>
            <a:r>
              <a:rPr lang="en-US" dirty="0" smtClean="0">
                <a:solidFill>
                  <a:schemeClr val="bg2">
                    <a:lumMod val="10000"/>
                  </a:schemeClr>
                </a:solidFill>
              </a:rPr>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left)">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left)">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left)">
                                      <p:cBhvr>
                                        <p:cTn id="2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Fire of God</a:t>
            </a:r>
            <a:endParaRPr lang="en-US" dirty="0"/>
          </a:p>
        </p:txBody>
      </p:sp>
      <p:sp>
        <p:nvSpPr>
          <p:cNvPr id="3" name="Content Placeholder 2"/>
          <p:cNvSpPr>
            <a:spLocks noGrp="1"/>
          </p:cNvSpPr>
          <p:nvPr>
            <p:ph idx="1"/>
          </p:nvPr>
        </p:nvSpPr>
        <p:spPr/>
        <p:txBody>
          <a:bodyPr>
            <a:normAutofit fontScale="92500" lnSpcReduction="10000"/>
          </a:bodyPr>
          <a:lstStyle/>
          <a:p>
            <a:r>
              <a:rPr lang="en-US" dirty="0">
                <a:solidFill>
                  <a:schemeClr val="bg2">
                    <a:lumMod val="10000"/>
                  </a:schemeClr>
                </a:solidFill>
              </a:rPr>
              <a:t>Exodus 40:35, KJV, “And Moses was not able to enter into the tent of the congregation, because the cloud abode thereon, and the glory of the LORD filled the tabernacle</a:t>
            </a:r>
            <a:r>
              <a:rPr lang="en-US" dirty="0" smtClean="0">
                <a:solidFill>
                  <a:schemeClr val="bg2">
                    <a:lumMod val="10000"/>
                  </a:schemeClr>
                </a:solidFill>
              </a:rPr>
              <a:t>.”</a:t>
            </a:r>
            <a:endParaRPr lang="en-US" dirty="0">
              <a:solidFill>
                <a:schemeClr val="bg2">
                  <a:lumMod val="10000"/>
                </a:schemeClr>
              </a:solidFill>
            </a:endParaRPr>
          </a:p>
          <a:p>
            <a:r>
              <a:rPr lang="en-US" dirty="0">
                <a:solidFill>
                  <a:schemeClr val="bg2">
                    <a:lumMod val="10000"/>
                  </a:schemeClr>
                </a:solidFill>
              </a:rPr>
              <a:t>Leviticus 9:23, KJV, “And Moses and Aaron went into the tabernacle of the congregation, and came out, and blessed the people: and the glory of the LORD appeared unto all the people.”</a:t>
            </a:r>
          </a:p>
          <a:p>
            <a:pPr>
              <a:buNone/>
            </a:pPr>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left)">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left)">
                                      <p:cBhvr>
                                        <p:cTn id="1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Fire of God</a:t>
            </a:r>
            <a:endParaRPr lang="en-US" dirty="0"/>
          </a:p>
        </p:txBody>
      </p:sp>
      <p:sp>
        <p:nvSpPr>
          <p:cNvPr id="3" name="Content Placeholder 2"/>
          <p:cNvSpPr>
            <a:spLocks noGrp="1"/>
          </p:cNvSpPr>
          <p:nvPr>
            <p:ph idx="1"/>
          </p:nvPr>
        </p:nvSpPr>
        <p:spPr/>
        <p:txBody>
          <a:bodyPr>
            <a:normAutofit fontScale="92500"/>
          </a:bodyPr>
          <a:lstStyle/>
          <a:p>
            <a:r>
              <a:rPr lang="en-US" b="1" dirty="0">
                <a:solidFill>
                  <a:schemeClr val="bg2">
                    <a:lumMod val="10000"/>
                  </a:schemeClr>
                </a:solidFill>
              </a:rPr>
              <a:t>The Tabernacle and the Temple Were the Dwelling Place of </a:t>
            </a:r>
            <a:r>
              <a:rPr lang="en-US" b="1" dirty="0" smtClean="0">
                <a:solidFill>
                  <a:schemeClr val="bg2">
                    <a:lumMod val="10000"/>
                  </a:schemeClr>
                </a:solidFill>
              </a:rPr>
              <a:t>the glory of God.</a:t>
            </a:r>
            <a:endParaRPr lang="en-US" dirty="0">
              <a:solidFill>
                <a:schemeClr val="bg2">
                  <a:lumMod val="10000"/>
                </a:schemeClr>
              </a:solidFill>
            </a:endParaRPr>
          </a:p>
          <a:p>
            <a:r>
              <a:rPr lang="en-US" dirty="0">
                <a:solidFill>
                  <a:schemeClr val="bg2">
                    <a:lumMod val="10000"/>
                  </a:schemeClr>
                </a:solidFill>
              </a:rPr>
              <a:t>Revelation 15:8, KJV, “And the temple was filled with smoke from the glory of God, and from his power; and no man was able to enter into the temple, till the seven plagues of the seven angels were fulfilled</a:t>
            </a:r>
            <a:r>
              <a:rPr lang="en-US" dirty="0" smtClean="0">
                <a:solidFill>
                  <a:schemeClr val="bg2">
                    <a:lumMod val="10000"/>
                  </a:schemeClr>
                </a:solidFill>
              </a:rPr>
              <a:t>.”</a:t>
            </a:r>
            <a:endParaRPr lang="en-US" dirty="0">
              <a:solidFill>
                <a:schemeClr val="bg2">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left)">
                                      <p:cBhvr>
                                        <p:cTn id="25" dur="5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left)">
                                      <p:cBhvr>
                                        <p:cTn id="3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smtClean="0"/>
              <a:t>The Fire of God</a:t>
            </a:r>
            <a:endParaRPr lang="en-US" dirty="0"/>
          </a:p>
        </p:txBody>
      </p:sp>
      <p:sp>
        <p:nvSpPr>
          <p:cNvPr id="3" name="Content Placeholder 2"/>
          <p:cNvSpPr>
            <a:spLocks noGrp="1"/>
          </p:cNvSpPr>
          <p:nvPr>
            <p:ph idx="1"/>
          </p:nvPr>
        </p:nvSpPr>
        <p:spPr>
          <a:xfrm>
            <a:off x="457200" y="1219200"/>
            <a:ext cx="8229600" cy="5334000"/>
          </a:xfrm>
        </p:spPr>
        <p:txBody>
          <a:bodyPr>
            <a:normAutofit fontScale="92500" lnSpcReduction="20000"/>
          </a:bodyPr>
          <a:lstStyle/>
          <a:p>
            <a:r>
              <a:rPr lang="en-US" b="1" dirty="0">
                <a:solidFill>
                  <a:schemeClr val="bg2">
                    <a:lumMod val="10000"/>
                  </a:schemeClr>
                </a:solidFill>
              </a:rPr>
              <a:t>The Fire of God consumed the sacrifices</a:t>
            </a:r>
            <a:endParaRPr lang="en-US" dirty="0">
              <a:solidFill>
                <a:schemeClr val="bg2">
                  <a:lumMod val="10000"/>
                </a:schemeClr>
              </a:solidFill>
            </a:endParaRPr>
          </a:p>
          <a:p>
            <a:r>
              <a:rPr lang="en-US" dirty="0">
                <a:solidFill>
                  <a:schemeClr val="bg2">
                    <a:lumMod val="10000"/>
                  </a:schemeClr>
                </a:solidFill>
              </a:rPr>
              <a:t>When God sent His fire from heaven to the altar of Israel, it was never to go out.</a:t>
            </a:r>
          </a:p>
          <a:p>
            <a:r>
              <a:rPr lang="en-US" dirty="0">
                <a:solidFill>
                  <a:schemeClr val="bg2">
                    <a:lumMod val="10000"/>
                  </a:schemeClr>
                </a:solidFill>
              </a:rPr>
              <a:t>Leviticus 6:8-9, 12-13, LITV</a:t>
            </a:r>
          </a:p>
          <a:p>
            <a:r>
              <a:rPr lang="en-US" dirty="0">
                <a:solidFill>
                  <a:schemeClr val="bg2">
                    <a:lumMod val="10000"/>
                  </a:schemeClr>
                </a:solidFill>
              </a:rPr>
              <a:t>8.  “And Jehovah spoke to Moses, saying,”</a:t>
            </a:r>
          </a:p>
          <a:p>
            <a:r>
              <a:rPr lang="en-US" dirty="0">
                <a:solidFill>
                  <a:schemeClr val="bg2">
                    <a:lumMod val="10000"/>
                  </a:schemeClr>
                </a:solidFill>
              </a:rPr>
              <a:t>9.  “Command Aaron and his sons, saying, This </a:t>
            </a:r>
            <a:r>
              <a:rPr lang="en-US" i="1" dirty="0">
                <a:solidFill>
                  <a:schemeClr val="bg2">
                    <a:lumMod val="10000"/>
                  </a:schemeClr>
                </a:solidFill>
              </a:rPr>
              <a:t>is</a:t>
            </a:r>
            <a:r>
              <a:rPr lang="en-US" dirty="0">
                <a:solidFill>
                  <a:schemeClr val="bg2">
                    <a:lumMod val="10000"/>
                  </a:schemeClr>
                </a:solidFill>
              </a:rPr>
              <a:t> the law of the burnt offering; it </a:t>
            </a:r>
            <a:r>
              <a:rPr lang="en-US" i="1" dirty="0">
                <a:solidFill>
                  <a:schemeClr val="bg2">
                    <a:lumMod val="10000"/>
                  </a:schemeClr>
                </a:solidFill>
              </a:rPr>
              <a:t>is</a:t>
            </a:r>
            <a:r>
              <a:rPr lang="en-US" dirty="0">
                <a:solidFill>
                  <a:schemeClr val="bg2">
                    <a:lumMod val="10000"/>
                  </a:schemeClr>
                </a:solidFill>
              </a:rPr>
              <a:t> the burnt offering because it </a:t>
            </a:r>
            <a:r>
              <a:rPr lang="en-US" i="1" dirty="0">
                <a:solidFill>
                  <a:schemeClr val="bg2">
                    <a:lumMod val="10000"/>
                  </a:schemeClr>
                </a:solidFill>
              </a:rPr>
              <a:t>is</a:t>
            </a:r>
            <a:r>
              <a:rPr lang="en-US" dirty="0">
                <a:solidFill>
                  <a:schemeClr val="bg2">
                    <a:lumMod val="10000"/>
                  </a:schemeClr>
                </a:solidFill>
              </a:rPr>
              <a:t> burned on the altar all the night until the morning, and the fire of the altar is kept burning on 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left)">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left)">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left)">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ipe(left)">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wipe(left)">
                                      <p:cBhvr>
                                        <p:cTn id="3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Definition of Glory (</a:t>
            </a:r>
            <a:r>
              <a:rPr lang="en-US" b="1" dirty="0" err="1"/>
              <a:t>doxa</a:t>
            </a:r>
            <a:r>
              <a:rPr lang="en-US" b="1" dirty="0" smtClean="0"/>
              <a:t>)</a:t>
            </a:r>
            <a:endParaRPr lang="en-US" dirty="0"/>
          </a:p>
        </p:txBody>
      </p:sp>
      <p:sp>
        <p:nvSpPr>
          <p:cNvPr id="3" name="Content Placeholder 2"/>
          <p:cNvSpPr>
            <a:spLocks noGrp="1"/>
          </p:cNvSpPr>
          <p:nvPr>
            <p:ph idx="1"/>
          </p:nvPr>
        </p:nvSpPr>
        <p:spPr/>
        <p:txBody>
          <a:bodyPr/>
          <a:lstStyle/>
          <a:p>
            <a:r>
              <a:rPr lang="en-US" dirty="0" smtClean="0">
                <a:solidFill>
                  <a:schemeClr val="bg2">
                    <a:lumMod val="10000"/>
                  </a:schemeClr>
                </a:solidFill>
              </a:rPr>
              <a:t>1</a:t>
            </a:r>
            <a:r>
              <a:rPr lang="en-US" dirty="0">
                <a:solidFill>
                  <a:schemeClr val="bg2">
                    <a:lumMod val="10000"/>
                  </a:schemeClr>
                </a:solidFill>
              </a:rPr>
              <a:t>. </a:t>
            </a:r>
            <a:r>
              <a:rPr lang="el-GR" b="1" dirty="0">
                <a:solidFill>
                  <a:schemeClr val="bg2">
                    <a:lumMod val="10000"/>
                  </a:schemeClr>
                </a:solidFill>
              </a:rPr>
              <a:t>Δοξα</a:t>
            </a:r>
            <a:r>
              <a:rPr lang="en-US" dirty="0">
                <a:solidFill>
                  <a:schemeClr val="bg2">
                    <a:lumMod val="10000"/>
                  </a:schemeClr>
                </a:solidFill>
              </a:rPr>
              <a:t> =Brightness, splendor, radiance, etc.</a:t>
            </a:r>
          </a:p>
          <a:p>
            <a:r>
              <a:rPr lang="en-US" dirty="0" smtClean="0">
                <a:solidFill>
                  <a:schemeClr val="bg2">
                    <a:lumMod val="10000"/>
                  </a:schemeClr>
                </a:solidFill>
              </a:rPr>
              <a:t>2</a:t>
            </a:r>
            <a:r>
              <a:rPr lang="en-US" dirty="0">
                <a:solidFill>
                  <a:schemeClr val="bg2">
                    <a:lumMod val="10000"/>
                  </a:schemeClr>
                </a:solidFill>
              </a:rPr>
              <a:t>. </a:t>
            </a:r>
            <a:r>
              <a:rPr lang="el-GR" b="1" dirty="0">
                <a:solidFill>
                  <a:schemeClr val="bg2">
                    <a:lumMod val="10000"/>
                  </a:schemeClr>
                </a:solidFill>
              </a:rPr>
              <a:t>Δοξα</a:t>
            </a:r>
            <a:r>
              <a:rPr lang="en-US" dirty="0">
                <a:solidFill>
                  <a:schemeClr val="bg2">
                    <a:lumMod val="10000"/>
                  </a:schemeClr>
                </a:solidFill>
              </a:rPr>
              <a:t> =The majestic power of a king.  Not only of an earthly king, but here it speaks of the Heavenly King, the Creator and Ruler of the Universe.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Fire of God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solidFill>
                  <a:schemeClr val="bg2">
                    <a:lumMod val="10000"/>
                  </a:schemeClr>
                </a:solidFill>
              </a:rPr>
              <a:t>Leviticus 6:12-13</a:t>
            </a:r>
          </a:p>
          <a:p>
            <a:r>
              <a:rPr lang="en-US" dirty="0">
                <a:solidFill>
                  <a:schemeClr val="bg2">
                    <a:lumMod val="10000"/>
                  </a:schemeClr>
                </a:solidFill>
              </a:rPr>
              <a:t>12.  “And the fuel on the altar shall be kept burning on it; it shall not be put out. And the priest shall burn wood on it morning by morning. And he shall lay the burnt offering in order on it. And he shall burn it as incense </a:t>
            </a:r>
            <a:r>
              <a:rPr lang="en-US" i="1" dirty="0">
                <a:solidFill>
                  <a:schemeClr val="bg2">
                    <a:lumMod val="10000"/>
                  </a:schemeClr>
                </a:solidFill>
              </a:rPr>
              <a:t>with</a:t>
            </a:r>
            <a:r>
              <a:rPr lang="en-US" dirty="0">
                <a:solidFill>
                  <a:schemeClr val="bg2">
                    <a:lumMod val="10000"/>
                  </a:schemeClr>
                </a:solidFill>
              </a:rPr>
              <a:t> the fat of the peace offering.”</a:t>
            </a:r>
          </a:p>
          <a:p>
            <a:r>
              <a:rPr lang="en-US" dirty="0">
                <a:solidFill>
                  <a:schemeClr val="bg2">
                    <a:lumMod val="10000"/>
                  </a:schemeClr>
                </a:solidFill>
              </a:rPr>
              <a:t>13.  “Fire shall be continually burning on the altar; it shall never go out</a:t>
            </a:r>
            <a:r>
              <a:rPr lang="en-US" dirty="0" smtClean="0">
                <a:solidFill>
                  <a:schemeClr val="bg2">
                    <a:lumMod val="10000"/>
                  </a:schemeClr>
                </a:solidFill>
              </a:rPr>
              <a:t>.”</a:t>
            </a:r>
            <a:endParaRPr lang="en-US" dirty="0">
              <a:solidFill>
                <a:schemeClr val="bg2">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Fire of God</a:t>
            </a:r>
            <a:endParaRPr lang="en-US" dirty="0"/>
          </a:p>
        </p:txBody>
      </p:sp>
      <p:sp>
        <p:nvSpPr>
          <p:cNvPr id="3" name="Content Placeholder 2"/>
          <p:cNvSpPr>
            <a:spLocks noGrp="1"/>
          </p:cNvSpPr>
          <p:nvPr>
            <p:ph idx="1"/>
          </p:nvPr>
        </p:nvSpPr>
        <p:spPr>
          <a:xfrm>
            <a:off x="457200" y="1295400"/>
            <a:ext cx="8229600" cy="5181600"/>
          </a:xfrm>
        </p:spPr>
        <p:txBody>
          <a:bodyPr>
            <a:normAutofit/>
          </a:bodyPr>
          <a:lstStyle/>
          <a:p>
            <a:r>
              <a:rPr lang="en-US" dirty="0">
                <a:solidFill>
                  <a:schemeClr val="bg2">
                    <a:lumMod val="10000"/>
                  </a:schemeClr>
                </a:solidFill>
              </a:rPr>
              <a:t>Leviticus 9:6, LITV “And Moses said, This </a:t>
            </a:r>
            <a:r>
              <a:rPr lang="en-US" i="1" dirty="0">
                <a:solidFill>
                  <a:schemeClr val="bg2">
                    <a:lumMod val="10000"/>
                  </a:schemeClr>
                </a:solidFill>
              </a:rPr>
              <a:t>is</a:t>
            </a:r>
            <a:r>
              <a:rPr lang="en-US" dirty="0">
                <a:solidFill>
                  <a:schemeClr val="bg2">
                    <a:lumMod val="10000"/>
                  </a:schemeClr>
                </a:solidFill>
              </a:rPr>
              <a:t> the thing that Jehovah has commanded; do </a:t>
            </a:r>
            <a:r>
              <a:rPr lang="en-US" i="1" dirty="0">
                <a:solidFill>
                  <a:schemeClr val="bg2">
                    <a:lumMod val="10000"/>
                  </a:schemeClr>
                </a:solidFill>
              </a:rPr>
              <a:t>it</a:t>
            </a:r>
            <a:r>
              <a:rPr lang="en-US" dirty="0">
                <a:solidFill>
                  <a:schemeClr val="bg2">
                    <a:lumMod val="10000"/>
                  </a:schemeClr>
                </a:solidFill>
              </a:rPr>
              <a:t>, and the glory of Jehovah shall appear to you</a:t>
            </a:r>
            <a:r>
              <a:rPr lang="en-US" dirty="0" smtClean="0">
                <a:solidFill>
                  <a:schemeClr val="bg2">
                    <a:lumMod val="10000"/>
                  </a:schemeClr>
                </a:solidFill>
              </a:rPr>
              <a:t>.”</a:t>
            </a:r>
            <a:endParaRPr lang="en-US" dirty="0">
              <a:solidFill>
                <a:schemeClr val="bg2">
                  <a:lumMod val="10000"/>
                </a:schemeClr>
              </a:solidFill>
            </a:endParaRPr>
          </a:p>
          <a:p>
            <a:r>
              <a:rPr lang="en-US" dirty="0">
                <a:solidFill>
                  <a:schemeClr val="bg2">
                    <a:lumMod val="10000"/>
                  </a:schemeClr>
                </a:solidFill>
              </a:rPr>
              <a:t>Leviticus 9:23-24, LITV</a:t>
            </a:r>
          </a:p>
          <a:p>
            <a:r>
              <a:rPr lang="en-US" dirty="0">
                <a:solidFill>
                  <a:schemeClr val="bg2">
                    <a:lumMod val="10000"/>
                  </a:schemeClr>
                </a:solidFill>
              </a:rPr>
              <a:t>23.  “And Moses and Aaron went into the tabernacle of the congregation. And they came out and blessed the people; and the glory of Jehovah appeared to all the people</a:t>
            </a:r>
            <a:r>
              <a:rPr lang="en-US" dirty="0" smtClean="0">
                <a:solidFill>
                  <a:schemeClr val="bg2">
                    <a:lumMod val="10000"/>
                  </a:schemeClr>
                </a:solidFill>
              </a:rPr>
              <a:t>.”</a:t>
            </a:r>
            <a:endParaRPr lang="en-US" dirty="0">
              <a:solidFill>
                <a:schemeClr val="bg2">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Fire of God</a:t>
            </a:r>
            <a:endParaRPr lang="en-US" dirty="0"/>
          </a:p>
        </p:txBody>
      </p:sp>
      <p:sp>
        <p:nvSpPr>
          <p:cNvPr id="3" name="Content Placeholder 2"/>
          <p:cNvSpPr>
            <a:spLocks noGrp="1"/>
          </p:cNvSpPr>
          <p:nvPr>
            <p:ph idx="1"/>
          </p:nvPr>
        </p:nvSpPr>
        <p:spPr/>
        <p:txBody>
          <a:bodyPr>
            <a:normAutofit/>
          </a:bodyPr>
          <a:lstStyle/>
          <a:p>
            <a:r>
              <a:rPr lang="en-US" dirty="0" smtClean="0">
                <a:solidFill>
                  <a:schemeClr val="bg2">
                    <a:lumMod val="10000"/>
                  </a:schemeClr>
                </a:solidFill>
              </a:rPr>
              <a:t>Leviticus 9:24</a:t>
            </a:r>
            <a:r>
              <a:rPr lang="en-US" dirty="0">
                <a:solidFill>
                  <a:schemeClr val="bg2">
                    <a:lumMod val="10000"/>
                  </a:schemeClr>
                </a:solidFill>
              </a:rPr>
              <a:t>.  “And fire came out from before Jehovah and consumed the burnt offering and the fat on the altar. And all the people saw, and cried aloud, and fell on their faces</a:t>
            </a:r>
            <a:r>
              <a:rPr lang="en-US" dirty="0" smtClean="0">
                <a:solidFill>
                  <a:schemeClr val="bg2">
                    <a:lumMod val="10000"/>
                  </a:schemeClr>
                </a:solidFill>
              </a:rPr>
              <a:t>.”</a:t>
            </a:r>
            <a:endParaRPr lang="en-US" dirty="0">
              <a:solidFill>
                <a:schemeClr val="bg2">
                  <a:lumMod val="10000"/>
                </a:schemeClr>
              </a:solidFill>
            </a:endParaRPr>
          </a:p>
          <a:p>
            <a:r>
              <a:rPr lang="en-US" b="1" dirty="0">
                <a:solidFill>
                  <a:schemeClr val="bg2">
                    <a:lumMod val="10000"/>
                  </a:schemeClr>
                </a:solidFill>
              </a:rPr>
              <a:t>God judged </a:t>
            </a:r>
            <a:r>
              <a:rPr lang="en-US" b="1" dirty="0" err="1">
                <a:solidFill>
                  <a:schemeClr val="bg2">
                    <a:lumMod val="10000"/>
                  </a:schemeClr>
                </a:solidFill>
              </a:rPr>
              <a:t>Nadab</a:t>
            </a:r>
            <a:r>
              <a:rPr lang="en-US" b="1" dirty="0">
                <a:solidFill>
                  <a:schemeClr val="bg2">
                    <a:lumMod val="10000"/>
                  </a:schemeClr>
                </a:solidFill>
              </a:rPr>
              <a:t> and </a:t>
            </a:r>
            <a:r>
              <a:rPr lang="en-US" b="1" dirty="0" err="1">
                <a:solidFill>
                  <a:schemeClr val="bg2">
                    <a:lumMod val="10000"/>
                  </a:schemeClr>
                </a:solidFill>
              </a:rPr>
              <a:t>Abihu</a:t>
            </a:r>
            <a:r>
              <a:rPr lang="en-US" b="1" dirty="0">
                <a:solidFill>
                  <a:schemeClr val="bg2">
                    <a:lumMod val="10000"/>
                  </a:schemeClr>
                </a:solidFill>
              </a:rPr>
              <a:t> for offering strange fire on His altar, </a:t>
            </a:r>
            <a:r>
              <a:rPr lang="en-US" b="1" dirty="0" smtClean="0">
                <a:solidFill>
                  <a:schemeClr val="bg2">
                    <a:lumMod val="10000"/>
                  </a:schemeClr>
                </a:solidFill>
              </a:rPr>
              <a:t>Leviticus </a:t>
            </a:r>
            <a:r>
              <a:rPr lang="en-US" b="1" dirty="0">
                <a:solidFill>
                  <a:schemeClr val="bg2">
                    <a:lumMod val="10000"/>
                  </a:schemeClr>
                </a:solidFill>
              </a:rPr>
              <a:t>10.</a:t>
            </a:r>
            <a:endParaRPr lang="en-US" dirty="0">
              <a:solidFill>
                <a:schemeClr val="bg2">
                  <a:lumMod val="10000"/>
                </a:schemeClr>
              </a:solidFill>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Fire of God</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b="1" dirty="0">
                <a:solidFill>
                  <a:schemeClr val="bg2">
                    <a:lumMod val="10000"/>
                  </a:schemeClr>
                </a:solidFill>
              </a:rPr>
              <a:t>The Fire of God Brought Order in Israel</a:t>
            </a:r>
            <a:endParaRPr lang="en-US" dirty="0">
              <a:solidFill>
                <a:schemeClr val="bg2">
                  <a:lumMod val="10000"/>
                </a:schemeClr>
              </a:solidFill>
            </a:endParaRPr>
          </a:p>
          <a:p>
            <a:r>
              <a:rPr lang="en-US" dirty="0">
                <a:solidFill>
                  <a:schemeClr val="bg2">
                    <a:lumMod val="10000"/>
                  </a:schemeClr>
                </a:solidFill>
              </a:rPr>
              <a:t>Numbers 12:5, KJV, “And the LORD came down in the pillar of the cloud, and stood </a:t>
            </a:r>
            <a:r>
              <a:rPr lang="en-US" i="1" dirty="0">
                <a:solidFill>
                  <a:schemeClr val="bg2">
                    <a:lumMod val="10000"/>
                  </a:schemeClr>
                </a:solidFill>
              </a:rPr>
              <a:t>in</a:t>
            </a:r>
            <a:r>
              <a:rPr lang="en-US" dirty="0">
                <a:solidFill>
                  <a:schemeClr val="bg2">
                    <a:lumMod val="10000"/>
                  </a:schemeClr>
                </a:solidFill>
              </a:rPr>
              <a:t> the door of the tabernacle, and called Aaron and Miriam: and they both came forth</a:t>
            </a:r>
            <a:r>
              <a:rPr lang="en-US" dirty="0" smtClean="0">
                <a:solidFill>
                  <a:schemeClr val="bg2">
                    <a:lumMod val="10000"/>
                  </a:schemeClr>
                </a:solidFill>
              </a:rPr>
              <a:t>.”</a:t>
            </a:r>
            <a:r>
              <a:rPr lang="en-US" dirty="0">
                <a:solidFill>
                  <a:schemeClr val="bg2">
                    <a:lumMod val="10000"/>
                  </a:schemeClr>
                </a:solidFill>
              </a:rPr>
              <a:t> </a:t>
            </a:r>
          </a:p>
          <a:p>
            <a:r>
              <a:rPr lang="en-US" dirty="0">
                <a:solidFill>
                  <a:schemeClr val="bg2">
                    <a:lumMod val="10000"/>
                  </a:schemeClr>
                </a:solidFill>
              </a:rPr>
              <a:t>Numbers 14:10, KJV, “But all the congregation bade stone them with stones. And the glory of the LORD appeared in the tabernacle of the congregation before all the children of Israel</a:t>
            </a:r>
            <a:r>
              <a:rPr lang="en-US" dirty="0" smtClean="0">
                <a:solidFill>
                  <a:schemeClr val="bg2">
                    <a:lumMod val="10000"/>
                  </a:schemeClr>
                </a:solidFill>
              </a:rPr>
              <a:t>.”</a:t>
            </a:r>
            <a:endParaRPr lang="en-US" dirty="0">
              <a:solidFill>
                <a:schemeClr val="bg2">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Fire of God</a:t>
            </a:r>
            <a:endParaRPr lang="en-US" dirty="0"/>
          </a:p>
        </p:txBody>
      </p:sp>
      <p:sp>
        <p:nvSpPr>
          <p:cNvPr id="3" name="Content Placeholder 2"/>
          <p:cNvSpPr>
            <a:spLocks noGrp="1"/>
          </p:cNvSpPr>
          <p:nvPr>
            <p:ph idx="1"/>
          </p:nvPr>
        </p:nvSpPr>
        <p:spPr/>
        <p:txBody>
          <a:bodyPr/>
          <a:lstStyle/>
          <a:p>
            <a:r>
              <a:rPr lang="en-US" dirty="0">
                <a:solidFill>
                  <a:schemeClr val="bg2">
                    <a:lumMod val="10000"/>
                  </a:schemeClr>
                </a:solidFill>
              </a:rPr>
              <a:t>Numbers 14:14, KJV, “And they will tell </a:t>
            </a:r>
            <a:r>
              <a:rPr lang="en-US" i="1" dirty="0">
                <a:solidFill>
                  <a:schemeClr val="bg2">
                    <a:lumMod val="10000"/>
                  </a:schemeClr>
                </a:solidFill>
              </a:rPr>
              <a:t>it</a:t>
            </a:r>
            <a:r>
              <a:rPr lang="en-US" dirty="0">
                <a:solidFill>
                  <a:schemeClr val="bg2">
                    <a:lumMod val="10000"/>
                  </a:schemeClr>
                </a:solidFill>
              </a:rPr>
              <a:t> to the inhabitants of this land: </a:t>
            </a:r>
            <a:r>
              <a:rPr lang="en-US" i="1" dirty="0">
                <a:solidFill>
                  <a:schemeClr val="bg2">
                    <a:lumMod val="10000"/>
                  </a:schemeClr>
                </a:solidFill>
              </a:rPr>
              <a:t>for</a:t>
            </a:r>
            <a:r>
              <a:rPr lang="en-US" dirty="0">
                <a:solidFill>
                  <a:schemeClr val="bg2">
                    <a:lumMod val="10000"/>
                  </a:schemeClr>
                </a:solidFill>
              </a:rPr>
              <a:t> they have heard that thou LORD </a:t>
            </a:r>
            <a:r>
              <a:rPr lang="en-US" i="1" dirty="0">
                <a:solidFill>
                  <a:schemeClr val="bg2">
                    <a:lumMod val="10000"/>
                  </a:schemeClr>
                </a:solidFill>
              </a:rPr>
              <a:t>art</a:t>
            </a:r>
            <a:r>
              <a:rPr lang="en-US" dirty="0">
                <a:solidFill>
                  <a:schemeClr val="bg2">
                    <a:lumMod val="10000"/>
                  </a:schemeClr>
                </a:solidFill>
              </a:rPr>
              <a:t> among this people, that thou LORD art seen face to face, and </a:t>
            </a:r>
            <a:r>
              <a:rPr lang="en-US" i="1" dirty="0">
                <a:solidFill>
                  <a:schemeClr val="bg2">
                    <a:lumMod val="10000"/>
                  </a:schemeClr>
                </a:solidFill>
              </a:rPr>
              <a:t>that</a:t>
            </a:r>
            <a:r>
              <a:rPr lang="en-US" dirty="0">
                <a:solidFill>
                  <a:schemeClr val="bg2">
                    <a:lumMod val="10000"/>
                  </a:schemeClr>
                </a:solidFill>
              </a:rPr>
              <a:t> thy cloud </a:t>
            </a:r>
            <a:r>
              <a:rPr lang="en-US" dirty="0" err="1">
                <a:solidFill>
                  <a:schemeClr val="bg2">
                    <a:lumMod val="10000"/>
                  </a:schemeClr>
                </a:solidFill>
              </a:rPr>
              <a:t>standeth</a:t>
            </a:r>
            <a:r>
              <a:rPr lang="en-US" dirty="0">
                <a:solidFill>
                  <a:schemeClr val="bg2">
                    <a:lumMod val="10000"/>
                  </a:schemeClr>
                </a:solidFill>
              </a:rPr>
              <a:t> over them, and </a:t>
            </a:r>
            <a:r>
              <a:rPr lang="en-US" i="1" dirty="0">
                <a:solidFill>
                  <a:schemeClr val="bg2">
                    <a:lumMod val="10000"/>
                  </a:schemeClr>
                </a:solidFill>
              </a:rPr>
              <a:t>that</a:t>
            </a:r>
            <a:r>
              <a:rPr lang="en-US" dirty="0">
                <a:solidFill>
                  <a:schemeClr val="bg2">
                    <a:lumMod val="10000"/>
                  </a:schemeClr>
                </a:solidFill>
              </a:rPr>
              <a:t> thou </a:t>
            </a:r>
            <a:r>
              <a:rPr lang="en-US" dirty="0" err="1">
                <a:solidFill>
                  <a:schemeClr val="bg2">
                    <a:lumMod val="10000"/>
                  </a:schemeClr>
                </a:solidFill>
              </a:rPr>
              <a:t>goest</a:t>
            </a:r>
            <a:r>
              <a:rPr lang="en-US" dirty="0">
                <a:solidFill>
                  <a:schemeClr val="bg2">
                    <a:lumMod val="10000"/>
                  </a:schemeClr>
                </a:solidFill>
              </a:rPr>
              <a:t> before them, by day time in a pillar of a cloud, and in a pillar of fire by night</a:t>
            </a:r>
            <a:r>
              <a:rPr lang="en-US" dirty="0" smtClean="0">
                <a:solidFill>
                  <a:schemeClr val="bg2">
                    <a:lumMod val="10000"/>
                  </a:schemeClr>
                </a:solidFill>
              </a:rPr>
              <a:t>.”</a:t>
            </a:r>
            <a:endParaRPr lang="en-US" dirty="0">
              <a:solidFill>
                <a:schemeClr val="bg2">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Fire of God</a:t>
            </a:r>
            <a:endParaRPr lang="en-US" dirty="0"/>
          </a:p>
        </p:txBody>
      </p:sp>
      <p:sp>
        <p:nvSpPr>
          <p:cNvPr id="3" name="Content Placeholder 2"/>
          <p:cNvSpPr>
            <a:spLocks noGrp="1"/>
          </p:cNvSpPr>
          <p:nvPr>
            <p:ph idx="1"/>
          </p:nvPr>
        </p:nvSpPr>
        <p:spPr/>
        <p:txBody>
          <a:bodyPr/>
          <a:lstStyle/>
          <a:p>
            <a:r>
              <a:rPr lang="en-US" dirty="0">
                <a:solidFill>
                  <a:schemeClr val="bg2">
                    <a:lumMod val="10000"/>
                  </a:schemeClr>
                </a:solidFill>
              </a:rPr>
              <a:t>Numbers 16:19, KJV, “And </a:t>
            </a:r>
            <a:r>
              <a:rPr lang="en-US" dirty="0" err="1">
                <a:solidFill>
                  <a:schemeClr val="bg2">
                    <a:lumMod val="10000"/>
                  </a:schemeClr>
                </a:solidFill>
              </a:rPr>
              <a:t>Korah</a:t>
            </a:r>
            <a:r>
              <a:rPr lang="en-US" dirty="0">
                <a:solidFill>
                  <a:schemeClr val="bg2">
                    <a:lumMod val="10000"/>
                  </a:schemeClr>
                </a:solidFill>
              </a:rPr>
              <a:t> gathered all the congregation against them unto the door of the tabernacle of the congregation: and the glory of the LORD appeared unto all the congregation</a:t>
            </a:r>
            <a:r>
              <a:rPr lang="en-US" dirty="0" smtClean="0">
                <a:solidFill>
                  <a:schemeClr val="bg2">
                    <a:lumMod val="10000"/>
                  </a:schemeClr>
                </a:solidFill>
              </a:rPr>
              <a:t>.”</a:t>
            </a:r>
            <a:endParaRPr lang="en-US" dirty="0">
              <a:solidFill>
                <a:schemeClr val="bg2">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Fire of God</a:t>
            </a:r>
            <a:endParaRPr lang="en-US" dirty="0"/>
          </a:p>
        </p:txBody>
      </p:sp>
      <p:sp>
        <p:nvSpPr>
          <p:cNvPr id="3" name="Content Placeholder 2"/>
          <p:cNvSpPr>
            <a:spLocks noGrp="1"/>
          </p:cNvSpPr>
          <p:nvPr>
            <p:ph idx="1"/>
          </p:nvPr>
        </p:nvSpPr>
        <p:spPr/>
        <p:txBody>
          <a:bodyPr/>
          <a:lstStyle/>
          <a:p>
            <a:r>
              <a:rPr lang="en-US" dirty="0">
                <a:solidFill>
                  <a:schemeClr val="bg2">
                    <a:lumMod val="10000"/>
                  </a:schemeClr>
                </a:solidFill>
              </a:rPr>
              <a:t>Numbers 16:42, KJV, “And it came to pass, when the congregation was gathered against Moses and against Aaron, that they looked toward the tabernacle of the congregation: and, behold, the cloud covered it, and the glory of the LORD appeared</a:t>
            </a:r>
            <a:r>
              <a:rPr lang="en-US" dirty="0" smtClean="0">
                <a:solidFill>
                  <a:schemeClr val="bg2">
                    <a:lumMod val="10000"/>
                  </a:schemeClr>
                </a:solidFill>
              </a:rPr>
              <a:t>.”</a:t>
            </a:r>
            <a:endParaRPr lang="en-US" dirty="0">
              <a:solidFill>
                <a:schemeClr val="bg2">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Fire of God</a:t>
            </a:r>
            <a:endParaRPr lang="en-US" dirty="0"/>
          </a:p>
        </p:txBody>
      </p:sp>
      <p:sp>
        <p:nvSpPr>
          <p:cNvPr id="3" name="Content Placeholder 2"/>
          <p:cNvSpPr>
            <a:spLocks noGrp="1"/>
          </p:cNvSpPr>
          <p:nvPr>
            <p:ph idx="1"/>
          </p:nvPr>
        </p:nvSpPr>
        <p:spPr/>
        <p:txBody>
          <a:bodyPr/>
          <a:lstStyle/>
          <a:p>
            <a:r>
              <a:rPr lang="en-US" dirty="0">
                <a:solidFill>
                  <a:schemeClr val="bg2">
                    <a:lumMod val="10000"/>
                  </a:schemeClr>
                </a:solidFill>
              </a:rPr>
              <a:t>Numbers 20:6, KJV, “And Moses and Aaron went from the presence of the assembly unto the door of the tabernacle of the congregation, and they fell upon their faces: and the glory of the LORD appeared unto them</a:t>
            </a:r>
            <a:r>
              <a:rPr lang="en-US" dirty="0" smtClean="0">
                <a:solidFill>
                  <a:schemeClr val="bg2">
                    <a:lumMod val="10000"/>
                  </a:schemeClr>
                </a:solidFill>
              </a:rPr>
              <a:t>.”</a:t>
            </a:r>
            <a:endParaRPr lang="en-US" dirty="0">
              <a:solidFill>
                <a:schemeClr val="bg2">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Fire of God</a:t>
            </a:r>
            <a:endParaRPr lang="en-US" dirty="0"/>
          </a:p>
        </p:txBody>
      </p:sp>
      <p:sp>
        <p:nvSpPr>
          <p:cNvPr id="3" name="Content Placeholder 2"/>
          <p:cNvSpPr>
            <a:spLocks noGrp="1"/>
          </p:cNvSpPr>
          <p:nvPr>
            <p:ph idx="1"/>
          </p:nvPr>
        </p:nvSpPr>
        <p:spPr/>
        <p:txBody>
          <a:bodyPr/>
          <a:lstStyle/>
          <a:p>
            <a:r>
              <a:rPr lang="en-US" dirty="0">
                <a:solidFill>
                  <a:schemeClr val="bg2">
                    <a:lumMod val="10000"/>
                  </a:schemeClr>
                </a:solidFill>
              </a:rPr>
              <a:t>Psalms 29:9, KJV, “The voice of the LORD </a:t>
            </a:r>
            <a:r>
              <a:rPr lang="en-US" dirty="0" err="1">
                <a:solidFill>
                  <a:schemeClr val="bg2">
                    <a:lumMod val="10000"/>
                  </a:schemeClr>
                </a:solidFill>
              </a:rPr>
              <a:t>maketh</a:t>
            </a:r>
            <a:r>
              <a:rPr lang="en-US" dirty="0">
                <a:solidFill>
                  <a:schemeClr val="bg2">
                    <a:lumMod val="10000"/>
                  </a:schemeClr>
                </a:solidFill>
              </a:rPr>
              <a:t> the hinds [does] to calve, and </a:t>
            </a:r>
            <a:r>
              <a:rPr lang="en-US" dirty="0" err="1">
                <a:solidFill>
                  <a:schemeClr val="bg2">
                    <a:lumMod val="10000"/>
                  </a:schemeClr>
                </a:solidFill>
              </a:rPr>
              <a:t>discovereth</a:t>
            </a:r>
            <a:r>
              <a:rPr lang="en-US" dirty="0">
                <a:solidFill>
                  <a:schemeClr val="bg2">
                    <a:lumMod val="10000"/>
                  </a:schemeClr>
                </a:solidFill>
              </a:rPr>
              <a:t> [uncovers] the forests: and in his temple doth every one speak of </a:t>
            </a:r>
            <a:r>
              <a:rPr lang="en-US" i="1" dirty="0">
                <a:solidFill>
                  <a:schemeClr val="bg2">
                    <a:lumMod val="10000"/>
                  </a:schemeClr>
                </a:solidFill>
              </a:rPr>
              <a:t>his</a:t>
            </a:r>
            <a:r>
              <a:rPr lang="en-US" dirty="0">
                <a:solidFill>
                  <a:schemeClr val="bg2">
                    <a:lumMod val="10000"/>
                  </a:schemeClr>
                </a:solidFill>
              </a:rPr>
              <a:t> glory</a:t>
            </a:r>
            <a:r>
              <a:rPr lang="en-US" dirty="0" smtClean="0">
                <a:solidFill>
                  <a:schemeClr val="bg2">
                    <a:lumMod val="10000"/>
                  </a:schemeClr>
                </a:solidFill>
              </a:rPr>
              <a:t>.”</a:t>
            </a:r>
            <a:endParaRPr lang="en-US" dirty="0">
              <a:solidFill>
                <a:schemeClr val="bg2">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Fire of God</a:t>
            </a:r>
            <a:endParaRPr lang="en-US" dirty="0"/>
          </a:p>
        </p:txBody>
      </p:sp>
      <p:sp>
        <p:nvSpPr>
          <p:cNvPr id="3" name="Content Placeholder 2"/>
          <p:cNvSpPr>
            <a:spLocks noGrp="1"/>
          </p:cNvSpPr>
          <p:nvPr>
            <p:ph idx="1"/>
          </p:nvPr>
        </p:nvSpPr>
        <p:spPr/>
        <p:txBody>
          <a:bodyPr>
            <a:normAutofit/>
          </a:bodyPr>
          <a:lstStyle/>
          <a:p>
            <a:r>
              <a:rPr lang="en-US" b="1" dirty="0">
                <a:solidFill>
                  <a:schemeClr val="bg2">
                    <a:lumMod val="10000"/>
                  </a:schemeClr>
                </a:solidFill>
              </a:rPr>
              <a:t>Jesus Bears the </a:t>
            </a:r>
            <a:r>
              <a:rPr lang="en-US" b="1" dirty="0" smtClean="0">
                <a:solidFill>
                  <a:schemeClr val="bg2">
                    <a:lumMod val="10000"/>
                  </a:schemeClr>
                </a:solidFill>
              </a:rPr>
              <a:t>Glory</a:t>
            </a:r>
            <a:endParaRPr lang="en-US" dirty="0" smtClean="0">
              <a:solidFill>
                <a:schemeClr val="bg2">
                  <a:lumMod val="10000"/>
                </a:schemeClr>
              </a:solidFill>
            </a:endParaRPr>
          </a:p>
          <a:p>
            <a:r>
              <a:rPr lang="en-US" dirty="0" smtClean="0">
                <a:solidFill>
                  <a:schemeClr val="bg2">
                    <a:lumMod val="10000"/>
                  </a:schemeClr>
                </a:solidFill>
              </a:rPr>
              <a:t>6:13</a:t>
            </a:r>
            <a:r>
              <a:rPr lang="en-US" dirty="0">
                <a:solidFill>
                  <a:schemeClr val="bg2">
                    <a:lumMod val="10000"/>
                  </a:schemeClr>
                </a:solidFill>
              </a:rPr>
              <a:t>, KJV, “Even he shall build the temple of the LORD [JEHOVAH]; and he shall bear the glory, and shall sit and rule upon his throne; and he shall be a priest upon his throne: and the counsel of peace shall be between them both</a:t>
            </a:r>
            <a:r>
              <a:rPr lang="en-US" dirty="0" smtClean="0">
                <a:solidFill>
                  <a:schemeClr val="bg2">
                    <a:lumMod val="10000"/>
                  </a:schemeClr>
                </a:solidFill>
              </a:rPr>
              <a:t>.”</a:t>
            </a:r>
            <a:endParaRPr lang="en-US" dirty="0">
              <a:solidFill>
                <a:schemeClr val="bg2">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left)">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left)">
                                      <p:cBhvr>
                                        <p:cTn id="1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Definition of Glory</a:t>
            </a:r>
            <a:endParaRPr lang="en-US" dirty="0"/>
          </a:p>
        </p:txBody>
      </p:sp>
      <p:sp>
        <p:nvSpPr>
          <p:cNvPr id="3" name="Content Placeholder 2"/>
          <p:cNvSpPr>
            <a:spLocks noGrp="1"/>
          </p:cNvSpPr>
          <p:nvPr>
            <p:ph idx="1"/>
          </p:nvPr>
        </p:nvSpPr>
        <p:spPr/>
        <p:txBody>
          <a:bodyPr>
            <a:normAutofit fontScale="92500" lnSpcReduction="20000"/>
          </a:bodyPr>
          <a:lstStyle/>
          <a:p>
            <a:r>
              <a:rPr lang="el-GR" b="1" dirty="0">
                <a:solidFill>
                  <a:schemeClr val="bg2">
                    <a:lumMod val="10000"/>
                  </a:schemeClr>
                </a:solidFill>
              </a:rPr>
              <a:t>Δοξα</a:t>
            </a:r>
            <a:r>
              <a:rPr lang="en-US" dirty="0">
                <a:solidFill>
                  <a:schemeClr val="bg2">
                    <a:lumMod val="10000"/>
                  </a:schemeClr>
                </a:solidFill>
              </a:rPr>
              <a:t> = the majesty, the holiness of Christ</a:t>
            </a:r>
            <a:r>
              <a:rPr lang="en-US" dirty="0" smtClean="0">
                <a:solidFill>
                  <a:schemeClr val="bg2">
                    <a:lumMod val="10000"/>
                  </a:schemeClr>
                </a:solidFill>
              </a:rPr>
              <a:t>.</a:t>
            </a:r>
          </a:p>
          <a:p>
            <a:r>
              <a:rPr lang="en-US" dirty="0">
                <a:solidFill>
                  <a:schemeClr val="bg2">
                    <a:lumMod val="10000"/>
                  </a:schemeClr>
                </a:solidFill>
              </a:rPr>
              <a:t>Ephesians 3:20, KJV, “Now unto him that is able to do exceeding abundantly above all that we ask or think, according to the power that </a:t>
            </a:r>
            <a:r>
              <a:rPr lang="en-US" dirty="0" err="1">
                <a:solidFill>
                  <a:schemeClr val="bg2">
                    <a:lumMod val="10000"/>
                  </a:schemeClr>
                </a:solidFill>
              </a:rPr>
              <a:t>worketh</a:t>
            </a:r>
            <a:r>
              <a:rPr lang="en-US" dirty="0">
                <a:solidFill>
                  <a:schemeClr val="bg2">
                    <a:lumMod val="10000"/>
                  </a:schemeClr>
                </a:solidFill>
              </a:rPr>
              <a:t> in us,”</a:t>
            </a:r>
          </a:p>
          <a:p>
            <a:r>
              <a:rPr lang="en-US" dirty="0">
                <a:solidFill>
                  <a:schemeClr val="bg2">
                    <a:lumMod val="10000"/>
                  </a:schemeClr>
                </a:solidFill>
              </a:rPr>
              <a:t>Colossians 1:11, KJV, “Strengthened with all might, according to his </a:t>
            </a:r>
            <a:r>
              <a:rPr lang="en-US" u="sng" dirty="0">
                <a:solidFill>
                  <a:schemeClr val="bg2">
                    <a:lumMod val="10000"/>
                  </a:schemeClr>
                </a:solidFill>
              </a:rPr>
              <a:t>glorious power</a:t>
            </a:r>
            <a:r>
              <a:rPr lang="en-US" dirty="0">
                <a:solidFill>
                  <a:schemeClr val="bg2">
                    <a:lumMod val="10000"/>
                  </a:schemeClr>
                </a:solidFill>
              </a:rPr>
              <a:t>, unto all patience and longsuffering with joyfulness</a:t>
            </a:r>
            <a:r>
              <a:rPr lang="en-US" dirty="0" smtClean="0">
                <a:solidFill>
                  <a:schemeClr val="bg2">
                    <a:lumMod val="10000"/>
                  </a:schemeClr>
                </a:solidFill>
              </a:rPr>
              <a:t>;”</a:t>
            </a:r>
            <a:endParaRPr lang="en-US" dirty="0">
              <a:solidFill>
                <a:schemeClr val="bg2">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GLORY, THE FIRE, </a:t>
            </a:r>
            <a:r>
              <a:rPr lang="en-US" b="1" dirty="0" smtClean="0"/>
              <a:t/>
            </a:r>
            <a:br>
              <a:rPr lang="en-US" b="1" dirty="0" smtClean="0"/>
            </a:br>
            <a:r>
              <a:rPr lang="en-US" b="1" dirty="0" smtClean="0"/>
              <a:t>AND </a:t>
            </a:r>
            <a:r>
              <a:rPr lang="en-US" b="1" dirty="0"/>
              <a:t>THE LIGHT</a:t>
            </a:r>
            <a:endParaRPr lang="en-US" dirty="0"/>
          </a:p>
        </p:txBody>
      </p:sp>
      <p:sp>
        <p:nvSpPr>
          <p:cNvPr id="3" name="Content Placeholder 2"/>
          <p:cNvSpPr>
            <a:spLocks noGrp="1"/>
          </p:cNvSpPr>
          <p:nvPr>
            <p:ph idx="1"/>
          </p:nvPr>
        </p:nvSpPr>
        <p:spPr/>
        <p:txBody>
          <a:bodyPr/>
          <a:lstStyle/>
          <a:p>
            <a:endParaRPr lang="en-US" b="1" dirty="0" smtClean="0"/>
          </a:p>
          <a:p>
            <a:endParaRPr lang="en-US" b="1" dirty="0"/>
          </a:p>
          <a:p>
            <a:pPr algn="ctr">
              <a:buNone/>
            </a:pPr>
            <a:r>
              <a:rPr lang="en-US" b="1" dirty="0" smtClean="0">
                <a:solidFill>
                  <a:schemeClr val="tx1">
                    <a:lumMod val="60000"/>
                    <a:lumOff val="40000"/>
                  </a:schemeClr>
                </a:solidFill>
                <a:effectLst>
                  <a:outerShdw blurRad="38100" dist="38100" dir="2700000" algn="tl">
                    <a:srgbClr val="000000">
                      <a:alpha val="43137"/>
                    </a:srgbClr>
                  </a:outerShdw>
                </a:effectLst>
              </a:rPr>
              <a:t>THE </a:t>
            </a:r>
            <a:r>
              <a:rPr lang="en-US" b="1" dirty="0">
                <a:solidFill>
                  <a:schemeClr val="tx1">
                    <a:lumMod val="60000"/>
                    <a:lumOff val="40000"/>
                  </a:schemeClr>
                </a:solidFill>
                <a:effectLst>
                  <a:outerShdw blurRad="38100" dist="38100" dir="2700000" algn="tl">
                    <a:srgbClr val="000000">
                      <a:alpha val="43137"/>
                    </a:srgbClr>
                  </a:outerShdw>
                </a:effectLst>
              </a:rPr>
              <a:t>GLORY, THE FIRE, </a:t>
            </a:r>
            <a:r>
              <a:rPr lang="en-US" b="1" dirty="0" smtClean="0">
                <a:solidFill>
                  <a:schemeClr val="tx1">
                    <a:lumMod val="60000"/>
                    <a:lumOff val="40000"/>
                  </a:schemeClr>
                </a:solidFill>
                <a:effectLst>
                  <a:outerShdw blurRad="38100" dist="38100" dir="2700000" algn="tl">
                    <a:srgbClr val="000000">
                      <a:alpha val="43137"/>
                    </a:srgbClr>
                  </a:outerShdw>
                </a:effectLst>
              </a:rPr>
              <a:t/>
            </a:r>
            <a:br>
              <a:rPr lang="en-US" b="1" dirty="0" smtClean="0">
                <a:solidFill>
                  <a:schemeClr val="tx1">
                    <a:lumMod val="60000"/>
                    <a:lumOff val="40000"/>
                  </a:schemeClr>
                </a:solidFill>
                <a:effectLst>
                  <a:outerShdw blurRad="38100" dist="38100" dir="2700000" algn="tl">
                    <a:srgbClr val="000000">
                      <a:alpha val="43137"/>
                    </a:srgbClr>
                  </a:outerShdw>
                </a:effectLst>
              </a:rPr>
            </a:br>
            <a:r>
              <a:rPr lang="en-US" b="1" dirty="0" smtClean="0">
                <a:solidFill>
                  <a:schemeClr val="tx1">
                    <a:lumMod val="60000"/>
                    <a:lumOff val="40000"/>
                  </a:schemeClr>
                </a:solidFill>
                <a:effectLst>
                  <a:outerShdw blurRad="38100" dist="38100" dir="2700000" algn="tl">
                    <a:srgbClr val="000000">
                      <a:alpha val="43137"/>
                    </a:srgbClr>
                  </a:outerShdw>
                </a:effectLst>
              </a:rPr>
              <a:t>AND </a:t>
            </a:r>
            <a:r>
              <a:rPr lang="en-US" b="1" dirty="0">
                <a:solidFill>
                  <a:schemeClr val="tx1">
                    <a:lumMod val="60000"/>
                    <a:lumOff val="40000"/>
                  </a:schemeClr>
                </a:solidFill>
                <a:effectLst>
                  <a:outerShdw blurRad="38100" dist="38100" dir="2700000" algn="tl">
                    <a:srgbClr val="000000">
                      <a:alpha val="43137"/>
                    </a:srgbClr>
                  </a:outerShdw>
                </a:effectLst>
              </a:rPr>
              <a:t>THE LIGHT ARE ONE.</a:t>
            </a:r>
            <a:endParaRPr lang="en-US" dirty="0">
              <a:solidFill>
                <a:schemeClr val="tx1">
                  <a:lumMod val="60000"/>
                  <a:lumOff val="40000"/>
                </a:schemeClr>
              </a:solidFill>
              <a:effectLst>
                <a:outerShdw blurRad="38100" dist="38100" dir="2700000" algn="tl">
                  <a:srgbClr val="000000">
                    <a:alpha val="43137"/>
                  </a:srgbClr>
                </a:outerShdw>
              </a:effectLst>
            </a:endParaRP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9"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Shekinah</a:t>
            </a:r>
            <a:endParaRPr lang="en-US" dirty="0"/>
          </a:p>
        </p:txBody>
      </p:sp>
      <p:sp>
        <p:nvSpPr>
          <p:cNvPr id="3" name="Content Placeholder 2"/>
          <p:cNvSpPr>
            <a:spLocks noGrp="1"/>
          </p:cNvSpPr>
          <p:nvPr>
            <p:ph idx="1"/>
          </p:nvPr>
        </p:nvSpPr>
        <p:spPr/>
        <p:txBody>
          <a:bodyPr>
            <a:normAutofit fontScale="92500"/>
          </a:bodyPr>
          <a:lstStyle/>
          <a:p>
            <a:r>
              <a:rPr lang="en-US" b="1" dirty="0">
                <a:solidFill>
                  <a:schemeClr val="bg2">
                    <a:lumMod val="10000"/>
                  </a:schemeClr>
                </a:solidFill>
              </a:rPr>
              <a:t>The fire consumed the angel of God before </a:t>
            </a:r>
            <a:r>
              <a:rPr lang="en-US" b="1" dirty="0" err="1">
                <a:solidFill>
                  <a:schemeClr val="bg2">
                    <a:lumMod val="10000"/>
                  </a:schemeClr>
                </a:solidFill>
              </a:rPr>
              <a:t>Manoa</a:t>
            </a:r>
            <a:r>
              <a:rPr lang="en-US" b="1" dirty="0" smtClean="0">
                <a:solidFill>
                  <a:schemeClr val="bg2">
                    <a:lumMod val="10000"/>
                  </a:schemeClr>
                </a:solidFill>
              </a:rPr>
              <a:t>.</a:t>
            </a:r>
          </a:p>
          <a:p>
            <a:r>
              <a:rPr lang="en-US" dirty="0">
                <a:solidFill>
                  <a:schemeClr val="bg2">
                    <a:lumMod val="10000"/>
                  </a:schemeClr>
                </a:solidFill>
              </a:rPr>
              <a:t>Judges 13:20, LITV, “And it happened as the flame from off the altar was going up to the heavens, that the Angel of Jehovah went up in the flame of the altar. And </a:t>
            </a:r>
            <a:r>
              <a:rPr lang="en-US" dirty="0" err="1">
                <a:solidFill>
                  <a:schemeClr val="bg2">
                    <a:lumMod val="10000"/>
                  </a:schemeClr>
                </a:solidFill>
              </a:rPr>
              <a:t>Manoah</a:t>
            </a:r>
            <a:r>
              <a:rPr lang="en-US" dirty="0">
                <a:solidFill>
                  <a:schemeClr val="bg2">
                    <a:lumMod val="10000"/>
                  </a:schemeClr>
                </a:solidFill>
              </a:rPr>
              <a:t> and his wife </a:t>
            </a:r>
            <a:r>
              <a:rPr lang="en-US" i="1" dirty="0">
                <a:solidFill>
                  <a:schemeClr val="bg2">
                    <a:lumMod val="10000"/>
                  </a:schemeClr>
                </a:solidFill>
              </a:rPr>
              <a:t>were</a:t>
            </a:r>
            <a:r>
              <a:rPr lang="en-US" dirty="0">
                <a:solidFill>
                  <a:schemeClr val="bg2">
                    <a:lumMod val="10000"/>
                  </a:schemeClr>
                </a:solidFill>
              </a:rPr>
              <a:t> watching. And they fell on their faces to the ground</a:t>
            </a:r>
            <a:r>
              <a:rPr lang="en-US" dirty="0" smtClean="0">
                <a:solidFill>
                  <a:schemeClr val="bg2">
                    <a:lumMod val="10000"/>
                  </a:schemeClr>
                </a:solidFill>
              </a:rPr>
              <a:t>.”</a:t>
            </a:r>
            <a:endParaRPr lang="en-US" dirty="0">
              <a:solidFill>
                <a:schemeClr val="bg2">
                  <a:lumMod val="10000"/>
                </a:schemeClr>
              </a:solidFill>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left)">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left)">
                                      <p:cBhvr>
                                        <p:cTn id="1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a:t>
            </a:r>
            <a:r>
              <a:rPr lang="en-US" dirty="0" err="1" smtClean="0"/>
              <a:t>Shekinah</a:t>
            </a:r>
            <a:endParaRPr lang="en-US" dirty="0"/>
          </a:p>
        </p:txBody>
      </p:sp>
      <p:sp>
        <p:nvSpPr>
          <p:cNvPr id="3" name="Content Placeholder 2"/>
          <p:cNvSpPr>
            <a:spLocks noGrp="1"/>
          </p:cNvSpPr>
          <p:nvPr>
            <p:ph idx="1"/>
          </p:nvPr>
        </p:nvSpPr>
        <p:spPr/>
        <p:txBody>
          <a:bodyPr>
            <a:normAutofit fontScale="92500" lnSpcReduction="20000"/>
          </a:bodyPr>
          <a:lstStyle/>
          <a:p>
            <a:r>
              <a:rPr lang="en-US" dirty="0">
                <a:solidFill>
                  <a:schemeClr val="bg2">
                    <a:lumMod val="10000"/>
                  </a:schemeClr>
                </a:solidFill>
              </a:rPr>
              <a:t>Deuteronomy 4:24, LITV, “For Jehovah your God </a:t>
            </a:r>
            <a:r>
              <a:rPr lang="en-US" i="1" dirty="0">
                <a:solidFill>
                  <a:schemeClr val="bg2">
                    <a:lumMod val="10000"/>
                  </a:schemeClr>
                </a:solidFill>
              </a:rPr>
              <a:t>is</a:t>
            </a:r>
            <a:r>
              <a:rPr lang="en-US" dirty="0">
                <a:solidFill>
                  <a:schemeClr val="bg2">
                    <a:lumMod val="10000"/>
                  </a:schemeClr>
                </a:solidFill>
              </a:rPr>
              <a:t> a consuming fire; He </a:t>
            </a:r>
            <a:r>
              <a:rPr lang="en-US" i="1" dirty="0">
                <a:solidFill>
                  <a:schemeClr val="bg2">
                    <a:lumMod val="10000"/>
                  </a:schemeClr>
                </a:solidFill>
              </a:rPr>
              <a:t>is</a:t>
            </a:r>
            <a:r>
              <a:rPr lang="en-US" dirty="0">
                <a:solidFill>
                  <a:schemeClr val="bg2">
                    <a:lumMod val="10000"/>
                  </a:schemeClr>
                </a:solidFill>
              </a:rPr>
              <a:t> a jealous God</a:t>
            </a:r>
            <a:r>
              <a:rPr lang="en-US" dirty="0" smtClean="0">
                <a:solidFill>
                  <a:schemeClr val="bg2">
                    <a:lumMod val="10000"/>
                  </a:schemeClr>
                </a:solidFill>
              </a:rPr>
              <a:t>.”</a:t>
            </a:r>
            <a:endParaRPr lang="en-US" dirty="0">
              <a:solidFill>
                <a:schemeClr val="bg2">
                  <a:lumMod val="10000"/>
                </a:schemeClr>
              </a:solidFill>
            </a:endParaRPr>
          </a:p>
          <a:p>
            <a:r>
              <a:rPr lang="en-US" dirty="0">
                <a:solidFill>
                  <a:schemeClr val="bg2">
                    <a:lumMod val="10000"/>
                  </a:schemeClr>
                </a:solidFill>
              </a:rPr>
              <a:t>Deuteronomy 9:3, LITV, “And know today that Jehovah your God </a:t>
            </a:r>
            <a:r>
              <a:rPr lang="en-US" i="1" dirty="0">
                <a:solidFill>
                  <a:schemeClr val="bg2">
                    <a:lumMod val="10000"/>
                  </a:schemeClr>
                </a:solidFill>
              </a:rPr>
              <a:t>is</a:t>
            </a:r>
            <a:r>
              <a:rPr lang="en-US" dirty="0">
                <a:solidFill>
                  <a:schemeClr val="bg2">
                    <a:lumMod val="10000"/>
                  </a:schemeClr>
                </a:solidFill>
              </a:rPr>
              <a:t> He who passes over before you </a:t>
            </a:r>
            <a:r>
              <a:rPr lang="en-US" i="1" dirty="0">
                <a:solidFill>
                  <a:schemeClr val="bg2">
                    <a:lumMod val="10000"/>
                  </a:schemeClr>
                </a:solidFill>
              </a:rPr>
              <a:t>as</a:t>
            </a:r>
            <a:r>
              <a:rPr lang="en-US" dirty="0">
                <a:solidFill>
                  <a:schemeClr val="bg2">
                    <a:lumMod val="10000"/>
                  </a:schemeClr>
                </a:solidFill>
              </a:rPr>
              <a:t> a consuming fire; He will destroy them, and He will bring them down before you; so you shall dispossess them and make them to perish quickly, as Jehovah has spoken to you.”</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left)">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left)">
                                      <p:cBhvr>
                                        <p:cTn id="1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Shekinah</a:t>
            </a:r>
            <a:endParaRPr lang="en-US" dirty="0"/>
          </a:p>
        </p:txBody>
      </p:sp>
      <p:sp>
        <p:nvSpPr>
          <p:cNvPr id="3" name="Content Placeholder 2"/>
          <p:cNvSpPr>
            <a:spLocks noGrp="1"/>
          </p:cNvSpPr>
          <p:nvPr>
            <p:ph idx="1"/>
          </p:nvPr>
        </p:nvSpPr>
        <p:spPr/>
        <p:txBody>
          <a:bodyPr>
            <a:normAutofit fontScale="92500" lnSpcReduction="20000"/>
          </a:bodyPr>
          <a:lstStyle/>
          <a:p>
            <a:r>
              <a:rPr lang="en-US" dirty="0">
                <a:solidFill>
                  <a:schemeClr val="bg2">
                    <a:lumMod val="10000"/>
                  </a:schemeClr>
                </a:solidFill>
              </a:rPr>
              <a:t>Isaiah 30:30, LITV, “And Jehovah shall make the majesty of His voice heard; and He causes His arm to be seen coming down with raging anger and flame of consuming fire, cloudburst and storm, and hailstones</a:t>
            </a:r>
            <a:r>
              <a:rPr lang="en-US" dirty="0" smtClean="0">
                <a:solidFill>
                  <a:schemeClr val="bg2">
                    <a:lumMod val="10000"/>
                  </a:schemeClr>
                </a:solidFill>
              </a:rPr>
              <a:t>.”</a:t>
            </a:r>
            <a:endParaRPr lang="en-US" dirty="0">
              <a:solidFill>
                <a:schemeClr val="bg2">
                  <a:lumMod val="10000"/>
                </a:schemeClr>
              </a:solidFill>
            </a:endParaRPr>
          </a:p>
          <a:p>
            <a:r>
              <a:rPr lang="en-US" dirty="0">
                <a:solidFill>
                  <a:schemeClr val="bg2">
                    <a:lumMod val="10000"/>
                  </a:schemeClr>
                </a:solidFill>
              </a:rPr>
              <a:t>Isaiah 33:14, LITV, “The sinners of Zion are afraid; terror has seized profane ones; who of us shall tarry </a:t>
            </a:r>
            <a:r>
              <a:rPr lang="en-US" i="1" dirty="0">
                <a:solidFill>
                  <a:schemeClr val="bg2">
                    <a:lumMod val="10000"/>
                  </a:schemeClr>
                </a:solidFill>
              </a:rPr>
              <a:t>with</a:t>
            </a:r>
            <a:r>
              <a:rPr lang="en-US" dirty="0">
                <a:solidFill>
                  <a:schemeClr val="bg2">
                    <a:lumMod val="10000"/>
                  </a:schemeClr>
                </a:solidFill>
              </a:rPr>
              <a:t> consuming fire? Who of us shall tarry with everlasting burnings?”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down)">
                                      <p:cBhvr>
                                        <p:cTn id="1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Shekinah</a:t>
            </a:r>
            <a:endParaRPr lang="en-US" dirty="0"/>
          </a:p>
        </p:txBody>
      </p:sp>
      <p:sp>
        <p:nvSpPr>
          <p:cNvPr id="3" name="Content Placeholder 2"/>
          <p:cNvSpPr>
            <a:spLocks noGrp="1"/>
          </p:cNvSpPr>
          <p:nvPr>
            <p:ph idx="1"/>
          </p:nvPr>
        </p:nvSpPr>
        <p:spPr/>
        <p:txBody>
          <a:bodyPr/>
          <a:lstStyle/>
          <a:p>
            <a:endParaRPr lang="en-US" dirty="0" smtClean="0"/>
          </a:p>
          <a:p>
            <a:endParaRPr lang="en-US" dirty="0"/>
          </a:p>
          <a:p>
            <a:pPr algn="ctr"/>
            <a:r>
              <a:rPr lang="en-US" sz="3600" dirty="0" smtClean="0">
                <a:solidFill>
                  <a:srgbClr val="C00000"/>
                </a:solidFill>
                <a:effectLst>
                  <a:outerShdw blurRad="38100" dist="38100" dir="2700000" algn="tl">
                    <a:srgbClr val="000000">
                      <a:alpha val="43137"/>
                    </a:srgbClr>
                  </a:outerShdw>
                </a:effectLst>
              </a:rPr>
              <a:t>Hebrews 12:29, LITV,  “for </a:t>
            </a:r>
            <a:r>
              <a:rPr lang="en-US" sz="3600" dirty="0">
                <a:solidFill>
                  <a:srgbClr val="C00000"/>
                </a:solidFill>
                <a:effectLst>
                  <a:outerShdw blurRad="38100" dist="38100" dir="2700000" algn="tl">
                    <a:srgbClr val="000000">
                      <a:alpha val="43137"/>
                    </a:srgbClr>
                  </a:outerShdw>
                </a:effectLst>
              </a:rPr>
              <a:t>also, </a:t>
            </a:r>
            <a:r>
              <a:rPr lang="en-US" sz="3600" dirty="0" smtClean="0">
                <a:solidFill>
                  <a:srgbClr val="C00000"/>
                </a:solidFill>
                <a:effectLst>
                  <a:outerShdw blurRad="38100" dist="38100" dir="2700000" algn="tl">
                    <a:srgbClr val="000000">
                      <a:alpha val="43137"/>
                    </a:srgbClr>
                  </a:outerShdw>
                </a:effectLst>
              </a:rPr>
              <a:t>Our </a:t>
            </a:r>
            <a:r>
              <a:rPr lang="en-US" sz="3600" dirty="0">
                <a:solidFill>
                  <a:srgbClr val="C00000"/>
                </a:solidFill>
                <a:effectLst>
                  <a:outerShdw blurRad="38100" dist="38100" dir="2700000" algn="tl">
                    <a:srgbClr val="000000">
                      <a:alpha val="43137"/>
                    </a:srgbClr>
                  </a:outerShdw>
                </a:effectLst>
              </a:rPr>
              <a:t>God </a:t>
            </a:r>
            <a:r>
              <a:rPr lang="en-US" sz="3600" i="1" dirty="0">
                <a:solidFill>
                  <a:srgbClr val="C00000"/>
                </a:solidFill>
                <a:effectLst>
                  <a:outerShdw blurRad="38100" dist="38100" dir="2700000" algn="tl">
                    <a:srgbClr val="000000">
                      <a:alpha val="43137"/>
                    </a:srgbClr>
                  </a:outerShdw>
                </a:effectLst>
              </a:rPr>
              <a:t>is</a:t>
            </a:r>
            <a:r>
              <a:rPr lang="en-US" sz="3600" dirty="0">
                <a:solidFill>
                  <a:srgbClr val="C00000"/>
                </a:solidFill>
                <a:effectLst>
                  <a:outerShdw blurRad="38100" dist="38100" dir="2700000" algn="tl">
                    <a:srgbClr val="000000">
                      <a:alpha val="43137"/>
                    </a:srgbClr>
                  </a:outerShdw>
                </a:effectLst>
              </a:rPr>
              <a:t> a consuming fire</a:t>
            </a:r>
            <a:r>
              <a:rPr lang="en-US" sz="3600" dirty="0" smtClean="0">
                <a:solidFill>
                  <a:srgbClr val="C00000"/>
                </a:solidFill>
                <a:effectLst>
                  <a:outerShdw blurRad="38100" dist="38100" dir="2700000" algn="tl">
                    <a:srgbClr val="000000">
                      <a:alpha val="43137"/>
                    </a:srgbClr>
                  </a:outerShdw>
                </a:effectLst>
              </a:rPr>
              <a:t>."</a:t>
            </a:r>
            <a:endParaRPr lang="en-US" sz="3600" dirty="0">
              <a:solidFill>
                <a:srgbClr val="C00000"/>
              </a:solidFill>
              <a:effectLst>
                <a:outerShdw blurRad="38100" dist="38100" dir="2700000" algn="tl">
                  <a:srgbClr val="000000">
                    <a:alpha val="43137"/>
                  </a:srgbClr>
                </a:outerShdw>
              </a:effectLs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Shekinah</a:t>
            </a:r>
            <a:endParaRPr lang="en-US" dirty="0"/>
          </a:p>
        </p:txBody>
      </p:sp>
      <p:sp>
        <p:nvSpPr>
          <p:cNvPr id="3" name="Content Placeholder 2"/>
          <p:cNvSpPr>
            <a:spLocks noGrp="1"/>
          </p:cNvSpPr>
          <p:nvPr>
            <p:ph idx="1"/>
          </p:nvPr>
        </p:nvSpPr>
        <p:spPr>
          <a:xfrm>
            <a:off x="304800" y="1600200"/>
            <a:ext cx="8458200" cy="4525963"/>
          </a:xfrm>
        </p:spPr>
        <p:txBody>
          <a:bodyPr/>
          <a:lstStyle/>
          <a:p>
            <a:endParaRPr lang="en-US" b="1" dirty="0" smtClean="0"/>
          </a:p>
          <a:p>
            <a:endParaRPr lang="en-US" b="1" dirty="0"/>
          </a:p>
          <a:p>
            <a:pPr algn="ctr">
              <a:buNone/>
            </a:pPr>
            <a:r>
              <a:rPr lang="en-US" sz="3600" b="1" dirty="0" smtClean="0">
                <a:solidFill>
                  <a:srgbClr val="FF0000"/>
                </a:solidFill>
                <a:effectLst>
                  <a:outerShdw blurRad="38100" dist="38100" dir="2700000" algn="tl">
                    <a:srgbClr val="000000">
                      <a:alpha val="43137"/>
                    </a:srgbClr>
                  </a:outerShdw>
                </a:effectLst>
              </a:rPr>
              <a:t>Let </a:t>
            </a:r>
            <a:r>
              <a:rPr lang="en-US" sz="3600" b="1" dirty="0">
                <a:solidFill>
                  <a:srgbClr val="FF0000"/>
                </a:solidFill>
                <a:effectLst>
                  <a:outerShdw blurRad="38100" dist="38100" dir="2700000" algn="tl">
                    <a:srgbClr val="000000">
                      <a:alpha val="43137"/>
                    </a:srgbClr>
                  </a:outerShdw>
                </a:effectLst>
              </a:rPr>
              <a:t>the fire of God to consume you.</a:t>
            </a:r>
            <a:endParaRPr lang="en-US" sz="3600" dirty="0">
              <a:solidFill>
                <a:srgbClr val="FF0000"/>
              </a:solidFill>
              <a:effectLst>
                <a:outerShdw blurRad="38100" dist="38100" dir="2700000" algn="tl">
                  <a:srgbClr val="000000">
                    <a:alpha val="43137"/>
                  </a:srgbClr>
                </a:outerShdw>
              </a:effectLs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3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15" dur="3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3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Definition of Glory</a:t>
            </a:r>
            <a:endParaRPr lang="en-US" dirty="0"/>
          </a:p>
        </p:txBody>
      </p:sp>
      <p:sp>
        <p:nvSpPr>
          <p:cNvPr id="3" name="Content Placeholder 2"/>
          <p:cNvSpPr>
            <a:spLocks noGrp="1"/>
          </p:cNvSpPr>
          <p:nvPr>
            <p:ph idx="1"/>
          </p:nvPr>
        </p:nvSpPr>
        <p:spPr/>
        <p:txBody>
          <a:bodyPr/>
          <a:lstStyle/>
          <a:p>
            <a:r>
              <a:rPr lang="en-US" dirty="0">
                <a:solidFill>
                  <a:schemeClr val="bg2">
                    <a:lumMod val="10000"/>
                  </a:schemeClr>
                </a:solidFill>
                <a:effectLst>
                  <a:outerShdw blurRad="38100" dist="38100" dir="2700000" algn="tl">
                    <a:srgbClr val="000000">
                      <a:alpha val="43137"/>
                    </a:srgbClr>
                  </a:outerShdw>
                </a:effectLst>
              </a:rPr>
              <a:t>3. </a:t>
            </a:r>
            <a:r>
              <a:rPr lang="el-GR" b="1" dirty="0">
                <a:solidFill>
                  <a:schemeClr val="bg2">
                    <a:lumMod val="10000"/>
                  </a:schemeClr>
                </a:solidFill>
                <a:effectLst>
                  <a:outerShdw blurRad="38100" dist="38100" dir="2700000" algn="tl">
                    <a:srgbClr val="000000">
                      <a:alpha val="43137"/>
                    </a:srgbClr>
                  </a:outerShdw>
                </a:effectLst>
              </a:rPr>
              <a:t>Δοξα</a:t>
            </a:r>
            <a:r>
              <a:rPr lang="en-US" dirty="0">
                <a:solidFill>
                  <a:schemeClr val="bg2">
                    <a:lumMod val="10000"/>
                  </a:schemeClr>
                </a:solidFill>
                <a:effectLst>
                  <a:outerShdw blurRad="38100" dist="38100" dir="2700000" algn="tl">
                    <a:srgbClr val="000000">
                      <a:alpha val="43137"/>
                    </a:srgbClr>
                  </a:outerShdw>
                </a:effectLst>
              </a:rPr>
              <a:t> =The wealth of a king.</a:t>
            </a:r>
          </a:p>
          <a:p>
            <a:r>
              <a:rPr lang="en-US" dirty="0">
                <a:solidFill>
                  <a:schemeClr val="bg2">
                    <a:lumMod val="10000"/>
                  </a:schemeClr>
                </a:solidFill>
                <a:effectLst>
                  <a:outerShdw blurRad="38100" dist="38100" dir="2700000" algn="tl">
                    <a:srgbClr val="000000">
                      <a:alpha val="43137"/>
                    </a:srgbClr>
                  </a:outerShdw>
                </a:effectLst>
              </a:rPr>
              <a:t>Ephesians 1:18, KJV, “The eyes of your understanding being enlightened; that ye may know what is the hope of his calling, and what the </a:t>
            </a:r>
            <a:r>
              <a:rPr lang="en-US" u="sng" dirty="0">
                <a:solidFill>
                  <a:schemeClr val="bg2">
                    <a:lumMod val="10000"/>
                  </a:schemeClr>
                </a:solidFill>
                <a:effectLst>
                  <a:outerShdw blurRad="38100" dist="38100" dir="2700000" algn="tl">
                    <a:srgbClr val="000000">
                      <a:alpha val="43137"/>
                    </a:srgbClr>
                  </a:outerShdw>
                </a:effectLst>
              </a:rPr>
              <a:t>riches of the glory</a:t>
            </a:r>
            <a:r>
              <a:rPr lang="en-US" dirty="0">
                <a:solidFill>
                  <a:schemeClr val="bg2">
                    <a:lumMod val="10000"/>
                  </a:schemeClr>
                </a:solidFill>
                <a:effectLst>
                  <a:outerShdw blurRad="38100" dist="38100" dir="2700000" algn="tl">
                    <a:srgbClr val="000000">
                      <a:alpha val="43137"/>
                    </a:srgbClr>
                  </a:outerShdw>
                </a:effectLst>
              </a:rPr>
              <a:t> of his inheritance in the saints,”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Definition of Glory</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a:solidFill>
                  <a:schemeClr val="bg2">
                    <a:lumMod val="10000"/>
                  </a:schemeClr>
                </a:solidFill>
              </a:rPr>
              <a:t>4. </a:t>
            </a:r>
            <a:r>
              <a:rPr lang="el-GR" b="1" dirty="0">
                <a:solidFill>
                  <a:schemeClr val="bg2">
                    <a:lumMod val="10000"/>
                  </a:schemeClr>
                </a:solidFill>
              </a:rPr>
              <a:t>Δοξα</a:t>
            </a:r>
            <a:r>
              <a:rPr lang="en-US" dirty="0">
                <a:solidFill>
                  <a:schemeClr val="bg2">
                    <a:lumMod val="10000"/>
                  </a:schemeClr>
                </a:solidFill>
              </a:rPr>
              <a:t> =The justice and grace of a king.</a:t>
            </a:r>
          </a:p>
          <a:p>
            <a:r>
              <a:rPr lang="en-US" dirty="0">
                <a:solidFill>
                  <a:schemeClr val="bg2">
                    <a:lumMod val="10000"/>
                  </a:schemeClr>
                </a:solidFill>
              </a:rPr>
              <a:t>Ephesians 1:6, KJV, “To the praise of </a:t>
            </a:r>
            <a:r>
              <a:rPr lang="en-US" u="sng" dirty="0">
                <a:solidFill>
                  <a:schemeClr val="bg2">
                    <a:lumMod val="10000"/>
                  </a:schemeClr>
                </a:solidFill>
              </a:rPr>
              <a:t>the glory of his grace</a:t>
            </a:r>
            <a:r>
              <a:rPr lang="en-US" dirty="0">
                <a:solidFill>
                  <a:schemeClr val="bg2">
                    <a:lumMod val="10000"/>
                  </a:schemeClr>
                </a:solidFill>
              </a:rPr>
              <a:t>, wherein he hath made us accepted in the beloved.”</a:t>
            </a:r>
          </a:p>
          <a:p>
            <a:r>
              <a:rPr lang="en-US" dirty="0">
                <a:solidFill>
                  <a:schemeClr val="bg2">
                    <a:lumMod val="10000"/>
                  </a:schemeClr>
                </a:solidFill>
              </a:rPr>
              <a:t>In this case “glory” means magnificence, beauty, wonder, greatness, etc.</a:t>
            </a:r>
          </a:p>
          <a:p>
            <a:r>
              <a:rPr lang="en-US" dirty="0">
                <a:solidFill>
                  <a:schemeClr val="bg2">
                    <a:lumMod val="10000"/>
                  </a:schemeClr>
                </a:solidFill>
              </a:rPr>
              <a:t>This is grace only a king can give.</a:t>
            </a:r>
          </a:p>
          <a:p>
            <a:r>
              <a:rPr lang="en-US" dirty="0">
                <a:solidFill>
                  <a:schemeClr val="bg2">
                    <a:lumMod val="10000"/>
                  </a:schemeClr>
                </a:solidFill>
              </a:rPr>
              <a:t>Only a ruler, president, governor, or king can pardon a person of crimes.</a:t>
            </a:r>
          </a:p>
          <a:p>
            <a:r>
              <a:rPr lang="en-US" dirty="0">
                <a:solidFill>
                  <a:schemeClr val="bg2">
                    <a:lumMod val="10000"/>
                  </a:schemeClr>
                </a:solidFill>
              </a:rPr>
              <a:t>In heaven only the King can pardon sins for eternity</a:t>
            </a:r>
            <a:r>
              <a:rPr lang="en-US" dirty="0" smtClean="0">
                <a:solidFill>
                  <a:schemeClr val="bg2">
                    <a:lumMod val="10000"/>
                  </a:schemeClr>
                </a:solidFill>
              </a:rPr>
              <a:t>.</a:t>
            </a:r>
            <a:endParaRPr lang="en-US" dirty="0">
              <a:solidFill>
                <a:schemeClr val="bg2">
                  <a:lumMod val="1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Definition of Glory</a:t>
            </a:r>
            <a:endParaRPr lang="en-US" dirty="0"/>
          </a:p>
        </p:txBody>
      </p:sp>
      <p:sp>
        <p:nvSpPr>
          <p:cNvPr id="3" name="Content Placeholder 2"/>
          <p:cNvSpPr>
            <a:spLocks noGrp="1"/>
          </p:cNvSpPr>
          <p:nvPr>
            <p:ph idx="1"/>
          </p:nvPr>
        </p:nvSpPr>
        <p:spPr/>
        <p:txBody>
          <a:bodyPr>
            <a:normAutofit fontScale="92500" lnSpcReduction="20000"/>
          </a:bodyPr>
          <a:lstStyle/>
          <a:p>
            <a:r>
              <a:rPr lang="en-US" dirty="0">
                <a:solidFill>
                  <a:schemeClr val="bg2">
                    <a:lumMod val="10000"/>
                  </a:schemeClr>
                </a:solidFill>
              </a:rPr>
              <a:t>5. </a:t>
            </a:r>
            <a:r>
              <a:rPr lang="el-GR" b="1" dirty="0">
                <a:solidFill>
                  <a:schemeClr val="bg2">
                    <a:lumMod val="10000"/>
                  </a:schemeClr>
                </a:solidFill>
              </a:rPr>
              <a:t>Δοξα</a:t>
            </a:r>
            <a:r>
              <a:rPr lang="en-US" dirty="0">
                <a:solidFill>
                  <a:schemeClr val="bg2">
                    <a:lumMod val="10000"/>
                  </a:schemeClr>
                </a:solidFill>
              </a:rPr>
              <a:t> =Magnificence, splendor, beauty (as of a king), said of the fine clothing of a king.  </a:t>
            </a:r>
            <a:br>
              <a:rPr lang="en-US" dirty="0">
                <a:solidFill>
                  <a:schemeClr val="bg2">
                    <a:lumMod val="10000"/>
                  </a:schemeClr>
                </a:solidFill>
              </a:rPr>
            </a:br>
            <a:r>
              <a:rPr lang="en-US" dirty="0">
                <a:solidFill>
                  <a:schemeClr val="bg2">
                    <a:lumMod val="10000"/>
                  </a:schemeClr>
                </a:solidFill>
              </a:rPr>
              <a:t>The beauty of Christ is greater than the glory of Solomon. </a:t>
            </a:r>
          </a:p>
          <a:p>
            <a:r>
              <a:rPr lang="en-US" dirty="0">
                <a:solidFill>
                  <a:schemeClr val="bg2">
                    <a:lumMod val="10000"/>
                  </a:schemeClr>
                </a:solidFill>
              </a:rPr>
              <a:t>Matthew 12:42, KJV, “… and, behold, a greater than Solomon </a:t>
            </a:r>
            <a:r>
              <a:rPr lang="en-US" i="1" dirty="0">
                <a:solidFill>
                  <a:schemeClr val="bg2">
                    <a:lumMod val="10000"/>
                  </a:schemeClr>
                </a:solidFill>
              </a:rPr>
              <a:t>is</a:t>
            </a:r>
            <a:r>
              <a:rPr lang="en-US" dirty="0">
                <a:solidFill>
                  <a:schemeClr val="bg2">
                    <a:lumMod val="10000"/>
                  </a:schemeClr>
                </a:solidFill>
              </a:rPr>
              <a:t> here.”</a:t>
            </a:r>
          </a:p>
          <a:p>
            <a:r>
              <a:rPr lang="en-US" dirty="0">
                <a:solidFill>
                  <a:schemeClr val="bg2">
                    <a:lumMod val="10000"/>
                  </a:schemeClr>
                </a:solidFill>
              </a:rPr>
              <a:t>Matthew 6:29 KJV, “And yet I say unto you, That even Solomon in all his glory was not arrayed like one of these [lilies of the field</a:t>
            </a:r>
            <a:r>
              <a:rPr lang="en-US" dirty="0" smtClean="0">
                <a:solidFill>
                  <a:schemeClr val="bg2">
                    <a:lumMod val="10000"/>
                  </a:schemeClr>
                </a:solidFill>
              </a:rPr>
              <a:t>].”</a:t>
            </a:r>
            <a:endParaRPr lang="en-US" dirty="0">
              <a:solidFill>
                <a:schemeClr val="bg2">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50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2"/>
                                        </p:tgtEl>
                                        <p:attrNameLst>
                                          <p:attrName>fillcolor</p:attrName>
                                        </p:attrNameLst>
                                      </p:cBhvr>
                                      <p:tavLst>
                                        <p:tav tm="0">
                                          <p:val>
                                            <p:clrVal>
                                              <a:schemeClr val="accent2"/>
                                            </p:clrVal>
                                          </p:val>
                                        </p:tav>
                                        <p:tav tm="50000">
                                          <p:val>
                                            <p:clrVal>
                                              <a:schemeClr val="hlink"/>
                                            </p:clrVal>
                                          </p:val>
                                        </p:tav>
                                      </p:tavLst>
                                    </p:anim>
                                    <p:set>
                                      <p:cBhvr>
                                        <p:cTn id="9" dur="50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left)">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left)">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left)">
                                      <p:cBhvr>
                                        <p:cTn id="2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Definition of Glory</a:t>
            </a:r>
            <a:endParaRPr lang="en-US" dirty="0"/>
          </a:p>
        </p:txBody>
      </p:sp>
      <p:sp>
        <p:nvSpPr>
          <p:cNvPr id="3" name="Content Placeholder 2"/>
          <p:cNvSpPr>
            <a:spLocks noGrp="1"/>
          </p:cNvSpPr>
          <p:nvPr>
            <p:ph idx="1"/>
          </p:nvPr>
        </p:nvSpPr>
        <p:spPr/>
        <p:txBody>
          <a:bodyPr>
            <a:normAutofit fontScale="92500"/>
          </a:bodyPr>
          <a:lstStyle/>
          <a:p>
            <a:r>
              <a:rPr lang="en-US" dirty="0">
                <a:solidFill>
                  <a:schemeClr val="bg2">
                    <a:lumMod val="10000"/>
                  </a:schemeClr>
                </a:solidFill>
              </a:rPr>
              <a:t>6. </a:t>
            </a:r>
            <a:r>
              <a:rPr lang="el-GR" b="1" dirty="0">
                <a:solidFill>
                  <a:schemeClr val="bg2">
                    <a:lumMod val="10000"/>
                  </a:schemeClr>
                </a:solidFill>
              </a:rPr>
              <a:t>Δοξα</a:t>
            </a:r>
            <a:r>
              <a:rPr lang="en-US" dirty="0">
                <a:solidFill>
                  <a:schemeClr val="bg2">
                    <a:lumMod val="10000"/>
                  </a:schemeClr>
                </a:solidFill>
              </a:rPr>
              <a:t> =Fame, renown, honor.  </a:t>
            </a:r>
            <a:r>
              <a:rPr lang="el-GR" b="1" dirty="0">
                <a:solidFill>
                  <a:schemeClr val="bg2">
                    <a:lumMod val="10000"/>
                  </a:schemeClr>
                </a:solidFill>
              </a:rPr>
              <a:t>Δοξα</a:t>
            </a:r>
            <a:r>
              <a:rPr lang="en-US" dirty="0">
                <a:solidFill>
                  <a:schemeClr val="bg2">
                    <a:lumMod val="10000"/>
                  </a:schemeClr>
                </a:solidFill>
              </a:rPr>
              <a:t> = the honor, the honesty</a:t>
            </a:r>
            <a:r>
              <a:rPr lang="en-US">
                <a:solidFill>
                  <a:schemeClr val="bg2">
                    <a:lumMod val="10000"/>
                  </a:schemeClr>
                </a:solidFill>
              </a:rPr>
              <a:t>, </a:t>
            </a:r>
            <a:r>
              <a:rPr lang="en-US" smtClean="0">
                <a:solidFill>
                  <a:schemeClr val="bg2">
                    <a:lumMod val="10000"/>
                  </a:schemeClr>
                </a:solidFill>
              </a:rPr>
              <a:t>and the </a:t>
            </a:r>
            <a:r>
              <a:rPr lang="en-US" dirty="0">
                <a:solidFill>
                  <a:schemeClr val="bg2">
                    <a:lumMod val="10000"/>
                  </a:schemeClr>
                </a:solidFill>
              </a:rPr>
              <a:t>holiness of God.</a:t>
            </a:r>
          </a:p>
          <a:p>
            <a:r>
              <a:rPr lang="en-US" dirty="0">
                <a:solidFill>
                  <a:schemeClr val="bg2">
                    <a:lumMod val="10000"/>
                  </a:schemeClr>
                </a:solidFill>
              </a:rPr>
              <a:t>Romans 3:23 KJV, “For all have sinned, and come short of the </a:t>
            </a:r>
            <a:r>
              <a:rPr lang="en-US" u="sng" dirty="0">
                <a:solidFill>
                  <a:schemeClr val="bg2">
                    <a:lumMod val="10000"/>
                  </a:schemeClr>
                </a:solidFill>
              </a:rPr>
              <a:t>glory</a:t>
            </a:r>
            <a:r>
              <a:rPr lang="en-US" dirty="0">
                <a:solidFill>
                  <a:schemeClr val="bg2">
                    <a:lumMod val="10000"/>
                  </a:schemeClr>
                </a:solidFill>
              </a:rPr>
              <a:t> of God;”</a:t>
            </a:r>
          </a:p>
          <a:p>
            <a:r>
              <a:rPr lang="en-US" dirty="0">
                <a:solidFill>
                  <a:schemeClr val="bg2">
                    <a:lumMod val="10000"/>
                  </a:schemeClr>
                </a:solidFill>
              </a:rPr>
              <a:t>Romans 5:2, KJV, “By whom [Jesus] also we have access by faith into this grace wherein we stand, and rejoice in hope of the </a:t>
            </a:r>
            <a:r>
              <a:rPr lang="en-US" u="sng" dirty="0">
                <a:solidFill>
                  <a:schemeClr val="bg2">
                    <a:lumMod val="10000"/>
                  </a:schemeClr>
                </a:solidFill>
              </a:rPr>
              <a:t>glory</a:t>
            </a:r>
            <a:r>
              <a:rPr lang="en-US" dirty="0">
                <a:solidFill>
                  <a:schemeClr val="bg2">
                    <a:lumMod val="10000"/>
                  </a:schemeClr>
                </a:solidFill>
              </a:rPr>
              <a:t> of God</a:t>
            </a:r>
            <a:r>
              <a:rPr lang="en-US" dirty="0" smtClean="0">
                <a:solidFill>
                  <a:schemeClr val="bg2">
                    <a:lumMod val="10000"/>
                  </a:schemeClr>
                </a:solidFill>
              </a:rPr>
              <a:t>.”</a:t>
            </a:r>
            <a:endParaRPr lang="en-US" dirty="0">
              <a:solidFill>
                <a:schemeClr val="bg2">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left)">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lef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left)">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Definition of Glory</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a:solidFill>
                  <a:schemeClr val="bg2">
                    <a:lumMod val="10000"/>
                  </a:schemeClr>
                </a:solidFill>
              </a:rPr>
              <a:t>7. </a:t>
            </a:r>
            <a:r>
              <a:rPr lang="el-GR" b="1" dirty="0">
                <a:solidFill>
                  <a:schemeClr val="bg2">
                    <a:lumMod val="10000"/>
                  </a:schemeClr>
                </a:solidFill>
              </a:rPr>
              <a:t>Δοξαζω</a:t>
            </a:r>
            <a:r>
              <a:rPr lang="en-US" dirty="0">
                <a:solidFill>
                  <a:schemeClr val="bg2">
                    <a:lumMod val="10000"/>
                  </a:schemeClr>
                </a:solidFill>
              </a:rPr>
              <a:t>, </a:t>
            </a:r>
            <a:r>
              <a:rPr lang="en-US" dirty="0" err="1">
                <a:solidFill>
                  <a:schemeClr val="bg2">
                    <a:lumMod val="10000"/>
                  </a:schemeClr>
                </a:solidFill>
              </a:rPr>
              <a:t>doxadzo</a:t>
            </a:r>
            <a:r>
              <a:rPr lang="en-US" dirty="0">
                <a:solidFill>
                  <a:schemeClr val="bg2">
                    <a:lumMod val="10000"/>
                  </a:schemeClr>
                </a:solidFill>
              </a:rPr>
              <a:t>, = 1. to praise, to honor, to magnify. </a:t>
            </a:r>
            <a:endParaRPr lang="en-US" dirty="0" smtClean="0">
              <a:solidFill>
                <a:schemeClr val="bg2">
                  <a:lumMod val="10000"/>
                </a:schemeClr>
              </a:solidFill>
            </a:endParaRPr>
          </a:p>
          <a:p>
            <a:r>
              <a:rPr lang="en-US" dirty="0" smtClean="0">
                <a:solidFill>
                  <a:schemeClr val="bg2">
                    <a:lumMod val="10000"/>
                  </a:schemeClr>
                </a:solidFill>
              </a:rPr>
              <a:t>2</a:t>
            </a:r>
            <a:r>
              <a:rPr lang="en-US" dirty="0">
                <a:solidFill>
                  <a:schemeClr val="bg2">
                    <a:lumMod val="10000"/>
                  </a:schemeClr>
                </a:solidFill>
              </a:rPr>
              <a:t>. To clothe in splendor, to glorify. </a:t>
            </a:r>
            <a:endParaRPr lang="en-US" dirty="0" smtClean="0">
              <a:solidFill>
                <a:schemeClr val="bg2">
                  <a:lumMod val="10000"/>
                </a:schemeClr>
              </a:solidFill>
            </a:endParaRPr>
          </a:p>
          <a:p>
            <a:r>
              <a:rPr lang="en-US" dirty="0" smtClean="0">
                <a:solidFill>
                  <a:schemeClr val="bg2">
                    <a:lumMod val="10000"/>
                  </a:schemeClr>
                </a:solidFill>
              </a:rPr>
              <a:t>3</a:t>
            </a:r>
            <a:r>
              <a:rPr lang="en-US" dirty="0">
                <a:solidFill>
                  <a:schemeClr val="bg2">
                    <a:lumMod val="10000"/>
                  </a:schemeClr>
                </a:solidFill>
              </a:rPr>
              <a:t>. To bring into glory as a king, to crown as king. </a:t>
            </a:r>
            <a:endParaRPr lang="en-US" dirty="0" smtClean="0">
              <a:solidFill>
                <a:schemeClr val="bg2">
                  <a:lumMod val="10000"/>
                </a:schemeClr>
              </a:solidFill>
            </a:endParaRPr>
          </a:p>
          <a:p>
            <a:r>
              <a:rPr lang="en-US" dirty="0" smtClean="0">
                <a:solidFill>
                  <a:schemeClr val="bg2">
                    <a:lumMod val="10000"/>
                  </a:schemeClr>
                </a:solidFill>
              </a:rPr>
              <a:t>4</a:t>
            </a:r>
            <a:r>
              <a:rPr lang="en-US" dirty="0">
                <a:solidFill>
                  <a:schemeClr val="bg2">
                    <a:lumMod val="10000"/>
                  </a:schemeClr>
                </a:solidFill>
              </a:rPr>
              <a:t>. To respect, esteem, and obey</a:t>
            </a:r>
            <a:r>
              <a:rPr lang="en-US" dirty="0" smtClean="0">
                <a:solidFill>
                  <a:schemeClr val="bg2">
                    <a:lumMod val="10000"/>
                  </a:schemeClr>
                </a:solidFill>
              </a:rPr>
              <a:t>.</a:t>
            </a:r>
          </a:p>
          <a:p>
            <a:r>
              <a:rPr lang="en-US" dirty="0" smtClean="0">
                <a:solidFill>
                  <a:schemeClr val="bg2">
                    <a:lumMod val="10000"/>
                  </a:schemeClr>
                </a:solidFill>
              </a:rPr>
              <a:t>The </a:t>
            </a:r>
            <a:r>
              <a:rPr lang="en-US" dirty="0">
                <a:solidFill>
                  <a:schemeClr val="bg2">
                    <a:lumMod val="10000"/>
                  </a:schemeClr>
                </a:solidFill>
              </a:rPr>
              <a:t>whole life of Jesus glorifies [</a:t>
            </a:r>
            <a:r>
              <a:rPr lang="el-GR" b="1" dirty="0">
                <a:solidFill>
                  <a:schemeClr val="bg2">
                    <a:lumMod val="10000"/>
                  </a:schemeClr>
                </a:solidFill>
              </a:rPr>
              <a:t>Δοξαζω</a:t>
            </a:r>
            <a:r>
              <a:rPr lang="en-US" dirty="0">
                <a:solidFill>
                  <a:schemeClr val="bg2">
                    <a:lumMod val="10000"/>
                  </a:schemeClr>
                </a:solidFill>
              </a:rPr>
              <a:t>] the Father, John 8:54; 12:28; 13:31; 17:1, 4</a:t>
            </a:r>
            <a:r>
              <a:rPr lang="en-US" dirty="0" smtClean="0">
                <a:solidFill>
                  <a:schemeClr val="bg2">
                    <a:lumMod val="10000"/>
                  </a:schemeClr>
                </a:solidFill>
              </a:rPr>
              <a:t>.</a:t>
            </a:r>
          </a:p>
          <a:p>
            <a:r>
              <a:rPr lang="en-US" dirty="0" smtClean="0">
                <a:solidFill>
                  <a:schemeClr val="bg2">
                    <a:lumMod val="10000"/>
                  </a:schemeClr>
                </a:solidFill>
              </a:rPr>
              <a:t>The </a:t>
            </a:r>
            <a:r>
              <a:rPr lang="en-US" dirty="0">
                <a:solidFill>
                  <a:schemeClr val="bg2">
                    <a:lumMod val="10000"/>
                  </a:schemeClr>
                </a:solidFill>
              </a:rPr>
              <a:t>Father glorifies the Son working miracles through Him, John 13:31f; 14:13; 17:1.</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left)">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left)">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left)">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ipe(left)">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wipe(left)">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wipe(left)">
                                      <p:cBhvr>
                                        <p:cTn id="3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r>
              <a:rPr lang="en-US" b="1" dirty="0"/>
              <a:t>The Definition of Glory (</a:t>
            </a:r>
            <a:r>
              <a:rPr lang="en-US" b="1" dirty="0" err="1"/>
              <a:t>kabod</a:t>
            </a:r>
            <a:r>
              <a:rPr lang="en-US" b="1"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he-IL" b="1" dirty="0">
                <a:solidFill>
                  <a:schemeClr val="bg2">
                    <a:lumMod val="10000"/>
                  </a:schemeClr>
                </a:solidFill>
                <a:latin typeface="David" pitchFamily="34" charset="-79"/>
                <a:cs typeface="David" pitchFamily="34" charset="-79"/>
              </a:rPr>
              <a:t>כבוד</a:t>
            </a:r>
            <a:r>
              <a:rPr lang="en-US" b="1" dirty="0">
                <a:solidFill>
                  <a:schemeClr val="bg2">
                    <a:lumMod val="10000"/>
                  </a:schemeClr>
                </a:solidFill>
              </a:rPr>
              <a:t>, </a:t>
            </a:r>
            <a:r>
              <a:rPr lang="en-US" dirty="0" err="1">
                <a:solidFill>
                  <a:schemeClr val="bg2">
                    <a:lumMod val="10000"/>
                  </a:schemeClr>
                </a:solidFill>
              </a:rPr>
              <a:t>kabod</a:t>
            </a:r>
            <a:r>
              <a:rPr lang="en-US" dirty="0">
                <a:solidFill>
                  <a:schemeClr val="bg2">
                    <a:lumMod val="10000"/>
                  </a:schemeClr>
                </a:solidFill>
              </a:rPr>
              <a:t>, comes from “</a:t>
            </a:r>
            <a:r>
              <a:rPr lang="en-US" dirty="0" err="1">
                <a:solidFill>
                  <a:schemeClr val="bg2">
                    <a:lumMod val="10000"/>
                  </a:schemeClr>
                </a:solidFill>
              </a:rPr>
              <a:t>kabed</a:t>
            </a:r>
            <a:r>
              <a:rPr lang="en-US" dirty="0">
                <a:solidFill>
                  <a:schemeClr val="bg2">
                    <a:lumMod val="10000"/>
                  </a:schemeClr>
                </a:solidFill>
              </a:rPr>
              <a:t>,” “to be heavy.”  </a:t>
            </a:r>
            <a:r>
              <a:rPr lang="en-US" dirty="0" err="1">
                <a:solidFill>
                  <a:schemeClr val="bg2">
                    <a:lumMod val="10000"/>
                  </a:schemeClr>
                </a:solidFill>
              </a:rPr>
              <a:t>Kabod</a:t>
            </a:r>
            <a:r>
              <a:rPr lang="en-US" dirty="0">
                <a:solidFill>
                  <a:schemeClr val="bg2">
                    <a:lumMod val="10000"/>
                  </a:schemeClr>
                </a:solidFill>
              </a:rPr>
              <a:t> </a:t>
            </a:r>
            <a:r>
              <a:rPr lang="en-US" dirty="0" smtClean="0">
                <a:solidFill>
                  <a:schemeClr val="bg2">
                    <a:lumMod val="10000"/>
                  </a:schemeClr>
                </a:solidFill>
              </a:rPr>
              <a:t>[</a:t>
            </a:r>
            <a:r>
              <a:rPr lang="he-IL" b="1" dirty="0" smtClean="0">
                <a:solidFill>
                  <a:schemeClr val="bg2">
                    <a:lumMod val="10000"/>
                  </a:schemeClr>
                </a:solidFill>
                <a:latin typeface="David" pitchFamily="34" charset="-79"/>
                <a:cs typeface="David" pitchFamily="34" charset="-79"/>
              </a:rPr>
              <a:t>כבוד</a:t>
            </a:r>
            <a:r>
              <a:rPr lang="en-US" dirty="0" smtClean="0">
                <a:solidFill>
                  <a:schemeClr val="bg2">
                    <a:lumMod val="10000"/>
                  </a:schemeClr>
                </a:solidFill>
              </a:rPr>
              <a:t>] </a:t>
            </a:r>
            <a:r>
              <a:rPr lang="en-US" dirty="0">
                <a:solidFill>
                  <a:schemeClr val="bg2">
                    <a:lumMod val="10000"/>
                  </a:schemeClr>
                </a:solidFill>
              </a:rPr>
              <a:t>means to be heavy laden with riches, power, or position.  In LXX it was translated </a:t>
            </a:r>
            <a:r>
              <a:rPr lang="el-GR" b="1" dirty="0">
                <a:solidFill>
                  <a:schemeClr val="bg2">
                    <a:lumMod val="10000"/>
                  </a:schemeClr>
                </a:solidFill>
              </a:rPr>
              <a:t>δοξα</a:t>
            </a:r>
            <a:r>
              <a:rPr lang="el-GR" dirty="0">
                <a:solidFill>
                  <a:schemeClr val="bg2">
                    <a:lumMod val="10000"/>
                  </a:schemeClr>
                </a:solidFill>
              </a:rPr>
              <a:t> </a:t>
            </a:r>
            <a:r>
              <a:rPr lang="en-US" dirty="0">
                <a:solidFill>
                  <a:schemeClr val="bg2">
                    <a:lumMod val="10000"/>
                  </a:schemeClr>
                </a:solidFill>
              </a:rPr>
              <a:t>for reputation or honor.</a:t>
            </a:r>
          </a:p>
          <a:p>
            <a:r>
              <a:rPr lang="en-US" dirty="0" err="1">
                <a:solidFill>
                  <a:schemeClr val="bg2">
                    <a:lumMod val="10000"/>
                  </a:schemeClr>
                </a:solidFill>
              </a:rPr>
              <a:t>Kabod</a:t>
            </a:r>
            <a:r>
              <a:rPr lang="en-US" dirty="0">
                <a:solidFill>
                  <a:schemeClr val="bg2">
                    <a:lumMod val="10000"/>
                  </a:schemeClr>
                </a:solidFill>
              </a:rPr>
              <a:t> meant the light by which God revealed Himself, whether in lightening or in </a:t>
            </a:r>
            <a:r>
              <a:rPr lang="en-US" dirty="0" err="1">
                <a:solidFill>
                  <a:schemeClr val="bg2">
                    <a:lumMod val="10000"/>
                  </a:schemeClr>
                </a:solidFill>
              </a:rPr>
              <a:t>theophanies</a:t>
            </a:r>
            <a:r>
              <a:rPr lang="en-US" dirty="0">
                <a:solidFill>
                  <a:schemeClr val="bg2">
                    <a:lumMod val="10000"/>
                  </a:schemeClr>
                </a:solidFill>
              </a:rPr>
              <a:t>.</a:t>
            </a:r>
          </a:p>
          <a:p>
            <a:r>
              <a:rPr lang="en-US" dirty="0">
                <a:solidFill>
                  <a:schemeClr val="bg2">
                    <a:lumMod val="10000"/>
                  </a:schemeClr>
                </a:solidFill>
              </a:rPr>
              <a:t>The glory, the </a:t>
            </a:r>
            <a:r>
              <a:rPr lang="en-US" dirty="0" err="1">
                <a:solidFill>
                  <a:schemeClr val="bg2">
                    <a:lumMod val="10000"/>
                  </a:schemeClr>
                </a:solidFill>
              </a:rPr>
              <a:t>kabod</a:t>
            </a:r>
            <a:r>
              <a:rPr lang="en-US" dirty="0">
                <a:solidFill>
                  <a:schemeClr val="bg2">
                    <a:lumMod val="10000"/>
                  </a:schemeClr>
                </a:solidFill>
              </a:rPr>
              <a:t>, was in the cloud, the </a:t>
            </a:r>
            <a:r>
              <a:rPr lang="en-US" dirty="0" err="1">
                <a:solidFill>
                  <a:schemeClr val="bg2">
                    <a:lumMod val="10000"/>
                  </a:schemeClr>
                </a:solidFill>
              </a:rPr>
              <a:t>Shekinah</a:t>
            </a:r>
            <a:r>
              <a:rPr lang="en-US" dirty="0">
                <a:solidFill>
                  <a:schemeClr val="bg2">
                    <a:lumMod val="10000"/>
                  </a:schemeClr>
                </a:solidFill>
              </a:rPr>
              <a:t>, over the temple.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left)">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left)">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left)">
                                      <p:cBhvr>
                                        <p:cTn id="2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Custom 3">
      <a:dk1>
        <a:srgbClr val="660033"/>
      </a:dk1>
      <a:lt1>
        <a:srgbClr val="E0E6F5"/>
      </a:lt1>
      <a:dk2>
        <a:srgbClr val="365BB0"/>
      </a:dk2>
      <a:lt2>
        <a:srgbClr val="E0E6F5"/>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Custom 1">
      <a:majorFont>
        <a:latin typeface="Cooper Black"/>
        <a:ea typeface=""/>
        <a:cs typeface=""/>
      </a:majorFont>
      <a:minorFont>
        <a:latin typeface="Cooper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619</TotalTime>
  <Words>2261</Words>
  <Application>Microsoft Office PowerPoint</Application>
  <PresentationFormat>On-screen Show (4:3)</PresentationFormat>
  <Paragraphs>132</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The Glory of God Part II</vt:lpstr>
      <vt:lpstr>The Definition of Glory (doxa)</vt:lpstr>
      <vt:lpstr>The Definition of Glory</vt:lpstr>
      <vt:lpstr>The Definition of Glory</vt:lpstr>
      <vt:lpstr>The Definition of Glory</vt:lpstr>
      <vt:lpstr>The Definition of Glory</vt:lpstr>
      <vt:lpstr>The Definition of Glory</vt:lpstr>
      <vt:lpstr>The Definition of Glory</vt:lpstr>
      <vt:lpstr>The Definition of Glory (kabod)</vt:lpstr>
      <vt:lpstr>The Lord of Glory</vt:lpstr>
      <vt:lpstr>The Lord of Glory</vt:lpstr>
      <vt:lpstr>The Lord of Glory</vt:lpstr>
      <vt:lpstr>The Fire of God</vt:lpstr>
      <vt:lpstr>The Fire of God</vt:lpstr>
      <vt:lpstr>The Fire of God</vt:lpstr>
      <vt:lpstr>The Fire of God</vt:lpstr>
      <vt:lpstr>The Fire of God</vt:lpstr>
      <vt:lpstr>The Fire of God</vt:lpstr>
      <vt:lpstr>The Fire of God</vt:lpstr>
      <vt:lpstr>The Fire of God</vt:lpstr>
      <vt:lpstr>The Fire of God</vt:lpstr>
      <vt:lpstr>The Fire of God</vt:lpstr>
      <vt:lpstr>The Fire of God</vt:lpstr>
      <vt:lpstr>The Fire of God</vt:lpstr>
      <vt:lpstr>The Fire of God</vt:lpstr>
      <vt:lpstr>The Fire of God</vt:lpstr>
      <vt:lpstr>The Fire of God</vt:lpstr>
      <vt:lpstr>The Fire of God</vt:lpstr>
      <vt:lpstr>The Fire of God</vt:lpstr>
      <vt:lpstr>THE GLORY, THE FIRE,  AND THE LIGHT</vt:lpstr>
      <vt:lpstr>The Shekinah</vt:lpstr>
      <vt:lpstr>The Shekinah</vt:lpstr>
      <vt:lpstr>The Shekinah</vt:lpstr>
      <vt:lpstr>The Shekinah</vt:lpstr>
      <vt:lpstr>The Shekinah</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Glory of God Part II</dc:title>
  <dc:creator>Louis G. Hulsey</dc:creator>
  <cp:lastModifiedBy>Louis G. Hulsey</cp:lastModifiedBy>
  <cp:revision>24</cp:revision>
  <dcterms:created xsi:type="dcterms:W3CDTF">2012-11-04T03:41:52Z</dcterms:created>
  <dcterms:modified xsi:type="dcterms:W3CDTF">2012-11-04T14:07:50Z</dcterms:modified>
</cp:coreProperties>
</file>