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62A85D33-6A0B-461E-9944-83D4FBC872F3}" type="slidenum">
              <a:rPr lang="en-US" smtClean="0"/>
              <a:pPr/>
              <a:t>‹#›</a:t>
            </a:fld>
            <a:endParaRPr lang="en-US"/>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n-US" altLang="ja-JP"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A85D33-6A0B-461E-9944-83D4FBC872F3}" type="slidenum">
              <a:rPr lang="en-US" smtClean="0"/>
              <a:pPr/>
              <a:t>‹#›</a:t>
            </a:fld>
            <a:endParaRPr lang="en-US"/>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0D976815-70A8-4287-B6CE-76C283D72112}" type="datetimeFigureOut">
              <a:rPr lang="en-US" smtClean="0"/>
              <a:pPr/>
              <a:t>1/23/2010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A85D33-6A0B-461E-9944-83D4FBC872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0D976815-70A8-4287-B6CE-76C283D72112}" type="datetimeFigureOut">
              <a:rPr lang="en-US" smtClean="0"/>
              <a:pPr/>
              <a:t>1/23/2010</a:t>
            </a:fld>
            <a:endParaRPr lang="en-US"/>
          </a:p>
        </p:txBody>
      </p:sp>
      <p:sp>
        <p:nvSpPr>
          <p:cNvPr id="11" name="Slide Number Placeholder 10"/>
          <p:cNvSpPr>
            <a:spLocks noGrp="1"/>
          </p:cNvSpPr>
          <p:nvPr>
            <p:ph type="sldNum" sz="quarter" idx="11"/>
          </p:nvPr>
        </p:nvSpPr>
        <p:spPr/>
        <p:txBody>
          <a:bodyPr/>
          <a:lstStyle/>
          <a:p>
            <a:fld id="{62A85D33-6A0B-461E-9944-83D4FBC872F3}"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0D976815-70A8-4287-B6CE-76C283D72112}" type="datetimeFigureOut">
              <a:rPr lang="en-US" smtClean="0"/>
              <a:pPr/>
              <a:t>1/23/2010</a:t>
            </a:fld>
            <a:endParaRPr lang="en-US"/>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62A85D33-6A0B-461E-9944-83D4FBC872F3}" type="slidenum">
              <a:rPr lang="en-US" smtClean="0"/>
              <a:pPr/>
              <a:t>‹#›</a:t>
            </a:fld>
            <a:endParaRPr lang="en-US"/>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Firstborn of Creation</a:t>
            </a:r>
            <a:endParaRPr lang="en-US" dirty="0"/>
          </a:p>
        </p:txBody>
      </p:sp>
      <p:sp>
        <p:nvSpPr>
          <p:cNvPr id="3" name="Subtitle 2"/>
          <p:cNvSpPr>
            <a:spLocks noGrp="1"/>
          </p:cNvSpPr>
          <p:nvPr>
            <p:ph type="subTitle" idx="1"/>
          </p:nvPr>
        </p:nvSpPr>
        <p:spPr>
          <a:xfrm>
            <a:off x="685800" y="5562600"/>
            <a:ext cx="7772400" cy="800088"/>
          </a:xfrm>
        </p:spPr>
        <p:txBody>
          <a:bodyPr>
            <a:normAutofit fontScale="92500" lnSpcReduction="20000"/>
          </a:bodyPr>
          <a:lstStyle/>
          <a:p>
            <a:r>
              <a:rPr lang="en-US" b="1" dirty="0" smtClean="0"/>
              <a:t>Louis G. Hulsey</a:t>
            </a:r>
          </a:p>
          <a:p>
            <a:r>
              <a:rPr lang="en-US" b="1" dirty="0" smtClean="0"/>
              <a:t>January 24, 2010</a:t>
            </a:r>
          </a:p>
          <a:p>
            <a:r>
              <a:rPr lang="en-US" b="1" dirty="0" smtClean="0"/>
              <a:t>Casa Grande, Arizona</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 and His Body</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The </a:t>
            </a:r>
            <a:r>
              <a:rPr lang="en-US" b="1" dirty="0" smtClean="0">
                <a:solidFill>
                  <a:schemeClr val="accent4"/>
                </a:solidFill>
              </a:rPr>
              <a:t>Lord </a:t>
            </a:r>
            <a:r>
              <a:rPr lang="en-US" b="1" dirty="0" smtClean="0">
                <a:solidFill>
                  <a:schemeClr val="accent4"/>
                </a:solidFill>
              </a:rPr>
              <a:t>has </a:t>
            </a:r>
            <a:r>
              <a:rPr lang="en-US" b="1" dirty="0" smtClean="0">
                <a:solidFill>
                  <a:schemeClr val="accent4"/>
                </a:solidFill>
              </a:rPr>
              <a:t>founded Zion. </a:t>
            </a:r>
            <a:endParaRPr lang="en-US" b="1" dirty="0" smtClean="0">
              <a:solidFill>
                <a:schemeClr val="accent4"/>
              </a:solidFill>
            </a:endParaRPr>
          </a:p>
          <a:p>
            <a:r>
              <a:rPr lang="en-US" b="1" dirty="0" smtClean="0">
                <a:solidFill>
                  <a:schemeClr val="accent4"/>
                </a:solidFill>
              </a:rPr>
              <a:t>The </a:t>
            </a:r>
            <a:r>
              <a:rPr lang="en-US" b="1" dirty="0" smtClean="0">
                <a:solidFill>
                  <a:schemeClr val="accent4"/>
                </a:solidFill>
              </a:rPr>
              <a:t>same power that supports the world supports the </a:t>
            </a:r>
            <a:r>
              <a:rPr lang="en-US" b="1" dirty="0" smtClean="0">
                <a:solidFill>
                  <a:schemeClr val="accent4"/>
                </a:solidFill>
              </a:rPr>
              <a:t>church.</a:t>
            </a:r>
          </a:p>
          <a:p>
            <a:r>
              <a:rPr lang="en-US" b="1" dirty="0" smtClean="0">
                <a:solidFill>
                  <a:schemeClr val="accent4"/>
                </a:solidFill>
              </a:rPr>
              <a:t>We </a:t>
            </a:r>
            <a:r>
              <a:rPr lang="en-US" b="1" dirty="0" smtClean="0">
                <a:solidFill>
                  <a:schemeClr val="accent4"/>
                </a:solidFill>
              </a:rPr>
              <a:t>are sure </a:t>
            </a:r>
            <a:r>
              <a:rPr lang="en-US" b="1" dirty="0" smtClean="0">
                <a:solidFill>
                  <a:schemeClr val="accent4"/>
                </a:solidFill>
              </a:rPr>
              <a:t>He </a:t>
            </a:r>
            <a:r>
              <a:rPr lang="en-US" b="1" dirty="0" smtClean="0">
                <a:solidFill>
                  <a:schemeClr val="accent4"/>
                </a:solidFill>
              </a:rPr>
              <a:t>loves </a:t>
            </a:r>
            <a:r>
              <a:rPr lang="en-US" b="1" dirty="0" smtClean="0">
                <a:solidFill>
                  <a:schemeClr val="accent4"/>
                </a:solidFill>
              </a:rPr>
              <a:t>His </a:t>
            </a:r>
            <a:r>
              <a:rPr lang="en-US" b="1" dirty="0" smtClean="0">
                <a:solidFill>
                  <a:schemeClr val="accent4"/>
                </a:solidFill>
              </a:rPr>
              <a:t>church, for it </a:t>
            </a:r>
            <a:r>
              <a:rPr lang="en-US" b="1" i="1" dirty="0" smtClean="0">
                <a:solidFill>
                  <a:schemeClr val="accent4"/>
                </a:solidFill>
              </a:rPr>
              <a:t>is </a:t>
            </a:r>
            <a:r>
              <a:rPr lang="en-US" b="1" i="1" dirty="0" smtClean="0">
                <a:solidFill>
                  <a:schemeClr val="accent4"/>
                </a:solidFill>
              </a:rPr>
              <a:t>His Body</a:t>
            </a:r>
            <a:r>
              <a:rPr lang="en-US" b="1" dirty="0" smtClean="0">
                <a:solidFill>
                  <a:schemeClr val="accent4"/>
                </a:solidFill>
              </a:rPr>
              <a:t> </a:t>
            </a:r>
            <a:r>
              <a:rPr lang="en-US" b="1" dirty="0" smtClean="0">
                <a:solidFill>
                  <a:schemeClr val="accent4"/>
                </a:solidFill>
              </a:rPr>
              <a:t>(</a:t>
            </a:r>
            <a:r>
              <a:rPr lang="en-US" b="1" u="sng" dirty="0" smtClean="0">
                <a:solidFill>
                  <a:schemeClr val="accent4"/>
                </a:solidFill>
              </a:rPr>
              <a:t>Eph_1:23</a:t>
            </a:r>
            <a:r>
              <a:rPr lang="en-US" b="1" dirty="0" smtClean="0">
                <a:solidFill>
                  <a:schemeClr val="accent4"/>
                </a:solidFill>
              </a:rPr>
              <a:t>), </a:t>
            </a:r>
            <a:r>
              <a:rPr lang="en-US" b="1" dirty="0" smtClean="0">
                <a:solidFill>
                  <a:schemeClr val="accent4"/>
                </a:solidFill>
              </a:rPr>
              <a:t>and He </a:t>
            </a:r>
            <a:r>
              <a:rPr lang="en-US" b="1" dirty="0" smtClean="0">
                <a:solidFill>
                  <a:schemeClr val="accent4"/>
                </a:solidFill>
              </a:rPr>
              <a:t>will care for it. </a:t>
            </a:r>
            <a:endParaRPr lang="en-US" b="1" dirty="0" smtClean="0">
              <a:solidFill>
                <a:schemeClr val="accent4"/>
              </a:solidFill>
            </a:endParaRPr>
          </a:p>
          <a:p>
            <a:r>
              <a:rPr lang="en-US" b="1" dirty="0" smtClean="0">
                <a:solidFill>
                  <a:schemeClr val="accent4"/>
                </a:solidFill>
              </a:rPr>
              <a:t>It </a:t>
            </a:r>
            <a:r>
              <a:rPr lang="en-US" b="1" dirty="0" smtClean="0">
                <a:solidFill>
                  <a:schemeClr val="accent4"/>
                </a:solidFill>
              </a:rPr>
              <a:t>is </a:t>
            </a:r>
            <a:r>
              <a:rPr lang="en-US" b="1" i="1" dirty="0" smtClean="0">
                <a:solidFill>
                  <a:schemeClr val="accent4"/>
                </a:solidFill>
              </a:rPr>
              <a:t>the </a:t>
            </a:r>
            <a:r>
              <a:rPr lang="en-US" b="1" i="1" dirty="0" err="1" smtClean="0">
                <a:solidFill>
                  <a:schemeClr val="accent4"/>
                </a:solidFill>
              </a:rPr>
              <a:t>fulness</a:t>
            </a:r>
            <a:r>
              <a:rPr lang="en-US" b="1" i="1" dirty="0" smtClean="0">
                <a:solidFill>
                  <a:schemeClr val="accent4"/>
                </a:solidFill>
              </a:rPr>
              <a:t> of </a:t>
            </a:r>
            <a:r>
              <a:rPr lang="en-US" b="1" i="1" dirty="0" smtClean="0">
                <a:solidFill>
                  <a:schemeClr val="accent4"/>
                </a:solidFill>
              </a:rPr>
              <a:t>Him </a:t>
            </a:r>
            <a:r>
              <a:rPr lang="en-US" b="1" i="1" dirty="0" smtClean="0">
                <a:solidFill>
                  <a:schemeClr val="accent4"/>
                </a:solidFill>
              </a:rPr>
              <a:t>that </a:t>
            </a:r>
            <a:r>
              <a:rPr lang="en-US" b="1" i="1" dirty="0" err="1" smtClean="0">
                <a:solidFill>
                  <a:schemeClr val="accent4"/>
                </a:solidFill>
              </a:rPr>
              <a:t>filleth</a:t>
            </a:r>
            <a:r>
              <a:rPr lang="en-US" b="1" i="1" dirty="0" smtClean="0">
                <a:solidFill>
                  <a:schemeClr val="accent4"/>
                </a:solidFill>
              </a:rPr>
              <a:t> all in all.</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Fullness of God</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4"/>
                </a:solidFill>
              </a:rPr>
              <a:t>The fullness of God to the Church </a:t>
            </a:r>
            <a:r>
              <a:rPr lang="en-US" b="1" dirty="0" smtClean="0">
                <a:solidFill>
                  <a:schemeClr val="accent4"/>
                </a:solidFill>
              </a:rPr>
              <a:t>is the fullness:</a:t>
            </a:r>
            <a:endParaRPr lang="en-US" b="1" dirty="0" smtClean="0">
              <a:solidFill>
                <a:schemeClr val="accent4"/>
              </a:solidFill>
            </a:endParaRPr>
          </a:p>
          <a:p>
            <a:r>
              <a:rPr lang="en-US" b="1" dirty="0" smtClean="0">
                <a:solidFill>
                  <a:schemeClr val="accent4"/>
                </a:solidFill>
              </a:rPr>
              <a:t> </a:t>
            </a:r>
            <a:r>
              <a:rPr lang="en-US" b="1" dirty="0" smtClean="0">
                <a:solidFill>
                  <a:schemeClr val="accent4"/>
                </a:solidFill>
              </a:rPr>
              <a:t>Of </a:t>
            </a:r>
            <a:r>
              <a:rPr lang="en-US" b="1" dirty="0" smtClean="0">
                <a:solidFill>
                  <a:schemeClr val="accent4"/>
                </a:solidFill>
              </a:rPr>
              <a:t>revelation</a:t>
            </a:r>
          </a:p>
          <a:p>
            <a:r>
              <a:rPr lang="en-US" b="1" dirty="0" smtClean="0">
                <a:solidFill>
                  <a:schemeClr val="accent4"/>
                </a:solidFill>
              </a:rPr>
              <a:t>Of </a:t>
            </a:r>
            <a:r>
              <a:rPr lang="en-US" b="1" dirty="0" smtClean="0">
                <a:solidFill>
                  <a:schemeClr val="accent4"/>
                </a:solidFill>
              </a:rPr>
              <a:t>knowledge</a:t>
            </a:r>
          </a:p>
          <a:p>
            <a:r>
              <a:rPr lang="en-US" b="1" dirty="0" smtClean="0">
                <a:solidFill>
                  <a:schemeClr val="accent4"/>
                </a:solidFill>
              </a:rPr>
              <a:t>Of </a:t>
            </a:r>
            <a:r>
              <a:rPr lang="en-US" b="1" dirty="0" smtClean="0">
                <a:solidFill>
                  <a:schemeClr val="accent4"/>
                </a:solidFill>
              </a:rPr>
              <a:t>power</a:t>
            </a:r>
          </a:p>
          <a:p>
            <a:r>
              <a:rPr lang="en-US" b="1" dirty="0" smtClean="0">
                <a:solidFill>
                  <a:schemeClr val="accent4"/>
                </a:solidFill>
              </a:rPr>
              <a:t>Of </a:t>
            </a:r>
            <a:r>
              <a:rPr lang="en-US" b="1" dirty="0" smtClean="0">
                <a:solidFill>
                  <a:schemeClr val="accent4"/>
                </a:solidFill>
              </a:rPr>
              <a:t>spiritual understanding</a:t>
            </a:r>
          </a:p>
          <a:p>
            <a:r>
              <a:rPr lang="en-US" b="1" dirty="0" smtClean="0">
                <a:solidFill>
                  <a:schemeClr val="accent4"/>
                </a:solidFill>
              </a:rPr>
              <a:t>Of </a:t>
            </a:r>
            <a:r>
              <a:rPr lang="en-US" b="1" dirty="0" smtClean="0">
                <a:solidFill>
                  <a:schemeClr val="accent4"/>
                </a:solidFill>
              </a:rPr>
              <a:t>intimacy with God</a:t>
            </a:r>
          </a:p>
          <a:p>
            <a:r>
              <a:rPr lang="en-US" b="1" dirty="0" smtClean="0">
                <a:solidFill>
                  <a:schemeClr val="accent4"/>
                </a:solidFill>
              </a:rPr>
              <a:t>Of </a:t>
            </a:r>
            <a:r>
              <a:rPr lang="en-US" b="1" dirty="0" smtClean="0">
                <a:solidFill>
                  <a:schemeClr val="accent4"/>
                </a:solidFill>
              </a:rPr>
              <a:t>material blessings</a:t>
            </a:r>
          </a:p>
          <a:p>
            <a:r>
              <a:rPr lang="en-US" b="1" dirty="0" smtClean="0">
                <a:solidFill>
                  <a:schemeClr val="accent4"/>
                </a:solidFill>
              </a:rPr>
              <a:t>Of </a:t>
            </a:r>
            <a:r>
              <a:rPr lang="en-US" b="1" dirty="0" smtClean="0">
                <a:solidFill>
                  <a:schemeClr val="accent4"/>
                </a:solidFill>
              </a:rPr>
              <a:t>health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Fullness of God</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4"/>
                </a:solidFill>
              </a:rPr>
              <a:t>The fullness of God to the Church is the fullness:</a:t>
            </a:r>
          </a:p>
          <a:p>
            <a:r>
              <a:rPr lang="en-US" b="1" dirty="0" smtClean="0">
                <a:solidFill>
                  <a:schemeClr val="accent4"/>
                </a:solidFill>
              </a:rPr>
              <a:t>Of </a:t>
            </a:r>
            <a:r>
              <a:rPr lang="en-US" b="1" dirty="0" smtClean="0">
                <a:solidFill>
                  <a:schemeClr val="accent4"/>
                </a:solidFill>
              </a:rPr>
              <a:t>love</a:t>
            </a:r>
          </a:p>
          <a:p>
            <a:r>
              <a:rPr lang="en-US" b="1" dirty="0" smtClean="0">
                <a:solidFill>
                  <a:schemeClr val="accent4"/>
                </a:solidFill>
              </a:rPr>
              <a:t>Of </a:t>
            </a:r>
            <a:r>
              <a:rPr lang="en-US" b="1" dirty="0" smtClean="0">
                <a:solidFill>
                  <a:schemeClr val="accent4"/>
                </a:solidFill>
              </a:rPr>
              <a:t>joy</a:t>
            </a:r>
          </a:p>
          <a:p>
            <a:r>
              <a:rPr lang="en-US" b="1" dirty="0" smtClean="0">
                <a:solidFill>
                  <a:schemeClr val="accent4"/>
                </a:solidFill>
              </a:rPr>
              <a:t>Of </a:t>
            </a:r>
            <a:r>
              <a:rPr lang="en-US" b="1" dirty="0" smtClean="0">
                <a:solidFill>
                  <a:schemeClr val="accent4"/>
                </a:solidFill>
              </a:rPr>
              <a:t>peace</a:t>
            </a:r>
          </a:p>
          <a:p>
            <a:r>
              <a:rPr lang="en-US" b="1" dirty="0" smtClean="0">
                <a:solidFill>
                  <a:schemeClr val="accent4"/>
                </a:solidFill>
              </a:rPr>
              <a:t>Of </a:t>
            </a:r>
            <a:r>
              <a:rPr lang="en-US" b="1" dirty="0" smtClean="0">
                <a:solidFill>
                  <a:schemeClr val="accent4"/>
                </a:solidFill>
              </a:rPr>
              <a:t>authority</a:t>
            </a:r>
          </a:p>
          <a:p>
            <a:r>
              <a:rPr lang="en-US" b="1" dirty="0" smtClean="0">
                <a:solidFill>
                  <a:schemeClr val="accent4"/>
                </a:solidFill>
              </a:rPr>
              <a:t>Of </a:t>
            </a:r>
            <a:r>
              <a:rPr lang="en-US" b="1" dirty="0" smtClean="0">
                <a:solidFill>
                  <a:schemeClr val="accent4"/>
                </a:solidFill>
              </a:rPr>
              <a:t>triumph over sin</a:t>
            </a:r>
          </a:p>
          <a:p>
            <a:r>
              <a:rPr lang="en-US" b="1" dirty="0" smtClean="0">
                <a:solidFill>
                  <a:schemeClr val="accent4"/>
                </a:solidFill>
              </a:rPr>
              <a:t>Of </a:t>
            </a:r>
            <a:r>
              <a:rPr lang="en-US" b="1" dirty="0" smtClean="0">
                <a:solidFill>
                  <a:schemeClr val="accent4"/>
                </a:solidFill>
              </a:rPr>
              <a:t>righteousness</a:t>
            </a:r>
          </a:p>
          <a:p>
            <a:r>
              <a:rPr lang="en-US" b="1" dirty="0" smtClean="0">
                <a:solidFill>
                  <a:schemeClr val="accent4"/>
                </a:solidFill>
              </a:rPr>
              <a:t>Of holiness</a:t>
            </a:r>
            <a:endParaRPr lang="en-US" b="1" dirty="0" smtClean="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1" y="0"/>
            <a:ext cx="7620000" cy="7696200"/>
          </a:xfrm>
          <a:prstGeom prst="rect">
            <a:avLst/>
          </a:prstGeom>
          <a:noFill/>
          <a:ln w="9525">
            <a:noFill/>
            <a:miter lim="800000"/>
            <a:headEnd/>
            <a:tailEnd/>
          </a:ln>
        </p:spPr>
      </p:pic>
      <p:sp>
        <p:nvSpPr>
          <p:cNvPr id="5" name="TextBox 4"/>
          <p:cNvSpPr txBox="1"/>
          <p:nvPr/>
        </p:nvSpPr>
        <p:spPr>
          <a:xfrm>
            <a:off x="0" y="609600"/>
            <a:ext cx="2971800" cy="923330"/>
          </a:xfrm>
          <a:prstGeom prst="rect">
            <a:avLst/>
          </a:prstGeom>
          <a:noFill/>
        </p:spPr>
        <p:txBody>
          <a:bodyPr wrap="square" rtlCol="0">
            <a:spAutoFit/>
          </a:bodyPr>
          <a:lstStyle/>
          <a:p>
            <a:r>
              <a:rPr lang="en-US" b="1" dirty="0" err="1" smtClean="0">
                <a:solidFill>
                  <a:schemeClr val="bg1"/>
                </a:solidFill>
              </a:rPr>
              <a:t>Zacchaeus</a:t>
            </a:r>
            <a:r>
              <a:rPr lang="en-US" b="1" dirty="0" smtClean="0">
                <a:solidFill>
                  <a:schemeClr val="bg1"/>
                </a:solidFill>
              </a:rPr>
              <a:t> climbed up into a sycamore tree to see Jesus.</a:t>
            </a:r>
          </a:p>
          <a:p>
            <a:pPr algn="ctr"/>
            <a:r>
              <a:rPr lang="en-US" b="1" dirty="0" smtClean="0">
                <a:solidFill>
                  <a:schemeClr val="bg1"/>
                </a:solidFill>
              </a:rPr>
              <a:t>Luke 19:4</a:t>
            </a:r>
            <a:endParaRPr lang="en-US" b="1" dirty="0">
              <a:solidFill>
                <a:schemeClr val="bg1"/>
              </a:solidFill>
            </a:endParaRPr>
          </a:p>
        </p:txBody>
      </p:sp>
      <p:sp>
        <p:nvSpPr>
          <p:cNvPr id="6" name="TextBox 5"/>
          <p:cNvSpPr txBox="1"/>
          <p:nvPr/>
        </p:nvSpPr>
        <p:spPr>
          <a:xfrm>
            <a:off x="-76200" y="1905000"/>
            <a:ext cx="1981200" cy="954107"/>
          </a:xfrm>
          <a:prstGeom prst="rect">
            <a:avLst/>
          </a:prstGeom>
          <a:noFill/>
        </p:spPr>
        <p:txBody>
          <a:bodyPr wrap="square" rtlCol="0">
            <a:spAutoFit/>
          </a:bodyPr>
          <a:lstStyle/>
          <a:p>
            <a:pPr algn="ctr"/>
            <a:r>
              <a:rPr lang="en-US" sz="2800" b="1" dirty="0" smtClean="0">
                <a:solidFill>
                  <a:schemeClr val="bg1"/>
                </a:solidFill>
                <a:latin typeface="Times New Roman" pitchFamily="18" charset="0"/>
                <a:cs typeface="Times New Roman" pitchFamily="18" charset="0"/>
              </a:rPr>
              <a:t>Jesus And</a:t>
            </a:r>
          </a:p>
          <a:p>
            <a:pPr algn="ctr"/>
            <a:r>
              <a:rPr lang="en-US" sz="2800" b="1" dirty="0" err="1" smtClean="0">
                <a:solidFill>
                  <a:schemeClr val="bg1"/>
                </a:solidFill>
                <a:latin typeface="Times New Roman" pitchFamily="18" charset="0"/>
                <a:cs typeface="Times New Roman" pitchFamily="18" charset="0"/>
              </a:rPr>
              <a:t>Zacchaeus</a:t>
            </a:r>
            <a:endParaRPr lang="en-US"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a:t>
            </a:r>
            <a:r>
              <a:rPr lang="en-US" dirty="0" err="1" smtClean="0"/>
              <a:t>Zacchaeus</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Luke </a:t>
            </a:r>
            <a:r>
              <a:rPr lang="en-US" b="1" dirty="0" smtClean="0">
                <a:solidFill>
                  <a:schemeClr val="accent4"/>
                </a:solidFill>
              </a:rPr>
              <a:t>19:2-4,  </a:t>
            </a:r>
            <a:r>
              <a:rPr lang="en-US" b="1" dirty="0" smtClean="0">
                <a:solidFill>
                  <a:schemeClr val="accent4"/>
                </a:solidFill>
              </a:rPr>
              <a:t>“And, behold, </a:t>
            </a:r>
            <a:r>
              <a:rPr lang="en-US" b="1" i="1" dirty="0" smtClean="0">
                <a:solidFill>
                  <a:schemeClr val="accent4"/>
                </a:solidFill>
              </a:rPr>
              <a:t>there was</a:t>
            </a:r>
            <a:r>
              <a:rPr lang="en-US" b="1" dirty="0" smtClean="0">
                <a:solidFill>
                  <a:schemeClr val="accent4"/>
                </a:solidFill>
              </a:rPr>
              <a:t> a man named </a:t>
            </a:r>
            <a:r>
              <a:rPr lang="en-US" b="1" dirty="0" err="1" smtClean="0">
                <a:solidFill>
                  <a:schemeClr val="accent4"/>
                </a:solidFill>
              </a:rPr>
              <a:t>Zacchaeus</a:t>
            </a:r>
            <a:r>
              <a:rPr lang="en-US" b="1" dirty="0" smtClean="0">
                <a:solidFill>
                  <a:schemeClr val="accent4"/>
                </a:solidFill>
              </a:rPr>
              <a:t>, which was the chief among the publicans, and he was rich.  3,  And he sought to see Jesus who he was; and could not for the press, because he was little of stature.  4,  And he ran before, and climbed up into a </a:t>
            </a:r>
            <a:r>
              <a:rPr lang="en-US" b="1" dirty="0" err="1" smtClean="0">
                <a:solidFill>
                  <a:schemeClr val="accent4"/>
                </a:solidFill>
              </a:rPr>
              <a:t>sycomore</a:t>
            </a:r>
            <a:r>
              <a:rPr lang="en-US" b="1" dirty="0" smtClean="0">
                <a:solidFill>
                  <a:schemeClr val="accent4"/>
                </a:solidFill>
              </a:rPr>
              <a:t> tree to see him: for he was to pass that </a:t>
            </a:r>
            <a:r>
              <a:rPr lang="en-US" b="1" i="1" dirty="0" smtClean="0">
                <a:solidFill>
                  <a:schemeClr val="accent4"/>
                </a:solidFill>
              </a:rPr>
              <a:t>way</a:t>
            </a:r>
            <a:r>
              <a:rPr lang="en-US" b="1" dirty="0" smtClean="0">
                <a:solidFill>
                  <a:schemeClr val="accent4"/>
                </a:solidFill>
              </a:rPr>
              <a:t>.”</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a:t>
            </a:r>
            <a:r>
              <a:rPr lang="en-US" dirty="0" err="1" smtClean="0"/>
              <a:t>Zacchaeus</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Luke 19:5-7,  “And </a:t>
            </a:r>
            <a:r>
              <a:rPr lang="en-US" b="1" dirty="0" smtClean="0">
                <a:solidFill>
                  <a:schemeClr val="accent4"/>
                </a:solidFill>
              </a:rPr>
              <a:t>when Jesus came to the place, he looked up, and saw him, and said unto him, </a:t>
            </a:r>
            <a:r>
              <a:rPr lang="en-US" b="1" dirty="0" err="1" smtClean="0">
                <a:solidFill>
                  <a:schemeClr val="accent4"/>
                </a:solidFill>
              </a:rPr>
              <a:t>Zacchaeus</a:t>
            </a:r>
            <a:r>
              <a:rPr lang="en-US" b="1" dirty="0" smtClean="0">
                <a:solidFill>
                  <a:schemeClr val="accent4"/>
                </a:solidFill>
              </a:rPr>
              <a:t>, make haste, and come down; for to day I must abide at thy house.  6,  And he made haste, and came down, and received him joyfully.  7,  And when they saw </a:t>
            </a:r>
            <a:r>
              <a:rPr lang="en-US" b="1" i="1" dirty="0" smtClean="0">
                <a:solidFill>
                  <a:schemeClr val="accent4"/>
                </a:solidFill>
              </a:rPr>
              <a:t>it</a:t>
            </a:r>
            <a:r>
              <a:rPr lang="en-US" b="1" dirty="0" smtClean="0">
                <a:solidFill>
                  <a:schemeClr val="accent4"/>
                </a:solidFill>
              </a:rPr>
              <a:t>, they all murmured, saying, That he was gone to be guest with a man that is a sinner</a:t>
            </a:r>
            <a:r>
              <a:rPr lang="en-US" b="1" dirty="0" smtClean="0">
                <a:solidFill>
                  <a:schemeClr val="accent4"/>
                </a:solidFill>
              </a:rPr>
              <a:t>.”</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a:t>
            </a:r>
            <a:r>
              <a:rPr lang="en-US" dirty="0" err="1" smtClean="0"/>
              <a:t>Zacchaeus</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Luke 19:8-10,  “And </a:t>
            </a:r>
            <a:r>
              <a:rPr lang="en-US" b="1" dirty="0" err="1" smtClean="0">
                <a:solidFill>
                  <a:schemeClr val="accent4"/>
                </a:solidFill>
              </a:rPr>
              <a:t>Zacchaeus</a:t>
            </a:r>
            <a:r>
              <a:rPr lang="en-US" b="1" dirty="0" smtClean="0">
                <a:solidFill>
                  <a:schemeClr val="accent4"/>
                </a:solidFill>
              </a:rPr>
              <a:t> stood, and said unto the Lord; Behold, Lord, the half of my goods I give to the poor; and if I have taken any thing from any man by false accusation, I restore </a:t>
            </a:r>
            <a:r>
              <a:rPr lang="en-US" b="1" i="1" dirty="0" smtClean="0">
                <a:solidFill>
                  <a:schemeClr val="accent4"/>
                </a:solidFill>
              </a:rPr>
              <a:t>him</a:t>
            </a:r>
            <a:r>
              <a:rPr lang="en-US" b="1" dirty="0" smtClean="0">
                <a:solidFill>
                  <a:schemeClr val="accent4"/>
                </a:solidFill>
              </a:rPr>
              <a:t> fourfold.  9,  And Jesus said unto him, This day is salvation come to this house, </a:t>
            </a:r>
            <a:r>
              <a:rPr lang="en-US" b="1" dirty="0" err="1" smtClean="0">
                <a:solidFill>
                  <a:schemeClr val="accent4"/>
                </a:solidFill>
              </a:rPr>
              <a:t>forsomuch</a:t>
            </a:r>
            <a:r>
              <a:rPr lang="en-US" b="1" dirty="0" smtClean="0">
                <a:solidFill>
                  <a:schemeClr val="accent4"/>
                </a:solidFill>
              </a:rPr>
              <a:t> as he also is a son of Abraham.  10,  For the Son of man is come to seek and to save that which was lost.”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a:t>
            </a:r>
            <a:r>
              <a:rPr lang="en-US" dirty="0" err="1" smtClean="0"/>
              <a:t>Zacchaeus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chemeClr val="accent4"/>
                </a:solidFill>
              </a:rPr>
              <a:t>Jesus did not invite </a:t>
            </a:r>
            <a:r>
              <a:rPr lang="en-US" b="1" dirty="0" err="1" smtClean="0">
                <a:solidFill>
                  <a:schemeClr val="accent4"/>
                </a:solidFill>
              </a:rPr>
              <a:t>Zacchaeus</a:t>
            </a:r>
            <a:r>
              <a:rPr lang="en-US" b="1" dirty="0" smtClean="0">
                <a:solidFill>
                  <a:schemeClr val="accent4"/>
                </a:solidFill>
              </a:rPr>
              <a:t> to come down from the tree.</a:t>
            </a:r>
          </a:p>
          <a:p>
            <a:r>
              <a:rPr lang="en-US" b="1" dirty="0" smtClean="0">
                <a:solidFill>
                  <a:schemeClr val="accent4"/>
                </a:solidFill>
              </a:rPr>
              <a:t>Jesus did not ask </a:t>
            </a:r>
            <a:r>
              <a:rPr lang="en-US" b="1" dirty="0" err="1" smtClean="0">
                <a:solidFill>
                  <a:schemeClr val="accent4"/>
                </a:solidFill>
              </a:rPr>
              <a:t>Zacchaeus</a:t>
            </a:r>
            <a:r>
              <a:rPr lang="en-US" b="1" dirty="0" smtClean="0">
                <a:solidFill>
                  <a:schemeClr val="accent4"/>
                </a:solidFill>
              </a:rPr>
              <a:t> if it was convenient for him to have guests that day.</a:t>
            </a:r>
          </a:p>
          <a:p>
            <a:r>
              <a:rPr lang="en-US" b="1" dirty="0" smtClean="0">
                <a:solidFill>
                  <a:schemeClr val="accent4"/>
                </a:solidFill>
              </a:rPr>
              <a:t>Jesus did not ask </a:t>
            </a:r>
            <a:r>
              <a:rPr lang="en-US" b="1" dirty="0" err="1" smtClean="0">
                <a:solidFill>
                  <a:schemeClr val="accent4"/>
                </a:solidFill>
              </a:rPr>
              <a:t>Zacchaeus</a:t>
            </a:r>
            <a:r>
              <a:rPr lang="en-US" b="1" dirty="0" smtClean="0">
                <a:solidFill>
                  <a:schemeClr val="accent4"/>
                </a:solidFill>
              </a:rPr>
              <a:t> if he had other commitments or priorities.</a:t>
            </a:r>
          </a:p>
          <a:p>
            <a:r>
              <a:rPr lang="en-US" b="1" dirty="0" smtClean="0">
                <a:solidFill>
                  <a:schemeClr val="accent4"/>
                </a:solidFill>
              </a:rPr>
              <a:t>He COMMANDED </a:t>
            </a:r>
            <a:r>
              <a:rPr lang="en-US" b="1" dirty="0" err="1" smtClean="0">
                <a:solidFill>
                  <a:schemeClr val="accent4"/>
                </a:solidFill>
              </a:rPr>
              <a:t>Zacchaeus</a:t>
            </a:r>
            <a:r>
              <a:rPr lang="en-US" b="1" dirty="0" smtClean="0">
                <a:solidFill>
                  <a:schemeClr val="accent4"/>
                </a:solidFill>
              </a:rPr>
              <a:t> to come down.</a:t>
            </a:r>
          </a:p>
          <a:p>
            <a:r>
              <a:rPr lang="en-US" b="1" dirty="0" smtClean="0">
                <a:solidFill>
                  <a:schemeClr val="accent4"/>
                </a:solidFill>
              </a:rPr>
              <a:t>Jesus is the </a:t>
            </a:r>
            <a:r>
              <a:rPr lang="en-US" b="1" dirty="0" err="1" smtClean="0">
                <a:solidFill>
                  <a:schemeClr val="accent4"/>
                </a:solidFill>
              </a:rPr>
              <a:t>πρωτοτόκος</a:t>
            </a:r>
            <a:r>
              <a:rPr lang="en-US" b="1" dirty="0" smtClean="0">
                <a:solidFill>
                  <a:schemeClr val="accent4"/>
                </a:solidFill>
              </a:rPr>
              <a:t>, the Firstborn, the Preeminent One, of every creature, the </a:t>
            </a:r>
            <a:r>
              <a:rPr lang="en-US" b="1" dirty="0" err="1" smtClean="0">
                <a:solidFill>
                  <a:schemeClr val="accent4"/>
                </a:solidFill>
              </a:rPr>
              <a:t>λογος</a:t>
            </a:r>
            <a:r>
              <a:rPr lang="en-US" b="1" dirty="0" smtClean="0">
                <a:solidFill>
                  <a:schemeClr val="accent4"/>
                </a:solidFill>
              </a:rPr>
              <a:t>, Eternal Word, the God of the universe, the King of Kings and Lord of Lords.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a:t>
            </a:r>
            <a:r>
              <a:rPr lang="en-US" dirty="0" err="1" smtClean="0"/>
              <a:t>Zacchaeus</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4"/>
                </a:solidFill>
              </a:rPr>
              <a:t>If </a:t>
            </a:r>
            <a:r>
              <a:rPr lang="en-US" b="1" dirty="0" err="1" smtClean="0">
                <a:solidFill>
                  <a:schemeClr val="accent4"/>
                </a:solidFill>
              </a:rPr>
              <a:t>Zacchaeus</a:t>
            </a:r>
            <a:r>
              <a:rPr lang="en-US" b="1" dirty="0" smtClean="0">
                <a:solidFill>
                  <a:schemeClr val="accent4"/>
                </a:solidFill>
              </a:rPr>
              <a:t> disobeyed he would have rejected Jesus and </a:t>
            </a:r>
            <a:r>
              <a:rPr lang="en-US" b="1" smtClean="0">
                <a:solidFill>
                  <a:schemeClr val="accent4"/>
                </a:solidFill>
              </a:rPr>
              <a:t>become </a:t>
            </a:r>
            <a:r>
              <a:rPr lang="en-US" b="1" smtClean="0">
                <a:solidFill>
                  <a:schemeClr val="accent4"/>
                </a:solidFill>
              </a:rPr>
              <a:t>His </a:t>
            </a:r>
            <a:r>
              <a:rPr lang="en-US" b="1" dirty="0" smtClean="0">
                <a:solidFill>
                  <a:schemeClr val="accent4"/>
                </a:solidFill>
              </a:rPr>
              <a:t>enemy.  </a:t>
            </a:r>
            <a:endParaRPr lang="en-US" b="1" dirty="0" smtClean="0">
              <a:solidFill>
                <a:schemeClr val="accent4"/>
              </a:solidFill>
            </a:endParaRPr>
          </a:p>
          <a:p>
            <a:r>
              <a:rPr lang="en-US" b="1" dirty="0" smtClean="0">
                <a:solidFill>
                  <a:schemeClr val="accent4"/>
                </a:solidFill>
              </a:rPr>
              <a:t>There </a:t>
            </a:r>
            <a:r>
              <a:rPr lang="en-US" b="1" dirty="0" smtClean="0">
                <a:solidFill>
                  <a:schemeClr val="accent4"/>
                </a:solidFill>
              </a:rPr>
              <a:t>is no middle ground with Jesus</a:t>
            </a:r>
            <a:r>
              <a:rPr lang="en-US" b="1" dirty="0" smtClean="0">
                <a:solidFill>
                  <a:schemeClr val="accent4"/>
                </a:solidFill>
              </a:rPr>
              <a:t>.</a:t>
            </a:r>
            <a:r>
              <a:rPr lang="en-US" b="1" dirty="0" smtClean="0">
                <a:solidFill>
                  <a:schemeClr val="accent4"/>
                </a:solidFill>
              </a:rPr>
              <a:t> </a:t>
            </a:r>
          </a:p>
          <a:p>
            <a:r>
              <a:rPr lang="en-US" b="1" dirty="0" smtClean="0">
                <a:solidFill>
                  <a:schemeClr val="accent4"/>
                </a:solidFill>
              </a:rPr>
              <a:t>Jesus said, “This day is salvation come to this house.”  Why, because </a:t>
            </a:r>
            <a:r>
              <a:rPr lang="en-US" b="1" dirty="0" err="1" smtClean="0">
                <a:solidFill>
                  <a:schemeClr val="accent4"/>
                </a:solidFill>
              </a:rPr>
              <a:t>Zacchaeus</a:t>
            </a:r>
            <a:r>
              <a:rPr lang="en-US" b="1" dirty="0" smtClean="0">
                <a:solidFill>
                  <a:schemeClr val="accent4"/>
                </a:solidFill>
              </a:rPr>
              <a:t> was worthy, or because he was a son of Abraham?  No, but because he obeyed.</a:t>
            </a:r>
          </a:p>
          <a:p>
            <a:r>
              <a:rPr lang="en-US" b="1" dirty="0" err="1" smtClean="0">
                <a:solidFill>
                  <a:schemeClr val="accent4"/>
                </a:solidFill>
              </a:rPr>
              <a:t>Zacchaeus</a:t>
            </a:r>
            <a:r>
              <a:rPr lang="en-US" b="1" dirty="0" smtClean="0">
                <a:solidFill>
                  <a:schemeClr val="accent4"/>
                </a:solidFill>
              </a:rPr>
              <a:t> was saved when he obeyed Jesus and acknowledged  Him as Lord.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Matthew</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4"/>
                </a:solidFill>
              </a:rPr>
              <a:t>Matthew 9:9-11,  “And as Jesus passed forth from thence, he saw a man, named Matthew, sitting at the receipt of custom: and he </a:t>
            </a:r>
            <a:r>
              <a:rPr lang="en-US" b="1" dirty="0" err="1" smtClean="0">
                <a:solidFill>
                  <a:schemeClr val="accent4"/>
                </a:solidFill>
              </a:rPr>
              <a:t>saith</a:t>
            </a:r>
            <a:r>
              <a:rPr lang="en-US" b="1" dirty="0" smtClean="0">
                <a:solidFill>
                  <a:schemeClr val="accent4"/>
                </a:solidFill>
              </a:rPr>
              <a:t> unto him, Follow me. And he arose, and followed him.  10,  And it came to pass, as Jesus sat at meat in the house, behold, many publicans and sinners came and sat down with him and his disciples.  11,  And when the Pharisees saw </a:t>
            </a:r>
            <a:r>
              <a:rPr lang="en-US" b="1" i="1" dirty="0" smtClean="0">
                <a:solidFill>
                  <a:schemeClr val="accent4"/>
                </a:solidFill>
              </a:rPr>
              <a:t>it</a:t>
            </a:r>
            <a:r>
              <a:rPr lang="en-US" b="1" dirty="0" smtClean="0">
                <a:solidFill>
                  <a:schemeClr val="accent4"/>
                </a:solidFill>
              </a:rPr>
              <a:t>, they said unto his disciples, Why </a:t>
            </a:r>
            <a:r>
              <a:rPr lang="en-US" b="1" dirty="0" err="1" smtClean="0">
                <a:solidFill>
                  <a:schemeClr val="accent4"/>
                </a:solidFill>
              </a:rPr>
              <a:t>eateth</a:t>
            </a:r>
            <a:r>
              <a:rPr lang="en-US" b="1" dirty="0" smtClean="0">
                <a:solidFill>
                  <a:schemeClr val="accent4"/>
                </a:solidFill>
              </a:rPr>
              <a:t> your Master with publicans and sinners?”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Image of God</a:t>
            </a:r>
            <a:endParaRPr lang="en-US" dirty="0"/>
          </a:p>
        </p:txBody>
      </p:sp>
      <p:sp>
        <p:nvSpPr>
          <p:cNvPr id="3" name="Content Placeholder 2"/>
          <p:cNvSpPr>
            <a:spLocks noGrp="1"/>
          </p:cNvSpPr>
          <p:nvPr>
            <p:ph idx="1"/>
          </p:nvPr>
        </p:nvSpPr>
        <p:spPr>
          <a:xfrm>
            <a:off x="914400" y="1295400"/>
            <a:ext cx="7772400" cy="5060160"/>
          </a:xfrm>
        </p:spPr>
        <p:txBody>
          <a:bodyPr>
            <a:normAutofit lnSpcReduction="10000"/>
          </a:bodyPr>
          <a:lstStyle/>
          <a:p>
            <a:r>
              <a:rPr lang="en-US" b="1" dirty="0" smtClean="0">
                <a:solidFill>
                  <a:schemeClr val="accent4"/>
                </a:solidFill>
              </a:rPr>
              <a:t>Colossians 1:15-17,  </a:t>
            </a:r>
            <a:r>
              <a:rPr lang="en-US" b="1" dirty="0" smtClean="0">
                <a:solidFill>
                  <a:schemeClr val="accent4"/>
                </a:solidFill>
              </a:rPr>
              <a:t>“[Jesus] Who </a:t>
            </a:r>
            <a:r>
              <a:rPr lang="en-US" b="1" dirty="0" smtClean="0">
                <a:solidFill>
                  <a:schemeClr val="accent4"/>
                </a:solidFill>
              </a:rPr>
              <a:t>is the image </a:t>
            </a:r>
            <a:r>
              <a:rPr lang="en-US" b="1" dirty="0" smtClean="0">
                <a:solidFill>
                  <a:schemeClr val="accent4">
                    <a:lumMod val="40000"/>
                    <a:lumOff val="60000"/>
                  </a:schemeClr>
                </a:solidFill>
              </a:rPr>
              <a:t>[</a:t>
            </a:r>
            <a:r>
              <a:rPr lang="en-US" b="1" dirty="0" err="1" smtClean="0">
                <a:solidFill>
                  <a:schemeClr val="accent4">
                    <a:lumMod val="40000"/>
                    <a:lumOff val="60000"/>
                  </a:schemeClr>
                </a:solidFill>
              </a:rPr>
              <a:t>εἰκών</a:t>
            </a:r>
            <a:r>
              <a:rPr lang="en-US" b="1" dirty="0" smtClean="0">
                <a:solidFill>
                  <a:schemeClr val="accent4">
                    <a:lumMod val="40000"/>
                    <a:lumOff val="60000"/>
                  </a:schemeClr>
                </a:solidFill>
              </a:rPr>
              <a:t>, </a:t>
            </a:r>
            <a:r>
              <a:rPr lang="en-US" b="1" dirty="0" err="1" smtClean="0">
                <a:solidFill>
                  <a:schemeClr val="accent4">
                    <a:lumMod val="40000"/>
                    <a:lumOff val="60000"/>
                  </a:schemeClr>
                </a:solidFill>
              </a:rPr>
              <a:t>eikōn</a:t>
            </a:r>
            <a:r>
              <a:rPr lang="en-US" b="1" dirty="0" smtClean="0">
                <a:solidFill>
                  <a:schemeClr val="accent4">
                    <a:lumMod val="40000"/>
                    <a:lumOff val="60000"/>
                  </a:schemeClr>
                </a:solidFill>
              </a:rPr>
              <a:t>]</a:t>
            </a:r>
            <a:r>
              <a:rPr lang="en-US" b="1" dirty="0" smtClean="0">
                <a:solidFill>
                  <a:schemeClr val="accent4"/>
                </a:solidFill>
              </a:rPr>
              <a:t> of the invisible God, the firstborn </a:t>
            </a:r>
            <a:r>
              <a:rPr lang="en-US" b="1" dirty="0" smtClean="0">
                <a:solidFill>
                  <a:schemeClr val="accent4">
                    <a:lumMod val="40000"/>
                    <a:lumOff val="60000"/>
                  </a:schemeClr>
                </a:solidFill>
              </a:rPr>
              <a:t>[</a:t>
            </a:r>
            <a:r>
              <a:rPr lang="en-US" b="1" dirty="0" err="1" smtClean="0">
                <a:solidFill>
                  <a:schemeClr val="accent4">
                    <a:lumMod val="40000"/>
                    <a:lumOff val="60000"/>
                  </a:schemeClr>
                </a:solidFill>
              </a:rPr>
              <a:t>πρωτοτόκος</a:t>
            </a:r>
            <a:r>
              <a:rPr lang="en-US" b="1" dirty="0" smtClean="0">
                <a:solidFill>
                  <a:schemeClr val="accent4">
                    <a:lumMod val="40000"/>
                    <a:lumOff val="60000"/>
                  </a:schemeClr>
                </a:solidFill>
              </a:rPr>
              <a:t>, </a:t>
            </a:r>
            <a:r>
              <a:rPr lang="en-US" b="1" i="1" dirty="0" smtClean="0">
                <a:solidFill>
                  <a:schemeClr val="accent4">
                    <a:lumMod val="40000"/>
                    <a:lumOff val="60000"/>
                  </a:schemeClr>
                </a:solidFill>
              </a:rPr>
              <a:t>pro-tot-ok'-</a:t>
            </a:r>
            <a:r>
              <a:rPr lang="en-US" b="1" i="1" dirty="0" err="1" smtClean="0">
                <a:solidFill>
                  <a:schemeClr val="accent4">
                    <a:lumMod val="40000"/>
                    <a:lumOff val="60000"/>
                  </a:schemeClr>
                </a:solidFill>
              </a:rPr>
              <a:t>os</a:t>
            </a:r>
            <a:r>
              <a:rPr lang="en-US" b="1" dirty="0" smtClean="0">
                <a:solidFill>
                  <a:schemeClr val="accent4">
                    <a:lumMod val="40000"/>
                    <a:lumOff val="60000"/>
                  </a:schemeClr>
                </a:solidFill>
              </a:rPr>
              <a:t>]</a:t>
            </a:r>
            <a:r>
              <a:rPr lang="en-US" b="1" i="1" dirty="0" smtClean="0">
                <a:solidFill>
                  <a:schemeClr val="accent4">
                    <a:lumMod val="40000"/>
                    <a:lumOff val="60000"/>
                  </a:schemeClr>
                </a:solidFill>
              </a:rPr>
              <a:t> </a:t>
            </a:r>
            <a:r>
              <a:rPr lang="en-US" b="1" dirty="0" smtClean="0">
                <a:solidFill>
                  <a:schemeClr val="accent4"/>
                </a:solidFill>
              </a:rPr>
              <a:t>of every creature:  16,  For by him were all things created, that are in heaven, and that are in earth, visible and invisible, whether </a:t>
            </a:r>
            <a:r>
              <a:rPr lang="en-US" b="1" i="1" dirty="0" smtClean="0">
                <a:solidFill>
                  <a:schemeClr val="accent4"/>
                </a:solidFill>
              </a:rPr>
              <a:t>they be</a:t>
            </a:r>
            <a:r>
              <a:rPr lang="en-US" b="1" dirty="0" smtClean="0">
                <a:solidFill>
                  <a:schemeClr val="accent4"/>
                </a:solidFill>
              </a:rPr>
              <a:t> thrones, or dominions, or principalities, or powers: all things were created by him, and for him:  17,  And he is before </a:t>
            </a:r>
            <a:r>
              <a:rPr lang="en-US" b="1" dirty="0" smtClean="0">
                <a:solidFill>
                  <a:schemeClr val="accent4">
                    <a:lumMod val="40000"/>
                    <a:lumOff val="60000"/>
                  </a:schemeClr>
                </a:solidFill>
              </a:rPr>
              <a:t>[</a:t>
            </a:r>
            <a:r>
              <a:rPr lang="en-US" b="1" dirty="0" err="1" smtClean="0">
                <a:solidFill>
                  <a:schemeClr val="accent4">
                    <a:lumMod val="40000"/>
                    <a:lumOff val="60000"/>
                  </a:schemeClr>
                </a:solidFill>
              </a:rPr>
              <a:t>προ</a:t>
            </a:r>
            <a:r>
              <a:rPr lang="en-US" b="1" dirty="0" smtClean="0">
                <a:solidFill>
                  <a:schemeClr val="accent4">
                    <a:lumMod val="40000"/>
                    <a:lumOff val="60000"/>
                  </a:schemeClr>
                </a:solidFill>
              </a:rPr>
              <a:t>́, pro, “</a:t>
            </a:r>
            <a:r>
              <a:rPr lang="en-US" b="1" i="1" dirty="0" smtClean="0">
                <a:solidFill>
                  <a:schemeClr val="accent4">
                    <a:lumMod val="40000"/>
                    <a:lumOff val="60000"/>
                  </a:schemeClr>
                </a:solidFill>
              </a:rPr>
              <a:t>in</a:t>
            </a:r>
            <a:r>
              <a:rPr lang="en-US" b="1" dirty="0" smtClean="0">
                <a:solidFill>
                  <a:schemeClr val="accent4">
                    <a:lumMod val="40000"/>
                    <a:lumOff val="60000"/>
                  </a:schemeClr>
                </a:solidFill>
              </a:rPr>
              <a:t> </a:t>
            </a:r>
            <a:r>
              <a:rPr lang="en-US" b="1" i="1" dirty="0" smtClean="0">
                <a:solidFill>
                  <a:schemeClr val="accent4">
                    <a:lumMod val="40000"/>
                    <a:lumOff val="60000"/>
                  </a:schemeClr>
                </a:solidFill>
              </a:rPr>
              <a:t>front</a:t>
            </a:r>
            <a:r>
              <a:rPr lang="en-US" b="1" dirty="0" smtClean="0">
                <a:solidFill>
                  <a:schemeClr val="accent4">
                    <a:lumMod val="40000"/>
                    <a:lumOff val="60000"/>
                  </a:schemeClr>
                </a:solidFill>
              </a:rPr>
              <a:t> </a:t>
            </a:r>
            <a:r>
              <a:rPr lang="en-US" b="1" i="1" dirty="0" smtClean="0">
                <a:solidFill>
                  <a:schemeClr val="accent4">
                    <a:lumMod val="40000"/>
                    <a:lumOff val="60000"/>
                  </a:schemeClr>
                </a:solidFill>
              </a:rPr>
              <a:t>of</a:t>
            </a:r>
            <a:r>
              <a:rPr lang="en-US" b="1" dirty="0" smtClean="0">
                <a:solidFill>
                  <a:schemeClr val="accent4">
                    <a:lumMod val="40000"/>
                    <a:lumOff val="60000"/>
                  </a:schemeClr>
                </a:solidFill>
              </a:rPr>
              <a:t>, </a:t>
            </a:r>
            <a:r>
              <a:rPr lang="en-US" b="1" i="1" dirty="0" smtClean="0">
                <a:solidFill>
                  <a:schemeClr val="accent4">
                    <a:lumMod val="40000"/>
                    <a:lumOff val="60000"/>
                  </a:schemeClr>
                </a:solidFill>
              </a:rPr>
              <a:t>prior …superior to”</a:t>
            </a:r>
            <a:r>
              <a:rPr lang="en-US" b="1" dirty="0" smtClean="0">
                <a:solidFill>
                  <a:schemeClr val="accent4">
                    <a:lumMod val="40000"/>
                    <a:lumOff val="60000"/>
                  </a:schemeClr>
                </a:solidFill>
              </a:rPr>
              <a:t>]</a:t>
            </a:r>
            <a:r>
              <a:rPr lang="en-US" b="1" dirty="0" smtClean="0">
                <a:solidFill>
                  <a:schemeClr val="accent4"/>
                </a:solidFill>
              </a:rPr>
              <a:t> all things, and by him all things consist.”</a:t>
            </a:r>
            <a:endParaRPr lang="en-US" b="1" dirty="0">
              <a:solidFill>
                <a:schemeClr val="accent4"/>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and Matthew</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Jesus did not excuse Himself for interrupting Matthew’s busy day of work.</a:t>
            </a:r>
          </a:p>
          <a:p>
            <a:r>
              <a:rPr lang="en-US" b="1" dirty="0" smtClean="0">
                <a:solidFill>
                  <a:schemeClr val="accent4"/>
                </a:solidFill>
              </a:rPr>
              <a:t>Jesus did not ask Matthew if he would like to follow Him.</a:t>
            </a:r>
          </a:p>
          <a:p>
            <a:r>
              <a:rPr lang="en-US" b="1" dirty="0" smtClean="0">
                <a:solidFill>
                  <a:schemeClr val="accent4"/>
                </a:solidFill>
              </a:rPr>
              <a:t>Jesus did not ask Matthew if it was convenient for him to follow Jesus</a:t>
            </a:r>
            <a:r>
              <a:rPr lang="en-US" b="1" dirty="0" smtClean="0">
                <a:solidFill>
                  <a:schemeClr val="accent4"/>
                </a:solidFill>
              </a:rPr>
              <a:t>.</a:t>
            </a:r>
            <a:endParaRPr lang="en-US" b="1" dirty="0" smtClean="0">
              <a:solidFill>
                <a:schemeClr val="accent4"/>
              </a:solidFill>
            </a:endParaRPr>
          </a:p>
          <a:p>
            <a:r>
              <a:rPr lang="en-US" b="1" dirty="0" smtClean="0">
                <a:solidFill>
                  <a:schemeClr val="accent4"/>
                </a:solidFill>
              </a:rPr>
              <a:t>Jesus COMMNADED Matthew to follow him</a:t>
            </a:r>
            <a:r>
              <a:rPr lang="en-US" b="1" dirty="0" smtClean="0">
                <a:solidFill>
                  <a:schemeClr val="accent4"/>
                </a:solidFill>
              </a:rPr>
              <a:t>.</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Man-Centered Gospel</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The Church today preaches a man-centered gospel.</a:t>
            </a:r>
          </a:p>
          <a:p>
            <a:r>
              <a:rPr lang="en-US" b="1" dirty="0" smtClean="0">
                <a:solidFill>
                  <a:schemeClr val="accent4"/>
                </a:solidFill>
              </a:rPr>
              <a:t>They ask people if they will “Accept Jesus.”  That is man-centered.  </a:t>
            </a:r>
          </a:p>
          <a:p>
            <a:r>
              <a:rPr lang="en-US" b="1" dirty="0" smtClean="0">
                <a:solidFill>
                  <a:schemeClr val="accent4"/>
                </a:solidFill>
              </a:rPr>
              <a:t>The question is whether or not He will accept you</a:t>
            </a:r>
            <a:r>
              <a:rPr lang="en-US" b="1" dirty="0" smtClean="0">
                <a:solidFill>
                  <a:schemeClr val="accent4"/>
                </a:solidFill>
              </a:rPr>
              <a:t>.</a:t>
            </a:r>
            <a:endParaRPr lang="en-US" b="1" dirty="0" smtClean="0">
              <a:solidFill>
                <a:schemeClr val="accent4"/>
              </a:solidFill>
            </a:endParaRPr>
          </a:p>
          <a:p>
            <a:r>
              <a:rPr lang="en-US" b="1" dirty="0" smtClean="0">
                <a:solidFill>
                  <a:schemeClr val="accent4"/>
                </a:solidFill>
              </a:rPr>
              <a:t>Jesus COMMANDED all men to repent.  It is not a suggestion.  It is a command.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Peter’s Sermon</a:t>
            </a:r>
            <a:br>
              <a:rPr lang="en-US" dirty="0" smtClean="0"/>
            </a:br>
            <a:endParaRPr lang="en-US" dirty="0"/>
          </a:p>
        </p:txBody>
      </p:sp>
      <p:sp>
        <p:nvSpPr>
          <p:cNvPr id="3" name="Content Placeholder 2"/>
          <p:cNvSpPr>
            <a:spLocks noGrp="1"/>
          </p:cNvSpPr>
          <p:nvPr>
            <p:ph idx="1"/>
          </p:nvPr>
        </p:nvSpPr>
        <p:spPr>
          <a:xfrm>
            <a:off x="609600" y="1571612"/>
            <a:ext cx="8077200" cy="4783948"/>
          </a:xfrm>
        </p:spPr>
        <p:txBody>
          <a:bodyPr>
            <a:normAutofit/>
          </a:bodyPr>
          <a:lstStyle/>
          <a:p>
            <a:r>
              <a:rPr lang="en-US" b="1" dirty="0" smtClean="0">
                <a:solidFill>
                  <a:schemeClr val="accent4"/>
                </a:solidFill>
              </a:rPr>
              <a:t>Acts 2:14 – 39</a:t>
            </a:r>
            <a:r>
              <a:rPr lang="en-US" b="1" dirty="0" smtClean="0">
                <a:solidFill>
                  <a:schemeClr val="accent4"/>
                </a:solidFill>
              </a:rPr>
              <a:t>.</a:t>
            </a:r>
            <a:endParaRPr lang="en-US" b="1" dirty="0" smtClean="0">
              <a:solidFill>
                <a:schemeClr val="accent4"/>
              </a:solidFill>
            </a:endParaRPr>
          </a:p>
          <a:p>
            <a:r>
              <a:rPr lang="en-US" b="1" dirty="0" smtClean="0">
                <a:solidFill>
                  <a:schemeClr val="accent4"/>
                </a:solidFill>
              </a:rPr>
              <a:t>Peter said, “This is that,” (v. 16).</a:t>
            </a:r>
          </a:p>
          <a:p>
            <a:r>
              <a:rPr lang="en-US" b="1" dirty="0" smtClean="0">
                <a:solidFill>
                  <a:schemeClr val="accent4"/>
                </a:solidFill>
              </a:rPr>
              <a:t>“Him…ye have taken and…crucified and slain,” (v. 23).</a:t>
            </a:r>
          </a:p>
          <a:p>
            <a:r>
              <a:rPr lang="en-US" b="1" dirty="0" smtClean="0">
                <a:solidFill>
                  <a:schemeClr val="accent4"/>
                </a:solidFill>
              </a:rPr>
              <a:t>“Whom God hath raised up,” (v. 24).</a:t>
            </a:r>
          </a:p>
          <a:p>
            <a:r>
              <a:rPr lang="en-US" b="1" dirty="0" smtClean="0">
                <a:solidFill>
                  <a:schemeClr val="accent4"/>
                </a:solidFill>
              </a:rPr>
              <a:t>David prophesied His death and resurrection, (25-31).</a:t>
            </a:r>
          </a:p>
          <a:p>
            <a:r>
              <a:rPr lang="en-US" b="1" dirty="0" smtClean="0">
                <a:solidFill>
                  <a:schemeClr val="accent4"/>
                </a:solidFill>
              </a:rPr>
              <a:t>“God hath made that same Jesus, whom ye have crucified, both Lord and Christ,” (v. 36).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Peter’s Sermon</a:t>
            </a:r>
            <a:endParaRPr lang="en-US" dirty="0"/>
          </a:p>
        </p:txBody>
      </p:sp>
      <p:sp>
        <p:nvSpPr>
          <p:cNvPr id="3" name="Content Placeholder 2"/>
          <p:cNvSpPr>
            <a:spLocks noGrp="1"/>
          </p:cNvSpPr>
          <p:nvPr>
            <p:ph idx="1"/>
          </p:nvPr>
        </p:nvSpPr>
        <p:spPr>
          <a:xfrm>
            <a:off x="914400" y="1447800"/>
            <a:ext cx="7772400" cy="5029200"/>
          </a:xfrm>
        </p:spPr>
        <p:txBody>
          <a:bodyPr/>
          <a:lstStyle/>
          <a:p>
            <a:r>
              <a:rPr lang="en-US" sz="3200" b="1" dirty="0" smtClean="0">
                <a:solidFill>
                  <a:schemeClr val="accent4"/>
                </a:solidFill>
              </a:rPr>
              <a:t>Acts 2:37-38,  “Now when they heard </a:t>
            </a:r>
            <a:r>
              <a:rPr lang="en-US" sz="3200" b="1" i="1" dirty="0" smtClean="0">
                <a:solidFill>
                  <a:schemeClr val="accent4"/>
                </a:solidFill>
              </a:rPr>
              <a:t>this</a:t>
            </a:r>
            <a:r>
              <a:rPr lang="en-US" sz="3200" b="1" dirty="0" smtClean="0">
                <a:solidFill>
                  <a:schemeClr val="accent4"/>
                </a:solidFill>
              </a:rPr>
              <a:t>, they were pricked in their heart, and said unto Peter and to the rest of the apostles, Men </a:t>
            </a:r>
            <a:r>
              <a:rPr lang="en-US" sz="3200" b="1" i="1" dirty="0" smtClean="0">
                <a:solidFill>
                  <a:schemeClr val="accent4"/>
                </a:solidFill>
              </a:rPr>
              <a:t>and</a:t>
            </a:r>
            <a:r>
              <a:rPr lang="en-US" sz="3200" b="1" dirty="0" smtClean="0">
                <a:solidFill>
                  <a:schemeClr val="accent4"/>
                </a:solidFill>
              </a:rPr>
              <a:t> brethren, what shall we do?  38,  Then Peter said unto them, Repent, and be baptized every one of you in the name of Jesus Christ for the remission of sins, and ye shall receive the gift of the Holy Ghost.”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is Lord</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We are not saved because we agree to a certain doctrine or join a certain church. </a:t>
            </a:r>
            <a:endParaRPr lang="en-US" b="1" dirty="0" smtClean="0">
              <a:solidFill>
                <a:schemeClr val="accent4"/>
              </a:solidFill>
            </a:endParaRPr>
          </a:p>
          <a:p>
            <a:r>
              <a:rPr lang="en-US" b="1" dirty="0" smtClean="0">
                <a:solidFill>
                  <a:schemeClr val="accent4"/>
                </a:solidFill>
              </a:rPr>
              <a:t> </a:t>
            </a:r>
            <a:r>
              <a:rPr lang="en-US" b="1" dirty="0" smtClean="0">
                <a:solidFill>
                  <a:schemeClr val="accent4"/>
                </a:solidFill>
              </a:rPr>
              <a:t>We are saved when we acknowledge the lordship of Jesus and choose to follow Him</a:t>
            </a:r>
            <a:r>
              <a:rPr lang="en-US" b="1" dirty="0" smtClean="0">
                <a:solidFill>
                  <a:schemeClr val="accent4"/>
                </a:solidFill>
              </a:rPr>
              <a:t>.</a:t>
            </a:r>
          </a:p>
          <a:p>
            <a:r>
              <a:rPr lang="en-US" b="1" dirty="0" smtClean="0">
                <a:solidFill>
                  <a:schemeClr val="accent4"/>
                </a:solidFill>
              </a:rPr>
              <a:t>He has given the command to repent from sin and follow Him.</a:t>
            </a:r>
          </a:p>
          <a:p>
            <a:r>
              <a:rPr lang="en-US" b="1" dirty="0" smtClean="0">
                <a:solidFill>
                  <a:schemeClr val="accent4"/>
                </a:solidFill>
              </a:rPr>
              <a:t>Will you obey</a:t>
            </a:r>
            <a:r>
              <a:rPr lang="en-US" b="1" dirty="0" smtClean="0">
                <a:solidFill>
                  <a:schemeClr val="accent4"/>
                </a:solidFill>
              </a:rPr>
              <a:t>?</a:t>
            </a:r>
            <a:endParaRPr lang="en-US" b="1" dirty="0" smtClean="0">
              <a:solidFill>
                <a:schemeClr val="accent4"/>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Firstborn</a:t>
            </a:r>
            <a:endParaRPr lang="en-US" dirty="0"/>
          </a:p>
        </p:txBody>
      </p:sp>
      <p:sp>
        <p:nvSpPr>
          <p:cNvPr id="3" name="Content Placeholder 2"/>
          <p:cNvSpPr>
            <a:spLocks noGrp="1"/>
          </p:cNvSpPr>
          <p:nvPr>
            <p:ph idx="1"/>
          </p:nvPr>
        </p:nvSpPr>
        <p:spPr>
          <a:xfrm>
            <a:off x="914400" y="1524000"/>
            <a:ext cx="7772400" cy="5029200"/>
          </a:xfrm>
        </p:spPr>
        <p:txBody>
          <a:bodyPr>
            <a:normAutofit/>
          </a:bodyPr>
          <a:lstStyle/>
          <a:p>
            <a:r>
              <a:rPr lang="en-US" sz="3200" b="1" dirty="0" smtClean="0">
                <a:solidFill>
                  <a:schemeClr val="accent4"/>
                </a:solidFill>
              </a:rPr>
              <a:t>Colossians 1:18-19.  “And he is the head of the body, the church: who is the beginning, the firstborn </a:t>
            </a:r>
            <a:r>
              <a:rPr lang="en-US" sz="3200" b="1" dirty="0" smtClean="0">
                <a:solidFill>
                  <a:schemeClr val="accent4">
                    <a:lumMod val="40000"/>
                    <a:lumOff val="60000"/>
                  </a:schemeClr>
                </a:solidFill>
              </a:rPr>
              <a:t>[</a:t>
            </a:r>
            <a:r>
              <a:rPr lang="en-US" sz="3200" b="1" dirty="0" err="1" smtClean="0">
                <a:solidFill>
                  <a:schemeClr val="accent4">
                    <a:lumMod val="40000"/>
                    <a:lumOff val="60000"/>
                  </a:schemeClr>
                </a:solidFill>
              </a:rPr>
              <a:t>πρωτοτόκος</a:t>
            </a:r>
            <a:r>
              <a:rPr lang="en-US" sz="3200" b="1" dirty="0" smtClean="0">
                <a:solidFill>
                  <a:schemeClr val="accent4">
                    <a:lumMod val="40000"/>
                    <a:lumOff val="60000"/>
                  </a:schemeClr>
                </a:solidFill>
              </a:rPr>
              <a:t>, </a:t>
            </a:r>
            <a:r>
              <a:rPr lang="en-US" sz="3200" b="1" i="1" dirty="0" smtClean="0">
                <a:solidFill>
                  <a:schemeClr val="accent4">
                    <a:lumMod val="40000"/>
                    <a:lumOff val="60000"/>
                  </a:schemeClr>
                </a:solidFill>
              </a:rPr>
              <a:t>pro-tot-ok'-</a:t>
            </a:r>
            <a:r>
              <a:rPr lang="en-US" sz="3200" b="1" i="1" dirty="0" err="1" smtClean="0">
                <a:solidFill>
                  <a:schemeClr val="accent4">
                    <a:lumMod val="40000"/>
                    <a:lumOff val="60000"/>
                  </a:schemeClr>
                </a:solidFill>
              </a:rPr>
              <a:t>os</a:t>
            </a:r>
            <a:r>
              <a:rPr lang="en-US" sz="3200" b="1" dirty="0" smtClean="0">
                <a:solidFill>
                  <a:schemeClr val="accent4">
                    <a:lumMod val="40000"/>
                    <a:lumOff val="60000"/>
                  </a:schemeClr>
                </a:solidFill>
              </a:rPr>
              <a:t>] </a:t>
            </a:r>
            <a:r>
              <a:rPr lang="en-US" sz="3200" b="1" dirty="0" smtClean="0">
                <a:solidFill>
                  <a:schemeClr val="accent4"/>
                </a:solidFill>
              </a:rPr>
              <a:t>from the dead; that in all </a:t>
            </a:r>
            <a:r>
              <a:rPr lang="en-US" sz="3200" b="1" i="1" dirty="0" smtClean="0">
                <a:solidFill>
                  <a:schemeClr val="accent4"/>
                </a:solidFill>
              </a:rPr>
              <a:t>things</a:t>
            </a:r>
            <a:r>
              <a:rPr lang="en-US" sz="3200" b="1" dirty="0" smtClean="0">
                <a:solidFill>
                  <a:schemeClr val="accent4"/>
                </a:solidFill>
              </a:rPr>
              <a:t> he might have the preeminence </a:t>
            </a:r>
            <a:r>
              <a:rPr lang="en-US" sz="3200" b="1" dirty="0" smtClean="0">
                <a:solidFill>
                  <a:schemeClr val="accent4">
                    <a:lumMod val="40000"/>
                    <a:lumOff val="60000"/>
                  </a:schemeClr>
                </a:solidFill>
              </a:rPr>
              <a:t>[</a:t>
            </a:r>
            <a:r>
              <a:rPr lang="en-US" sz="3200" b="1" dirty="0" err="1" smtClean="0">
                <a:solidFill>
                  <a:schemeClr val="accent4">
                    <a:lumMod val="40000"/>
                    <a:lumOff val="60000"/>
                  </a:schemeClr>
                </a:solidFill>
              </a:rPr>
              <a:t>πρωτεύω</a:t>
            </a:r>
            <a:r>
              <a:rPr lang="en-US" sz="3200" b="1" dirty="0" smtClean="0">
                <a:solidFill>
                  <a:schemeClr val="accent4">
                    <a:lumMod val="40000"/>
                    <a:lumOff val="60000"/>
                  </a:schemeClr>
                </a:solidFill>
              </a:rPr>
              <a:t>, </a:t>
            </a:r>
            <a:r>
              <a:rPr lang="en-US" sz="3200" b="1" dirty="0" err="1" smtClean="0">
                <a:solidFill>
                  <a:schemeClr val="accent4">
                    <a:lumMod val="40000"/>
                    <a:lumOff val="60000"/>
                  </a:schemeClr>
                </a:solidFill>
              </a:rPr>
              <a:t>prōteuo</a:t>
            </a:r>
            <a:r>
              <a:rPr lang="en-US" sz="3200" b="1" dirty="0" smtClean="0">
                <a:solidFill>
                  <a:schemeClr val="accent4">
                    <a:lumMod val="40000"/>
                    <a:lumOff val="60000"/>
                  </a:schemeClr>
                </a:solidFill>
              </a:rPr>
              <a:t>̄].  </a:t>
            </a:r>
            <a:r>
              <a:rPr lang="en-US" sz="3200" b="1" dirty="0" smtClean="0">
                <a:solidFill>
                  <a:schemeClr val="accent4"/>
                </a:solidFill>
              </a:rPr>
              <a:t>19,  For it pleased </a:t>
            </a:r>
            <a:r>
              <a:rPr lang="en-US" sz="3200" b="1" i="1" dirty="0" smtClean="0">
                <a:solidFill>
                  <a:schemeClr val="accent4"/>
                </a:solidFill>
              </a:rPr>
              <a:t>the Father</a:t>
            </a:r>
            <a:r>
              <a:rPr lang="en-US" sz="3200" b="1" dirty="0" smtClean="0">
                <a:solidFill>
                  <a:schemeClr val="accent4"/>
                </a:solidFill>
              </a:rPr>
              <a:t> that in him should all </a:t>
            </a:r>
            <a:r>
              <a:rPr lang="en-US" sz="3200" b="1" dirty="0" err="1" smtClean="0">
                <a:solidFill>
                  <a:schemeClr val="accent4"/>
                </a:solidFill>
              </a:rPr>
              <a:t>fulness</a:t>
            </a:r>
            <a:r>
              <a:rPr lang="en-US" sz="3200" b="1" dirty="0" smtClean="0">
                <a:solidFill>
                  <a:schemeClr val="accent4"/>
                </a:solidFill>
              </a:rPr>
              <a:t> </a:t>
            </a:r>
            <a:r>
              <a:rPr lang="en-US" sz="3200" b="1" dirty="0" smtClean="0">
                <a:solidFill>
                  <a:schemeClr val="accent4">
                    <a:lumMod val="40000"/>
                    <a:lumOff val="60000"/>
                  </a:schemeClr>
                </a:solidFill>
              </a:rPr>
              <a:t>[</a:t>
            </a:r>
            <a:r>
              <a:rPr lang="en-US" sz="3200" b="1" dirty="0" err="1" smtClean="0">
                <a:solidFill>
                  <a:schemeClr val="accent4">
                    <a:lumMod val="40000"/>
                    <a:lumOff val="60000"/>
                  </a:schemeClr>
                </a:solidFill>
              </a:rPr>
              <a:t>πλήρωμα</a:t>
            </a:r>
            <a:r>
              <a:rPr lang="en-US" sz="3200" b="1" dirty="0" smtClean="0">
                <a:solidFill>
                  <a:schemeClr val="accent4">
                    <a:lumMod val="40000"/>
                    <a:lumOff val="60000"/>
                  </a:schemeClr>
                </a:solidFill>
              </a:rPr>
              <a:t>, </a:t>
            </a:r>
            <a:r>
              <a:rPr lang="en-US" sz="3200" b="1" dirty="0" err="1" smtClean="0">
                <a:solidFill>
                  <a:schemeClr val="accent4">
                    <a:lumMod val="40000"/>
                    <a:lumOff val="60000"/>
                  </a:schemeClr>
                </a:solidFill>
              </a:rPr>
              <a:t>plērōma</a:t>
            </a:r>
            <a:r>
              <a:rPr lang="en-US" sz="3200" b="1" dirty="0" smtClean="0">
                <a:solidFill>
                  <a:schemeClr val="accent4">
                    <a:lumMod val="40000"/>
                    <a:lumOff val="60000"/>
                  </a:schemeClr>
                </a:solidFill>
              </a:rPr>
              <a:t>] </a:t>
            </a:r>
            <a:r>
              <a:rPr lang="en-US" sz="3200" b="1" dirty="0" smtClean="0">
                <a:solidFill>
                  <a:schemeClr val="accent4"/>
                </a:solidFill>
              </a:rPr>
              <a:t>dwell;”</a:t>
            </a:r>
            <a:endParaRPr lang="en-US" sz="3200" b="1" dirty="0">
              <a:solidFill>
                <a:schemeClr val="accent4"/>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Fullness of God</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Colossians 2:9,  “For in him </a:t>
            </a:r>
            <a:r>
              <a:rPr lang="en-US" b="1" dirty="0" err="1" smtClean="0">
                <a:solidFill>
                  <a:schemeClr val="accent4"/>
                </a:solidFill>
              </a:rPr>
              <a:t>dwelleth</a:t>
            </a:r>
            <a:r>
              <a:rPr lang="en-US" b="1" dirty="0" smtClean="0">
                <a:solidFill>
                  <a:schemeClr val="accent4"/>
                </a:solidFill>
              </a:rPr>
              <a:t> all the </a:t>
            </a:r>
            <a:r>
              <a:rPr lang="en-US" b="1" dirty="0" err="1" smtClean="0">
                <a:solidFill>
                  <a:schemeClr val="accent4"/>
                </a:solidFill>
              </a:rPr>
              <a:t>fulness</a:t>
            </a:r>
            <a:r>
              <a:rPr lang="en-US" b="1" dirty="0" smtClean="0">
                <a:solidFill>
                  <a:schemeClr val="accent4"/>
                </a:solidFill>
              </a:rPr>
              <a:t> of the Godhead bodily </a:t>
            </a:r>
            <a:r>
              <a:rPr lang="en-US" b="1" dirty="0" smtClean="0">
                <a:solidFill>
                  <a:schemeClr val="accent4">
                    <a:lumMod val="40000"/>
                    <a:lumOff val="60000"/>
                  </a:schemeClr>
                </a:solidFill>
              </a:rPr>
              <a:t>[In a human body]</a:t>
            </a:r>
            <a:r>
              <a:rPr lang="en-US" b="1" dirty="0" smtClean="0"/>
              <a:t>.”</a:t>
            </a:r>
          </a:p>
          <a:p>
            <a:r>
              <a:rPr lang="en-US" b="1" dirty="0" smtClean="0"/>
              <a:t> </a:t>
            </a:r>
            <a:r>
              <a:rPr lang="en-US" b="1" dirty="0" smtClean="0">
                <a:solidFill>
                  <a:schemeClr val="accent4"/>
                </a:solidFill>
              </a:rPr>
              <a:t>This is not only His physical body, but His spiritual body, the Church.</a:t>
            </a:r>
          </a:p>
          <a:p>
            <a:r>
              <a:rPr lang="en-US" b="1" dirty="0" smtClean="0">
                <a:solidFill>
                  <a:schemeClr val="accent4"/>
                </a:solidFill>
              </a:rPr>
              <a:t>John 1:16,  </a:t>
            </a:r>
            <a:r>
              <a:rPr lang="en-US" b="1" dirty="0" smtClean="0">
                <a:solidFill>
                  <a:schemeClr val="accent4"/>
                </a:solidFill>
              </a:rPr>
              <a:t>“And </a:t>
            </a:r>
            <a:r>
              <a:rPr lang="en-US" b="1" dirty="0" smtClean="0">
                <a:solidFill>
                  <a:schemeClr val="accent4"/>
                </a:solidFill>
              </a:rPr>
              <a:t>of his </a:t>
            </a:r>
            <a:r>
              <a:rPr lang="en-US" b="1" dirty="0" err="1" smtClean="0">
                <a:solidFill>
                  <a:schemeClr val="accent4"/>
                </a:solidFill>
              </a:rPr>
              <a:t>fulness</a:t>
            </a:r>
            <a:r>
              <a:rPr lang="en-US" b="1" dirty="0" smtClean="0">
                <a:solidFill>
                  <a:schemeClr val="accent4"/>
                </a:solidFill>
              </a:rPr>
              <a:t> </a:t>
            </a:r>
            <a:r>
              <a:rPr lang="en-US" b="1" dirty="0" smtClean="0">
                <a:solidFill>
                  <a:schemeClr val="accent4">
                    <a:lumMod val="40000"/>
                    <a:lumOff val="60000"/>
                  </a:schemeClr>
                </a:solidFill>
              </a:rPr>
              <a:t>[</a:t>
            </a:r>
            <a:r>
              <a:rPr lang="en-US" b="1" dirty="0" err="1" smtClean="0">
                <a:solidFill>
                  <a:schemeClr val="accent4">
                    <a:lumMod val="40000"/>
                    <a:lumOff val="60000"/>
                  </a:schemeClr>
                </a:solidFill>
              </a:rPr>
              <a:t>πλήρωμα</a:t>
            </a:r>
            <a:r>
              <a:rPr lang="en-US" b="1" dirty="0" smtClean="0">
                <a:solidFill>
                  <a:schemeClr val="accent4">
                    <a:lumMod val="40000"/>
                    <a:lumOff val="60000"/>
                  </a:schemeClr>
                </a:solidFill>
              </a:rPr>
              <a:t>, </a:t>
            </a:r>
            <a:r>
              <a:rPr lang="en-US" b="1" dirty="0" err="1" smtClean="0">
                <a:solidFill>
                  <a:schemeClr val="accent4">
                    <a:lumMod val="40000"/>
                    <a:lumOff val="60000"/>
                  </a:schemeClr>
                </a:solidFill>
              </a:rPr>
              <a:t>plērōma</a:t>
            </a:r>
            <a:r>
              <a:rPr lang="en-US" b="1" dirty="0" smtClean="0">
                <a:solidFill>
                  <a:schemeClr val="accent4">
                    <a:lumMod val="40000"/>
                    <a:lumOff val="60000"/>
                  </a:schemeClr>
                </a:solidFill>
              </a:rPr>
              <a:t>]</a:t>
            </a:r>
            <a:r>
              <a:rPr lang="en-US" b="1" dirty="0" smtClean="0"/>
              <a:t> </a:t>
            </a:r>
            <a:r>
              <a:rPr lang="en-US" b="1" dirty="0" smtClean="0">
                <a:solidFill>
                  <a:schemeClr val="accent4"/>
                </a:solidFill>
              </a:rPr>
              <a:t>have all we received, and grace for grace.”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 is Risen</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Ephesians </a:t>
            </a:r>
            <a:r>
              <a:rPr lang="en-US" b="1" dirty="0" smtClean="0">
                <a:solidFill>
                  <a:schemeClr val="accent4"/>
                </a:solidFill>
              </a:rPr>
              <a:t>1:20-21,  </a:t>
            </a:r>
            <a:r>
              <a:rPr lang="en-US" b="1" dirty="0" smtClean="0">
                <a:solidFill>
                  <a:schemeClr val="accent4"/>
                </a:solidFill>
              </a:rPr>
              <a:t>“Which he [The Heavenly Father] wrought in Christ, when he raised him from the dead, and set </a:t>
            </a:r>
            <a:r>
              <a:rPr lang="en-US" b="1" i="1" dirty="0" smtClean="0">
                <a:solidFill>
                  <a:schemeClr val="accent4"/>
                </a:solidFill>
              </a:rPr>
              <a:t>him</a:t>
            </a:r>
            <a:r>
              <a:rPr lang="en-US" b="1" dirty="0" smtClean="0">
                <a:solidFill>
                  <a:schemeClr val="accent4"/>
                </a:solidFill>
              </a:rPr>
              <a:t> at his own right hand in the heavenly </a:t>
            </a:r>
            <a:r>
              <a:rPr lang="en-US" b="1" i="1" dirty="0" smtClean="0">
                <a:solidFill>
                  <a:schemeClr val="accent4"/>
                </a:solidFill>
              </a:rPr>
              <a:t>places</a:t>
            </a:r>
            <a:r>
              <a:rPr lang="en-US" b="1" dirty="0" smtClean="0">
                <a:solidFill>
                  <a:schemeClr val="accent4"/>
                </a:solidFill>
              </a:rPr>
              <a:t>,  21,  Far above all principality, and power, and might, and dominion, and every name that is named, not only in this world, but also in that which is to come</a:t>
            </a:r>
            <a:r>
              <a:rPr lang="en-US" b="1" dirty="0" smtClean="0">
                <a:solidFill>
                  <a:schemeClr val="accent4"/>
                </a:solidFill>
              </a:rPr>
              <a:t>:”</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 is The Head</a:t>
            </a:r>
            <a:endParaRPr lang="en-US" dirty="0"/>
          </a:p>
        </p:txBody>
      </p:sp>
      <p:sp>
        <p:nvSpPr>
          <p:cNvPr id="3" name="Content Placeholder 2"/>
          <p:cNvSpPr>
            <a:spLocks noGrp="1"/>
          </p:cNvSpPr>
          <p:nvPr>
            <p:ph idx="1"/>
          </p:nvPr>
        </p:nvSpPr>
        <p:spPr>
          <a:xfrm>
            <a:off x="762000" y="1447800"/>
            <a:ext cx="7924800" cy="4907760"/>
          </a:xfrm>
        </p:spPr>
        <p:txBody>
          <a:bodyPr>
            <a:normAutofit fontScale="92500" lnSpcReduction="20000"/>
          </a:bodyPr>
          <a:lstStyle/>
          <a:p>
            <a:r>
              <a:rPr lang="en-US" b="1" dirty="0" smtClean="0">
                <a:solidFill>
                  <a:schemeClr val="accent4"/>
                </a:solidFill>
              </a:rPr>
              <a:t>Ephesians 1:22-23,  “And </a:t>
            </a:r>
            <a:r>
              <a:rPr lang="en-US" b="1" dirty="0" smtClean="0">
                <a:solidFill>
                  <a:schemeClr val="accent4"/>
                </a:solidFill>
              </a:rPr>
              <a:t>hath put all </a:t>
            </a:r>
            <a:r>
              <a:rPr lang="en-US" b="1" i="1" dirty="0" smtClean="0">
                <a:solidFill>
                  <a:schemeClr val="accent4"/>
                </a:solidFill>
              </a:rPr>
              <a:t>things</a:t>
            </a:r>
            <a:r>
              <a:rPr lang="en-US" b="1" dirty="0" smtClean="0">
                <a:solidFill>
                  <a:schemeClr val="accent4"/>
                </a:solidFill>
              </a:rPr>
              <a:t> under his feet, and gave him </a:t>
            </a:r>
            <a:r>
              <a:rPr lang="en-US" b="1" i="1" dirty="0" smtClean="0">
                <a:solidFill>
                  <a:schemeClr val="accent4"/>
                </a:solidFill>
              </a:rPr>
              <a:t>to be</a:t>
            </a:r>
            <a:r>
              <a:rPr lang="en-US" b="1" dirty="0" smtClean="0">
                <a:solidFill>
                  <a:schemeClr val="accent4"/>
                </a:solidFill>
              </a:rPr>
              <a:t> the head over all </a:t>
            </a:r>
            <a:r>
              <a:rPr lang="en-US" b="1" i="1" dirty="0" smtClean="0">
                <a:solidFill>
                  <a:schemeClr val="accent4"/>
                </a:solidFill>
              </a:rPr>
              <a:t>things</a:t>
            </a:r>
            <a:r>
              <a:rPr lang="en-US" b="1" dirty="0" smtClean="0">
                <a:solidFill>
                  <a:schemeClr val="accent4"/>
                </a:solidFill>
              </a:rPr>
              <a:t> to </a:t>
            </a:r>
            <a:r>
              <a:rPr lang="en-US" b="1" dirty="0" smtClean="0">
                <a:solidFill>
                  <a:schemeClr val="accent4"/>
                </a:solidFill>
              </a:rPr>
              <a:t>[for the benefit of] the </a:t>
            </a:r>
            <a:r>
              <a:rPr lang="en-US" b="1" dirty="0" smtClean="0">
                <a:solidFill>
                  <a:schemeClr val="accent4"/>
                </a:solidFill>
              </a:rPr>
              <a:t>church,  23,  Which is his body, the </a:t>
            </a:r>
            <a:r>
              <a:rPr lang="en-US" b="1" dirty="0" err="1" smtClean="0">
                <a:solidFill>
                  <a:schemeClr val="accent4"/>
                </a:solidFill>
              </a:rPr>
              <a:t>fulness</a:t>
            </a:r>
            <a:r>
              <a:rPr lang="en-US" b="1" dirty="0" smtClean="0">
                <a:solidFill>
                  <a:schemeClr val="accent4"/>
                </a:solidFill>
              </a:rPr>
              <a:t> [</a:t>
            </a:r>
            <a:r>
              <a:rPr lang="en-US" b="1" dirty="0" err="1" smtClean="0">
                <a:solidFill>
                  <a:schemeClr val="accent4"/>
                </a:solidFill>
              </a:rPr>
              <a:t>πλήρωμα</a:t>
            </a:r>
            <a:r>
              <a:rPr lang="en-US" b="1" dirty="0" smtClean="0">
                <a:solidFill>
                  <a:schemeClr val="accent4"/>
                </a:solidFill>
              </a:rPr>
              <a:t>, </a:t>
            </a:r>
            <a:r>
              <a:rPr lang="en-US" b="1" dirty="0" err="1" smtClean="0">
                <a:solidFill>
                  <a:schemeClr val="accent4"/>
                </a:solidFill>
              </a:rPr>
              <a:t>plērōma</a:t>
            </a:r>
            <a:r>
              <a:rPr lang="en-US" b="1" dirty="0" smtClean="0">
                <a:solidFill>
                  <a:schemeClr val="accent4"/>
                </a:solidFill>
              </a:rPr>
              <a:t>] of him that </a:t>
            </a:r>
            <a:r>
              <a:rPr lang="en-US" b="1" dirty="0" err="1" smtClean="0">
                <a:solidFill>
                  <a:schemeClr val="accent4"/>
                </a:solidFill>
              </a:rPr>
              <a:t>filleth</a:t>
            </a:r>
            <a:r>
              <a:rPr lang="en-US" b="1" dirty="0" smtClean="0">
                <a:solidFill>
                  <a:schemeClr val="accent4"/>
                </a:solidFill>
              </a:rPr>
              <a:t> [</a:t>
            </a:r>
            <a:r>
              <a:rPr lang="en-US" b="1" dirty="0" err="1" smtClean="0">
                <a:solidFill>
                  <a:schemeClr val="accent4"/>
                </a:solidFill>
              </a:rPr>
              <a:t>πληρόω</a:t>
            </a:r>
            <a:r>
              <a:rPr lang="en-US" b="1" dirty="0" smtClean="0">
                <a:solidFill>
                  <a:schemeClr val="accent4"/>
                </a:solidFill>
              </a:rPr>
              <a:t>, </a:t>
            </a:r>
            <a:r>
              <a:rPr lang="en-US" b="1" dirty="0" err="1" smtClean="0">
                <a:solidFill>
                  <a:schemeClr val="accent4"/>
                </a:solidFill>
              </a:rPr>
              <a:t>plēroo</a:t>
            </a:r>
            <a:r>
              <a:rPr lang="en-US" b="1" dirty="0" smtClean="0">
                <a:solidFill>
                  <a:schemeClr val="accent4"/>
                </a:solidFill>
              </a:rPr>
              <a:t>̄, (From </a:t>
            </a:r>
            <a:r>
              <a:rPr lang="en-US" b="1" i="1" dirty="0" smtClean="0">
                <a:solidFill>
                  <a:schemeClr val="accent4"/>
                </a:solidFill>
              </a:rPr>
              <a:t>Strong’s Exhaustive Concordance)</a:t>
            </a:r>
            <a:r>
              <a:rPr lang="en-US" b="1" dirty="0" smtClean="0">
                <a:solidFill>
                  <a:schemeClr val="accent4"/>
                </a:solidFill>
              </a:rPr>
              <a:t> “to </a:t>
            </a:r>
            <a:r>
              <a:rPr lang="en-US" b="1" i="1" dirty="0" smtClean="0">
                <a:solidFill>
                  <a:schemeClr val="accent4"/>
                </a:solidFill>
              </a:rPr>
              <a:t>make</a:t>
            </a:r>
            <a:r>
              <a:rPr lang="en-US" b="1" dirty="0" smtClean="0">
                <a:solidFill>
                  <a:schemeClr val="accent4"/>
                </a:solidFill>
              </a:rPr>
              <a:t> </a:t>
            </a:r>
            <a:r>
              <a:rPr lang="en-US" b="1" i="1" dirty="0" smtClean="0">
                <a:solidFill>
                  <a:schemeClr val="accent4"/>
                </a:solidFill>
              </a:rPr>
              <a:t>replete</a:t>
            </a:r>
            <a:r>
              <a:rPr lang="en-US" b="1" dirty="0" smtClean="0">
                <a:solidFill>
                  <a:schemeClr val="accent4"/>
                </a:solidFill>
              </a:rPr>
              <a:t>, that is, (literally) to </a:t>
            </a:r>
            <a:r>
              <a:rPr lang="en-US" b="1" i="1" dirty="0" smtClean="0">
                <a:solidFill>
                  <a:schemeClr val="accent4"/>
                </a:solidFill>
              </a:rPr>
              <a:t>cram</a:t>
            </a:r>
            <a:r>
              <a:rPr lang="en-US" b="1" dirty="0" smtClean="0">
                <a:solidFill>
                  <a:schemeClr val="accent4"/>
                </a:solidFill>
              </a:rPr>
              <a:t> (a net), </a:t>
            </a:r>
            <a:r>
              <a:rPr lang="en-US" b="1" i="1" dirty="0" smtClean="0">
                <a:solidFill>
                  <a:schemeClr val="accent4"/>
                </a:solidFill>
              </a:rPr>
              <a:t>level</a:t>
            </a:r>
            <a:r>
              <a:rPr lang="en-US" b="1" dirty="0" smtClean="0">
                <a:solidFill>
                  <a:schemeClr val="accent4"/>
                </a:solidFill>
              </a:rPr>
              <a:t> up (a hollow), or (figuratively) to </a:t>
            </a:r>
            <a:r>
              <a:rPr lang="en-US" b="1" i="1" dirty="0" smtClean="0">
                <a:solidFill>
                  <a:schemeClr val="accent4"/>
                </a:solidFill>
              </a:rPr>
              <a:t>furnish</a:t>
            </a:r>
            <a:r>
              <a:rPr lang="en-US" b="1" dirty="0" smtClean="0">
                <a:solidFill>
                  <a:schemeClr val="accent4"/>
                </a:solidFill>
              </a:rPr>
              <a:t> (or </a:t>
            </a:r>
            <a:r>
              <a:rPr lang="en-US" b="1" i="1" dirty="0" smtClean="0">
                <a:solidFill>
                  <a:schemeClr val="accent4"/>
                </a:solidFill>
              </a:rPr>
              <a:t>imbue</a:t>
            </a:r>
            <a:r>
              <a:rPr lang="en-US" b="1" dirty="0" smtClean="0">
                <a:solidFill>
                  <a:schemeClr val="accent4"/>
                </a:solidFill>
              </a:rPr>
              <a:t>, </a:t>
            </a:r>
            <a:r>
              <a:rPr lang="en-US" b="1" i="1" dirty="0" smtClean="0">
                <a:solidFill>
                  <a:schemeClr val="accent4"/>
                </a:solidFill>
              </a:rPr>
              <a:t>diffuse</a:t>
            </a:r>
            <a:r>
              <a:rPr lang="en-US" b="1" dirty="0" smtClean="0">
                <a:solidFill>
                  <a:schemeClr val="accent4"/>
                </a:solidFill>
              </a:rPr>
              <a:t>, </a:t>
            </a:r>
            <a:r>
              <a:rPr lang="en-US" b="1" i="1" dirty="0" smtClean="0">
                <a:solidFill>
                  <a:schemeClr val="accent4"/>
                </a:solidFill>
              </a:rPr>
              <a:t>influence</a:t>
            </a:r>
            <a:r>
              <a:rPr lang="en-US" b="1" dirty="0" smtClean="0">
                <a:solidFill>
                  <a:schemeClr val="accent4"/>
                </a:solidFill>
              </a:rPr>
              <a:t>), </a:t>
            </a:r>
            <a:r>
              <a:rPr lang="en-US" b="1" i="1" dirty="0" smtClean="0">
                <a:solidFill>
                  <a:schemeClr val="accent4"/>
                </a:solidFill>
              </a:rPr>
              <a:t>satisfy</a:t>
            </a:r>
            <a:r>
              <a:rPr lang="en-US" b="1" dirty="0" smtClean="0">
                <a:solidFill>
                  <a:schemeClr val="accent4"/>
                </a:solidFill>
              </a:rPr>
              <a:t>, </a:t>
            </a:r>
            <a:r>
              <a:rPr lang="en-US" b="1" i="1" dirty="0" smtClean="0">
                <a:solidFill>
                  <a:schemeClr val="accent4"/>
                </a:solidFill>
              </a:rPr>
              <a:t>execute</a:t>
            </a:r>
            <a:r>
              <a:rPr lang="en-US" b="1" dirty="0" smtClean="0">
                <a:solidFill>
                  <a:schemeClr val="accent4"/>
                </a:solidFill>
              </a:rPr>
              <a:t> (an office), </a:t>
            </a:r>
            <a:r>
              <a:rPr lang="en-US" b="1" i="1" dirty="0" smtClean="0">
                <a:solidFill>
                  <a:schemeClr val="accent4"/>
                </a:solidFill>
              </a:rPr>
              <a:t>finish</a:t>
            </a:r>
            <a:r>
              <a:rPr lang="en-US" b="1" dirty="0" smtClean="0">
                <a:solidFill>
                  <a:schemeClr val="accent4"/>
                </a:solidFill>
              </a:rPr>
              <a:t> (a period or task), </a:t>
            </a:r>
            <a:r>
              <a:rPr lang="en-US" b="1" i="1" dirty="0" smtClean="0">
                <a:solidFill>
                  <a:schemeClr val="accent4"/>
                </a:solidFill>
              </a:rPr>
              <a:t>verify</a:t>
            </a:r>
            <a:r>
              <a:rPr lang="en-US" b="1" dirty="0" smtClean="0">
                <a:solidFill>
                  <a:schemeClr val="accent4"/>
                </a:solidFill>
              </a:rPr>
              <a:t> (or </a:t>
            </a:r>
            <a:r>
              <a:rPr lang="en-US" b="1" i="1" dirty="0" smtClean="0">
                <a:solidFill>
                  <a:schemeClr val="accent4"/>
                </a:solidFill>
              </a:rPr>
              <a:t>coincide</a:t>
            </a:r>
            <a:r>
              <a:rPr lang="en-US" b="1" dirty="0" smtClean="0">
                <a:solidFill>
                  <a:schemeClr val="accent4"/>
                </a:solidFill>
              </a:rPr>
              <a:t> with a prediction), etc.: - accomplish, X after, (be) complete, end, expire, fill (up), </a:t>
            </a:r>
            <a:r>
              <a:rPr lang="en-US" b="1" dirty="0" err="1" smtClean="0">
                <a:solidFill>
                  <a:schemeClr val="accent4"/>
                </a:solidFill>
              </a:rPr>
              <a:t>fulfil</a:t>
            </a:r>
            <a:r>
              <a:rPr lang="en-US" b="1" dirty="0" smtClean="0">
                <a:solidFill>
                  <a:schemeClr val="accent4"/>
                </a:solidFill>
              </a:rPr>
              <a:t>, (be, make) full (come), fully preach, perfect, supply.”] all in all.”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914400"/>
          </a:xfrm>
        </p:spPr>
        <p:txBody>
          <a:bodyPr/>
          <a:lstStyle/>
          <a:p>
            <a:r>
              <a:rPr lang="en-US" dirty="0" smtClean="0"/>
              <a:t>He Rules Creation</a:t>
            </a:r>
            <a:endParaRPr lang="en-US" dirty="0"/>
          </a:p>
        </p:txBody>
      </p:sp>
      <p:sp>
        <p:nvSpPr>
          <p:cNvPr id="3" name="Content Placeholder 2"/>
          <p:cNvSpPr>
            <a:spLocks noGrp="1"/>
          </p:cNvSpPr>
          <p:nvPr>
            <p:ph idx="1"/>
          </p:nvPr>
        </p:nvSpPr>
        <p:spPr>
          <a:xfrm>
            <a:off x="609600" y="1571612"/>
            <a:ext cx="8229600" cy="4783948"/>
          </a:xfrm>
        </p:spPr>
        <p:txBody>
          <a:bodyPr/>
          <a:lstStyle/>
          <a:p>
            <a:r>
              <a:rPr lang="en-US" b="1" dirty="0" smtClean="0">
                <a:solidFill>
                  <a:schemeClr val="accent4"/>
                </a:solidFill>
              </a:rPr>
              <a:t>Matthew Henry comments on </a:t>
            </a:r>
            <a:r>
              <a:rPr lang="en-US" b="1" dirty="0" smtClean="0">
                <a:solidFill>
                  <a:schemeClr val="accent4"/>
                </a:solidFill>
              </a:rPr>
              <a:t/>
            </a:r>
            <a:br>
              <a:rPr lang="en-US" b="1" dirty="0" smtClean="0">
                <a:solidFill>
                  <a:schemeClr val="accent4"/>
                </a:solidFill>
              </a:rPr>
            </a:br>
            <a:r>
              <a:rPr lang="en-US" b="1" dirty="0" smtClean="0">
                <a:solidFill>
                  <a:schemeClr val="accent4"/>
                </a:solidFill>
              </a:rPr>
              <a:t>Ephesians 1:22-23:</a:t>
            </a:r>
          </a:p>
          <a:p>
            <a:r>
              <a:rPr lang="en-US" b="1" dirty="0" smtClean="0">
                <a:solidFill>
                  <a:schemeClr val="accent4"/>
                </a:solidFill>
              </a:rPr>
              <a:t>All </a:t>
            </a:r>
            <a:r>
              <a:rPr lang="en-US" b="1" dirty="0" smtClean="0">
                <a:solidFill>
                  <a:schemeClr val="accent4"/>
                </a:solidFill>
              </a:rPr>
              <a:t>creatures whatsoever are in subjection to </a:t>
            </a:r>
            <a:r>
              <a:rPr lang="en-US" b="1" dirty="0" smtClean="0">
                <a:solidFill>
                  <a:schemeClr val="accent4"/>
                </a:solidFill>
              </a:rPr>
              <a:t>Him</a:t>
            </a:r>
            <a:r>
              <a:rPr lang="en-US" b="1" dirty="0" smtClean="0">
                <a:solidFill>
                  <a:schemeClr val="accent4"/>
                </a:solidFill>
              </a:rPr>
              <a:t>; </a:t>
            </a:r>
            <a:endParaRPr lang="en-US" b="1" dirty="0" smtClean="0">
              <a:solidFill>
                <a:schemeClr val="accent4"/>
              </a:solidFill>
            </a:endParaRPr>
          </a:p>
          <a:p>
            <a:r>
              <a:rPr lang="en-US" b="1" dirty="0" smtClean="0">
                <a:solidFill>
                  <a:schemeClr val="accent4"/>
                </a:solidFill>
              </a:rPr>
              <a:t>T</a:t>
            </a:r>
            <a:r>
              <a:rPr lang="en-US" b="1" dirty="0" smtClean="0">
                <a:solidFill>
                  <a:schemeClr val="accent4"/>
                </a:solidFill>
              </a:rPr>
              <a:t>hey </a:t>
            </a:r>
            <a:r>
              <a:rPr lang="en-US" b="1" dirty="0" smtClean="0">
                <a:solidFill>
                  <a:schemeClr val="accent4"/>
                </a:solidFill>
              </a:rPr>
              <a:t>must either yield </a:t>
            </a:r>
            <a:r>
              <a:rPr lang="en-US" b="1" dirty="0" smtClean="0">
                <a:solidFill>
                  <a:schemeClr val="accent4"/>
                </a:solidFill>
              </a:rPr>
              <a:t>Him </a:t>
            </a:r>
            <a:r>
              <a:rPr lang="en-US" b="1" dirty="0" smtClean="0">
                <a:solidFill>
                  <a:schemeClr val="accent4"/>
                </a:solidFill>
              </a:rPr>
              <a:t>sincere obedience or fall under the weight of </a:t>
            </a:r>
            <a:r>
              <a:rPr lang="en-US" b="1" dirty="0" smtClean="0">
                <a:solidFill>
                  <a:schemeClr val="accent4"/>
                </a:solidFill>
              </a:rPr>
              <a:t>His scepter, </a:t>
            </a:r>
            <a:r>
              <a:rPr lang="en-US" b="1" dirty="0" smtClean="0">
                <a:solidFill>
                  <a:schemeClr val="accent4"/>
                </a:solidFill>
              </a:rPr>
              <a:t>and receive their doom from </a:t>
            </a:r>
            <a:r>
              <a:rPr lang="en-US" b="1" dirty="0" smtClean="0">
                <a:solidFill>
                  <a:schemeClr val="accent4"/>
                </a:solidFill>
              </a:rPr>
              <a:t>Him</a:t>
            </a:r>
            <a:r>
              <a:rPr lang="en-US" b="1" dirty="0" smtClean="0">
                <a:solidFill>
                  <a:schemeClr val="accent4"/>
                </a:solidFill>
              </a:rPr>
              <a:t>. </a:t>
            </a:r>
            <a:endParaRPr lang="en-US" b="1" dirty="0" smtClean="0">
              <a:solidFill>
                <a:schemeClr val="accent4"/>
              </a:solidFill>
            </a:endParaRPr>
          </a:p>
          <a:p>
            <a:r>
              <a:rPr lang="en-US" b="1" dirty="0" smtClean="0">
                <a:solidFill>
                  <a:schemeClr val="accent4"/>
                </a:solidFill>
              </a:rPr>
              <a:t>God </a:t>
            </a:r>
            <a:r>
              <a:rPr lang="en-US" b="1" dirty="0" smtClean="0">
                <a:solidFill>
                  <a:schemeClr val="accent4"/>
                </a:solidFill>
              </a:rPr>
              <a:t>GAVE </a:t>
            </a:r>
            <a:r>
              <a:rPr lang="en-US" b="1" i="1" dirty="0" smtClean="0">
                <a:solidFill>
                  <a:schemeClr val="accent4"/>
                </a:solidFill>
              </a:rPr>
              <a:t>Him </a:t>
            </a:r>
            <a:r>
              <a:rPr lang="en-US" b="1" i="1" dirty="0" smtClean="0">
                <a:solidFill>
                  <a:schemeClr val="accent4"/>
                </a:solidFill>
              </a:rPr>
              <a:t>to be head over all things.</a:t>
            </a:r>
            <a:r>
              <a:rPr lang="en-US" b="1" dirty="0" smtClean="0">
                <a:solidFill>
                  <a:schemeClr val="accent4"/>
                </a:solidFill>
              </a:rPr>
              <a:t> </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Over All</a:t>
            </a:r>
            <a:endParaRPr lang="en-US" dirty="0"/>
          </a:p>
        </p:txBody>
      </p:sp>
      <p:sp>
        <p:nvSpPr>
          <p:cNvPr id="3" name="Content Placeholder 2"/>
          <p:cNvSpPr>
            <a:spLocks noGrp="1"/>
          </p:cNvSpPr>
          <p:nvPr>
            <p:ph idx="1"/>
          </p:nvPr>
        </p:nvSpPr>
        <p:spPr/>
        <p:txBody>
          <a:bodyPr/>
          <a:lstStyle/>
          <a:p>
            <a:r>
              <a:rPr lang="en-US" b="1" dirty="0" smtClean="0">
                <a:solidFill>
                  <a:schemeClr val="accent4"/>
                </a:solidFill>
              </a:rPr>
              <a:t>It was a gift to Christ, considered as a Mediator, to be advanced to such dominion and headship, and to have such a mystical body prepared for him: </a:t>
            </a:r>
            <a:endParaRPr lang="en-US" b="1" dirty="0" smtClean="0">
              <a:solidFill>
                <a:schemeClr val="accent4"/>
              </a:solidFill>
            </a:endParaRPr>
          </a:p>
          <a:p>
            <a:r>
              <a:rPr lang="en-US" b="1" dirty="0" smtClean="0">
                <a:solidFill>
                  <a:schemeClr val="accent4"/>
                </a:solidFill>
              </a:rPr>
              <a:t>and </a:t>
            </a:r>
            <a:r>
              <a:rPr lang="en-US" b="1" dirty="0" smtClean="0">
                <a:solidFill>
                  <a:schemeClr val="accent4"/>
                </a:solidFill>
              </a:rPr>
              <a:t>it was a gift to the church, to be provided with a head endued with so much power and authority. </a:t>
            </a:r>
            <a:endParaRPr lang="en-US" b="1" dirty="0" smtClean="0">
              <a:solidFill>
                <a:schemeClr val="accent4"/>
              </a:solidFill>
            </a:endParaRPr>
          </a:p>
          <a:p>
            <a:r>
              <a:rPr lang="en-US" b="1" dirty="0" smtClean="0">
                <a:solidFill>
                  <a:schemeClr val="accent4"/>
                </a:solidFill>
              </a:rPr>
              <a:t>God </a:t>
            </a:r>
            <a:r>
              <a:rPr lang="en-US" b="1" i="1" dirty="0" smtClean="0">
                <a:solidFill>
                  <a:schemeClr val="accent4"/>
                </a:solidFill>
              </a:rPr>
              <a:t>gave him to be the head over all things.</a:t>
            </a:r>
            <a:endParaRPr lang="en-US" b="1" dirty="0">
              <a:solidFill>
                <a:schemeClr val="accent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Has All Power</a:t>
            </a:r>
            <a:endParaRPr lang="en-US" dirty="0"/>
          </a:p>
        </p:txBody>
      </p:sp>
      <p:sp>
        <p:nvSpPr>
          <p:cNvPr id="3" name="Content Placeholder 2"/>
          <p:cNvSpPr>
            <a:spLocks noGrp="1"/>
          </p:cNvSpPr>
          <p:nvPr>
            <p:ph idx="1"/>
          </p:nvPr>
        </p:nvSpPr>
        <p:spPr>
          <a:xfrm>
            <a:off x="914400" y="1571612"/>
            <a:ext cx="7772400" cy="4981588"/>
          </a:xfrm>
        </p:spPr>
        <p:txBody>
          <a:bodyPr>
            <a:normAutofit/>
          </a:bodyPr>
          <a:lstStyle/>
          <a:p>
            <a:r>
              <a:rPr lang="en-US" b="1" dirty="0" smtClean="0">
                <a:solidFill>
                  <a:schemeClr val="accent4"/>
                </a:solidFill>
              </a:rPr>
              <a:t>He gave him all power both in heaven and in earth. </a:t>
            </a:r>
            <a:endParaRPr lang="en-US" b="1" dirty="0" smtClean="0">
              <a:solidFill>
                <a:schemeClr val="accent4"/>
              </a:solidFill>
            </a:endParaRPr>
          </a:p>
          <a:p>
            <a:r>
              <a:rPr lang="en-US" b="1" i="1" dirty="0" smtClean="0">
                <a:solidFill>
                  <a:schemeClr val="accent4"/>
                </a:solidFill>
              </a:rPr>
              <a:t>The </a:t>
            </a:r>
            <a:r>
              <a:rPr lang="en-US" b="1" i="1" dirty="0" smtClean="0">
                <a:solidFill>
                  <a:schemeClr val="accent4"/>
                </a:solidFill>
              </a:rPr>
              <a:t>Father loves the Son, and hath given</a:t>
            </a:r>
            <a:r>
              <a:rPr lang="en-US" b="1" dirty="0" smtClean="0">
                <a:solidFill>
                  <a:schemeClr val="accent4"/>
                </a:solidFill>
              </a:rPr>
              <a:t> ALL </a:t>
            </a:r>
            <a:r>
              <a:rPr lang="en-US" b="1" i="1" dirty="0" smtClean="0">
                <a:solidFill>
                  <a:schemeClr val="accent4"/>
                </a:solidFill>
              </a:rPr>
              <a:t>things into his hands </a:t>
            </a:r>
            <a:r>
              <a:rPr lang="en-US" b="1" dirty="0" smtClean="0">
                <a:solidFill>
                  <a:schemeClr val="accent4"/>
                </a:solidFill>
              </a:rPr>
              <a:t>[John 3:35]</a:t>
            </a:r>
            <a:r>
              <a:rPr lang="en-US" b="1" i="1" dirty="0" smtClean="0">
                <a:solidFill>
                  <a:schemeClr val="accent4"/>
                </a:solidFill>
              </a:rPr>
              <a:t>.</a:t>
            </a:r>
            <a:r>
              <a:rPr lang="en-US" b="1" dirty="0" smtClean="0">
                <a:solidFill>
                  <a:schemeClr val="accent4"/>
                </a:solidFill>
              </a:rPr>
              <a:t> </a:t>
            </a:r>
            <a:endParaRPr lang="en-US" b="1" dirty="0" smtClean="0">
              <a:solidFill>
                <a:schemeClr val="accent4"/>
              </a:solidFill>
            </a:endParaRPr>
          </a:p>
          <a:p>
            <a:r>
              <a:rPr lang="en-US" b="1" dirty="0" smtClean="0">
                <a:solidFill>
                  <a:schemeClr val="accent4"/>
                </a:solidFill>
              </a:rPr>
              <a:t>He </a:t>
            </a:r>
            <a:r>
              <a:rPr lang="en-US" b="1" dirty="0" smtClean="0">
                <a:solidFill>
                  <a:schemeClr val="accent4"/>
                </a:solidFill>
              </a:rPr>
              <a:t>is entrusted with all power, </a:t>
            </a:r>
            <a:r>
              <a:rPr lang="en-US" b="1" dirty="0" smtClean="0">
                <a:solidFill>
                  <a:schemeClr val="accent4"/>
                </a:solidFill>
              </a:rPr>
              <a:t>that He </a:t>
            </a:r>
            <a:r>
              <a:rPr lang="en-US" b="1" dirty="0" smtClean="0">
                <a:solidFill>
                  <a:schemeClr val="accent4"/>
                </a:solidFill>
              </a:rPr>
              <a:t>may dispose of all the affairs of </a:t>
            </a:r>
            <a:r>
              <a:rPr lang="en-US" b="1" dirty="0" smtClean="0">
                <a:solidFill>
                  <a:schemeClr val="accent4"/>
                </a:solidFill>
              </a:rPr>
              <a:t>men in </a:t>
            </a:r>
            <a:r>
              <a:rPr lang="en-US" b="1" dirty="0" err="1" smtClean="0">
                <a:solidFill>
                  <a:schemeClr val="accent4"/>
                </a:solidFill>
              </a:rPr>
              <a:t>subserviency</a:t>
            </a:r>
            <a:r>
              <a:rPr lang="en-US" b="1" dirty="0" smtClean="0">
                <a:solidFill>
                  <a:schemeClr val="accent4"/>
                </a:solidFill>
              </a:rPr>
              <a:t> to </a:t>
            </a:r>
            <a:r>
              <a:rPr lang="en-US" b="1" dirty="0" smtClean="0">
                <a:solidFill>
                  <a:schemeClr val="accent4"/>
                </a:solidFill>
              </a:rPr>
              <a:t>His </a:t>
            </a:r>
            <a:r>
              <a:rPr lang="en-US" b="1" dirty="0" smtClean="0">
                <a:solidFill>
                  <a:schemeClr val="accent4"/>
                </a:solidFill>
              </a:rPr>
              <a:t>designs </a:t>
            </a:r>
            <a:r>
              <a:rPr lang="en-US" b="1" dirty="0" smtClean="0">
                <a:solidFill>
                  <a:schemeClr val="accent4"/>
                </a:solidFill>
              </a:rPr>
              <a:t>for His </a:t>
            </a:r>
            <a:r>
              <a:rPr lang="en-US" b="1" dirty="0" smtClean="0">
                <a:solidFill>
                  <a:schemeClr val="accent4"/>
                </a:solidFill>
              </a:rPr>
              <a:t>church.</a:t>
            </a:r>
            <a:endParaRPr lang="en-US" b="1"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Slik-1">
      <a:dk1>
        <a:srgbClr val="000000"/>
      </a:dk1>
      <a:lt1>
        <a:srgbClr val="FFFFFF"/>
      </a:lt1>
      <a:dk2>
        <a:srgbClr val="043988"/>
      </a:dk2>
      <a:lt2>
        <a:srgbClr val="92C2EB"/>
      </a:lt2>
      <a:accent1>
        <a:srgbClr val="836AAE"/>
      </a:accent1>
      <a:accent2>
        <a:srgbClr val="5DA577"/>
      </a:accent2>
      <a:accent3>
        <a:srgbClr val="678EB9"/>
      </a:accent3>
      <a:accent4>
        <a:srgbClr val="F7A611"/>
      </a:accent4>
      <a:accent5>
        <a:srgbClr val="A1AB38"/>
      </a:accent5>
      <a:accent6>
        <a:srgbClr val="C17790"/>
      </a:accent6>
      <a:hlink>
        <a:srgbClr val="DA5723"/>
      </a:hlink>
      <a:folHlink>
        <a:srgbClr val="226CA5"/>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TotalTime>
  <Words>1571</Words>
  <Application>Microsoft Office PowerPoint</Application>
  <PresentationFormat>On-screen Show (4:3)</PresentationFormat>
  <Paragraphs>99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Twilight</vt:lpstr>
      <vt:lpstr>The Firstborn of Creation</vt:lpstr>
      <vt:lpstr>The Image of God</vt:lpstr>
      <vt:lpstr>The Firstborn</vt:lpstr>
      <vt:lpstr>The Fullness of God</vt:lpstr>
      <vt:lpstr>He is Risen</vt:lpstr>
      <vt:lpstr>He is The Head</vt:lpstr>
      <vt:lpstr>He Rules Creation</vt:lpstr>
      <vt:lpstr>Head Over All</vt:lpstr>
      <vt:lpstr>Jesus Has All Power</vt:lpstr>
      <vt:lpstr>The Lord and His Body</vt:lpstr>
      <vt:lpstr>The Fullness of God</vt:lpstr>
      <vt:lpstr>The Fullness of God</vt:lpstr>
      <vt:lpstr>Slide 13</vt:lpstr>
      <vt:lpstr>Jesus and Zacchaeus</vt:lpstr>
      <vt:lpstr>Jesus and Zacchaeus</vt:lpstr>
      <vt:lpstr>Jesus and Zacchaeus</vt:lpstr>
      <vt:lpstr>Jesus and Zacchaeus</vt:lpstr>
      <vt:lpstr>Jesus and Zacchaeus</vt:lpstr>
      <vt:lpstr>Jesus and Matthew </vt:lpstr>
      <vt:lpstr>Jesus and Matthew</vt:lpstr>
      <vt:lpstr>Man-Centered Gospel</vt:lpstr>
      <vt:lpstr>Peter’s Sermon </vt:lpstr>
      <vt:lpstr>Peter’s Sermon</vt:lpstr>
      <vt:lpstr>Jesus is Lord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80</cp:revision>
  <dcterms:created xsi:type="dcterms:W3CDTF">2010-01-22T21:00:24Z</dcterms:created>
  <dcterms:modified xsi:type="dcterms:W3CDTF">2010-01-24T02:10:49Z</dcterms:modified>
</cp:coreProperties>
</file>