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304" r:id="rId24"/>
    <p:sldId id="305" r:id="rId25"/>
    <p:sldId id="278" r:id="rId26"/>
    <p:sldId id="306"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3" r:id="rId50"/>
    <p:sldId id="301" r:id="rId51"/>
    <p:sldId id="30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B64ED2-DE3C-4A2C-81F3-9A2C86D58DE1}" type="datetimeFigureOut">
              <a:rPr lang="en-US" smtClean="0"/>
              <a:pPr/>
              <a:t>9/8/2012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64ED2-DE3C-4A2C-81F3-9A2C86D58DE1}" type="datetimeFigureOut">
              <a:rPr lang="en-US" smtClean="0"/>
              <a:pPr/>
              <a:t>9/8/2012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64ED2-DE3C-4A2C-81F3-9A2C86D58DE1}" type="datetimeFigureOut">
              <a:rPr lang="en-US" smtClean="0"/>
              <a:pPr/>
              <a:t>9/8/2012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64ED2-DE3C-4A2C-81F3-9A2C86D58DE1}" type="datetimeFigureOut">
              <a:rPr lang="en-US" smtClean="0"/>
              <a:pPr/>
              <a:t>9/8/2012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B64ED2-DE3C-4A2C-81F3-9A2C86D58DE1}" type="datetimeFigureOut">
              <a:rPr lang="en-US" smtClean="0"/>
              <a:pPr/>
              <a:t>9/8/2012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B64ED2-DE3C-4A2C-81F3-9A2C86D58DE1}" type="datetimeFigureOut">
              <a:rPr lang="en-US" smtClean="0"/>
              <a:pPr/>
              <a:t>9/8/2012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B64ED2-DE3C-4A2C-81F3-9A2C86D58DE1}" type="datetimeFigureOut">
              <a:rPr lang="en-US" smtClean="0"/>
              <a:pPr/>
              <a:t>9/8/2012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B64ED2-DE3C-4A2C-81F3-9A2C86D58DE1}" type="datetimeFigureOut">
              <a:rPr lang="en-US" smtClean="0"/>
              <a:pPr/>
              <a:t>9/8/2012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B64ED2-DE3C-4A2C-81F3-9A2C86D58DE1}" type="datetimeFigureOut">
              <a:rPr lang="en-US" smtClean="0"/>
              <a:pPr/>
              <a:t>9/8/2012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B64ED2-DE3C-4A2C-81F3-9A2C86D58DE1}" type="datetimeFigureOut">
              <a:rPr lang="en-US" smtClean="0"/>
              <a:pPr/>
              <a:t>9/8/2012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B64ED2-DE3C-4A2C-81F3-9A2C86D58DE1}" type="datetimeFigureOut">
              <a:rPr lang="en-US" smtClean="0"/>
              <a:pPr/>
              <a:t>9/8/2012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46B9C-E2C0-493B-BD4B-94687DC364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64ED2-DE3C-4A2C-81F3-9A2C86D58DE1}" type="datetimeFigureOut">
              <a:rPr lang="en-US" smtClean="0"/>
              <a:pPr/>
              <a:t>9/8/2012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46B9C-E2C0-493B-BD4B-94687DC364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ouis G. Hulsey\AppData\Local\Microsoft\Windows\Temporary Internet Files\Content.IE5\IBFXG15F\MP900399279[1].jpg"/>
          <p:cNvPicPr>
            <a:picLocks noChangeAspect="1" noChangeArrowheads="1"/>
          </p:cNvPicPr>
          <p:nvPr/>
        </p:nvPicPr>
        <p:blipFill>
          <a:blip r:embed="rId2" cstate="print"/>
          <a:srcRect/>
          <a:stretch>
            <a:fillRect/>
          </a:stretch>
        </p:blipFill>
        <p:spPr bwMode="auto">
          <a:xfrm>
            <a:off x="3733800" y="0"/>
            <a:ext cx="5410200" cy="6858000"/>
          </a:xfrm>
          <a:prstGeom prst="rect">
            <a:avLst/>
          </a:prstGeom>
          <a:noFill/>
        </p:spPr>
      </p:pic>
      <p:sp>
        <p:nvSpPr>
          <p:cNvPr id="2" name="Title 1"/>
          <p:cNvSpPr>
            <a:spLocks noGrp="1"/>
          </p:cNvSpPr>
          <p:nvPr>
            <p:ph type="ctrTitle"/>
          </p:nvPr>
        </p:nvSpPr>
        <p:spPr/>
        <p:txBody>
          <a:bodyPr/>
          <a:lstStyle/>
          <a:p>
            <a:r>
              <a:rPr lang="en-US" dirty="0" smtClean="0"/>
              <a:t>The Feasts of Israel</a:t>
            </a:r>
            <a:endParaRPr lang="en-US" dirty="0"/>
          </a:p>
        </p:txBody>
      </p:sp>
      <p:sp>
        <p:nvSpPr>
          <p:cNvPr id="3" name="Subtitle 2"/>
          <p:cNvSpPr>
            <a:spLocks noGrp="1"/>
          </p:cNvSpPr>
          <p:nvPr>
            <p:ph type="subTitle" idx="1"/>
          </p:nvPr>
        </p:nvSpPr>
        <p:spPr>
          <a:xfrm>
            <a:off x="381000" y="5486400"/>
            <a:ext cx="3124200" cy="1066800"/>
          </a:xfrm>
        </p:spPr>
        <p:txBody>
          <a:bodyPr>
            <a:normAutofit lnSpcReduction="10000"/>
          </a:bodyPr>
          <a:lstStyle/>
          <a:p>
            <a:pPr algn="l"/>
            <a:r>
              <a:rPr lang="en-US" sz="2000" dirty="0" smtClean="0">
                <a:solidFill>
                  <a:schemeClr val="tx1">
                    <a:lumMod val="50000"/>
                  </a:schemeClr>
                </a:solidFill>
              </a:rPr>
              <a:t>Louis G. Hulsey</a:t>
            </a:r>
          </a:p>
          <a:p>
            <a:pPr algn="l"/>
            <a:r>
              <a:rPr lang="en-US" sz="2000" dirty="0" smtClean="0">
                <a:solidFill>
                  <a:schemeClr val="tx1">
                    <a:lumMod val="50000"/>
                  </a:schemeClr>
                </a:solidFill>
              </a:rPr>
              <a:t>September 9, 2012</a:t>
            </a:r>
          </a:p>
          <a:p>
            <a:pPr algn="l"/>
            <a:r>
              <a:rPr lang="en-US" sz="2000" dirty="0" smtClean="0">
                <a:solidFill>
                  <a:schemeClr val="tx1">
                    <a:lumMod val="50000"/>
                  </a:schemeClr>
                </a:solidFill>
              </a:rPr>
              <a:t>Casa Grande, Arizona</a:t>
            </a:r>
            <a:endParaRPr lang="en-US" sz="2000" dirty="0">
              <a:solidFill>
                <a:schemeClr val="tx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r>
              <a:rPr lang="en-US" dirty="0" smtClean="0">
                <a:solidFill>
                  <a:schemeClr val="tx1">
                    <a:lumMod val="50000"/>
                  </a:schemeClr>
                </a:solidFill>
              </a:rPr>
              <a:t>Exodus 12:9-10, KJV</a:t>
            </a:r>
          </a:p>
          <a:p>
            <a:r>
              <a:rPr lang="en-US" dirty="0" smtClean="0">
                <a:solidFill>
                  <a:schemeClr val="tx1">
                    <a:lumMod val="50000"/>
                  </a:schemeClr>
                </a:solidFill>
              </a:rPr>
              <a:t>9</a:t>
            </a:r>
            <a:r>
              <a:rPr lang="en-US" dirty="0">
                <a:solidFill>
                  <a:schemeClr val="tx1">
                    <a:lumMod val="50000"/>
                  </a:schemeClr>
                </a:solidFill>
              </a:rPr>
              <a:t>,  “Eat not of it raw, nor sodden at all with water, but roast </a:t>
            </a:r>
            <a:r>
              <a:rPr lang="en-US" i="1" dirty="0">
                <a:solidFill>
                  <a:schemeClr val="tx1">
                    <a:lumMod val="50000"/>
                  </a:schemeClr>
                </a:solidFill>
              </a:rPr>
              <a:t>with</a:t>
            </a:r>
            <a:r>
              <a:rPr lang="en-US" dirty="0">
                <a:solidFill>
                  <a:schemeClr val="tx1">
                    <a:lumMod val="50000"/>
                  </a:schemeClr>
                </a:solidFill>
              </a:rPr>
              <a:t> fire; his head with his legs, and with the </a:t>
            </a:r>
            <a:r>
              <a:rPr lang="en-US" dirty="0" err="1">
                <a:solidFill>
                  <a:schemeClr val="tx1">
                    <a:lumMod val="50000"/>
                  </a:schemeClr>
                </a:solidFill>
              </a:rPr>
              <a:t>purtenance</a:t>
            </a:r>
            <a:r>
              <a:rPr lang="en-US" dirty="0">
                <a:solidFill>
                  <a:schemeClr val="tx1">
                    <a:lumMod val="50000"/>
                  </a:schemeClr>
                </a:solidFill>
              </a:rPr>
              <a:t> thereof</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10,  “And ye shall let nothing of it remain until the morning; and that which </a:t>
            </a:r>
            <a:r>
              <a:rPr lang="en-US" dirty="0" err="1">
                <a:solidFill>
                  <a:schemeClr val="tx1">
                    <a:lumMod val="50000"/>
                  </a:schemeClr>
                </a:solidFill>
              </a:rPr>
              <a:t>remaineth</a:t>
            </a:r>
            <a:r>
              <a:rPr lang="en-US" dirty="0">
                <a:solidFill>
                  <a:schemeClr val="tx1">
                    <a:lumMod val="50000"/>
                  </a:schemeClr>
                </a:solidFill>
              </a:rPr>
              <a:t> of it until the morning ye shall burn with fire</a:t>
            </a:r>
            <a:r>
              <a:rPr lang="en-US" dirty="0" smtClean="0">
                <a:solidFill>
                  <a:schemeClr val="tx1">
                    <a:lumMod val="50000"/>
                  </a:schemeClr>
                </a:solidFill>
              </a:rPr>
              <a:t>.”</a:t>
            </a:r>
            <a:endParaRPr lang="en-US" dirty="0">
              <a:solidFill>
                <a:schemeClr val="tx1">
                  <a:lumMod val="5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r>
              <a:rPr lang="en-US" dirty="0" smtClean="0">
                <a:solidFill>
                  <a:schemeClr val="tx1">
                    <a:lumMod val="50000"/>
                  </a:schemeClr>
                </a:solidFill>
              </a:rPr>
              <a:t>Exodus 12:11-12, KJV</a:t>
            </a:r>
          </a:p>
          <a:p>
            <a:r>
              <a:rPr lang="en-US" dirty="0" smtClean="0">
                <a:solidFill>
                  <a:schemeClr val="tx1">
                    <a:lumMod val="50000"/>
                  </a:schemeClr>
                </a:solidFill>
              </a:rPr>
              <a:t>11</a:t>
            </a:r>
            <a:r>
              <a:rPr lang="en-US" dirty="0">
                <a:solidFill>
                  <a:schemeClr val="tx1">
                    <a:lumMod val="50000"/>
                  </a:schemeClr>
                </a:solidFill>
              </a:rPr>
              <a:t>,  “And thus shall ye eat it; </a:t>
            </a:r>
            <a:r>
              <a:rPr lang="en-US" i="1" dirty="0">
                <a:solidFill>
                  <a:schemeClr val="tx1">
                    <a:lumMod val="50000"/>
                  </a:schemeClr>
                </a:solidFill>
              </a:rPr>
              <a:t>with</a:t>
            </a:r>
            <a:r>
              <a:rPr lang="en-US" dirty="0">
                <a:solidFill>
                  <a:schemeClr val="tx1">
                    <a:lumMod val="50000"/>
                  </a:schemeClr>
                </a:solidFill>
              </a:rPr>
              <a:t> your loins girded, your shoes on your feet, and your staff in your hand; and ye shall eat it in haste: it </a:t>
            </a:r>
            <a:r>
              <a:rPr lang="en-US" i="1" dirty="0">
                <a:solidFill>
                  <a:schemeClr val="tx1">
                    <a:lumMod val="50000"/>
                  </a:schemeClr>
                </a:solidFill>
              </a:rPr>
              <a:t>is</a:t>
            </a:r>
            <a:r>
              <a:rPr lang="en-US" dirty="0">
                <a:solidFill>
                  <a:schemeClr val="tx1">
                    <a:lumMod val="50000"/>
                  </a:schemeClr>
                </a:solidFill>
              </a:rPr>
              <a:t> the LORD'S </a:t>
            </a:r>
            <a:r>
              <a:rPr lang="en-US" dirty="0" err="1">
                <a:solidFill>
                  <a:schemeClr val="tx1">
                    <a:lumMod val="50000"/>
                  </a:schemeClr>
                </a:solidFill>
              </a:rPr>
              <a:t>passover</a:t>
            </a:r>
            <a:r>
              <a:rPr lang="en-US" dirty="0">
                <a:solidFill>
                  <a:schemeClr val="tx1">
                    <a:lumMod val="50000"/>
                  </a:schemeClr>
                </a:solidFill>
              </a:rPr>
              <a:t>.</a:t>
            </a:r>
          </a:p>
          <a:p>
            <a:r>
              <a:rPr lang="en-US" dirty="0">
                <a:solidFill>
                  <a:schemeClr val="tx1">
                    <a:lumMod val="50000"/>
                  </a:schemeClr>
                </a:solidFill>
              </a:rPr>
              <a:t>12,  “For I will pass through the land of Egypt this night, and will smite all the firstborn in the land of Egypt, both man and beast; and against all the gods of Egypt I will execute judgment: I </a:t>
            </a:r>
            <a:r>
              <a:rPr lang="en-US" i="1" dirty="0">
                <a:solidFill>
                  <a:schemeClr val="tx1">
                    <a:lumMod val="50000"/>
                  </a:schemeClr>
                </a:solidFill>
              </a:rPr>
              <a:t>am</a:t>
            </a:r>
            <a:r>
              <a:rPr lang="en-US" dirty="0">
                <a:solidFill>
                  <a:schemeClr val="tx1">
                    <a:lumMod val="50000"/>
                  </a:schemeClr>
                </a:solidFill>
              </a:rPr>
              <a:t> the LORD</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371600"/>
            <a:ext cx="8229600" cy="5334000"/>
          </a:xfrm>
        </p:spPr>
        <p:txBody>
          <a:bodyPr>
            <a:normAutofit fontScale="92500" lnSpcReduction="10000"/>
          </a:bodyPr>
          <a:lstStyle/>
          <a:p>
            <a:r>
              <a:rPr lang="en-US" dirty="0" smtClean="0">
                <a:solidFill>
                  <a:schemeClr val="tx1">
                    <a:lumMod val="50000"/>
                  </a:schemeClr>
                </a:solidFill>
              </a:rPr>
              <a:t>Exodus 12:13-14, KJV</a:t>
            </a:r>
          </a:p>
          <a:p>
            <a:r>
              <a:rPr lang="en-US" dirty="0" smtClean="0">
                <a:solidFill>
                  <a:schemeClr val="tx1">
                    <a:lumMod val="50000"/>
                  </a:schemeClr>
                </a:solidFill>
              </a:rPr>
              <a:t>13</a:t>
            </a:r>
            <a:r>
              <a:rPr lang="en-US" dirty="0">
                <a:solidFill>
                  <a:schemeClr val="tx1">
                    <a:lumMod val="50000"/>
                  </a:schemeClr>
                </a:solidFill>
              </a:rPr>
              <a:t>,  “And the blood shall be to you for a token upon the houses where ye </a:t>
            </a:r>
            <a:r>
              <a:rPr lang="en-US" i="1" dirty="0">
                <a:solidFill>
                  <a:schemeClr val="tx1">
                    <a:lumMod val="50000"/>
                  </a:schemeClr>
                </a:solidFill>
              </a:rPr>
              <a:t>are:</a:t>
            </a:r>
            <a:r>
              <a:rPr lang="en-US" dirty="0">
                <a:solidFill>
                  <a:schemeClr val="tx1">
                    <a:lumMod val="50000"/>
                  </a:schemeClr>
                </a:solidFill>
              </a:rPr>
              <a:t> and when I see the blood, I will pass over you, and the plague shall not be upon you to destroy </a:t>
            </a:r>
            <a:r>
              <a:rPr lang="en-US" i="1" dirty="0">
                <a:solidFill>
                  <a:schemeClr val="tx1">
                    <a:lumMod val="50000"/>
                  </a:schemeClr>
                </a:solidFill>
              </a:rPr>
              <a:t>you,</a:t>
            </a:r>
            <a:r>
              <a:rPr lang="en-US" dirty="0">
                <a:solidFill>
                  <a:schemeClr val="tx1">
                    <a:lumMod val="50000"/>
                  </a:schemeClr>
                </a:solidFill>
              </a:rPr>
              <a:t> when I smite the land of Egypt.</a:t>
            </a:r>
          </a:p>
          <a:p>
            <a:r>
              <a:rPr lang="en-US" dirty="0">
                <a:solidFill>
                  <a:schemeClr val="tx1">
                    <a:lumMod val="50000"/>
                  </a:schemeClr>
                </a:solidFill>
              </a:rPr>
              <a:t>14,  “And this day shall be unto you for a memorial; and ye shall keep it a feast to the LORD throughout your generations; ye shall keep it a feast by an ordinance for ever</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a:solidFill>
                  <a:schemeClr val="tx1">
                    <a:lumMod val="50000"/>
                  </a:schemeClr>
                </a:solidFill>
              </a:rPr>
              <a:t>Exodus </a:t>
            </a:r>
            <a:r>
              <a:rPr lang="en-US" dirty="0" smtClean="0">
                <a:solidFill>
                  <a:schemeClr val="tx1">
                    <a:lumMod val="50000"/>
                  </a:schemeClr>
                </a:solidFill>
              </a:rPr>
              <a:t>12:26-27, </a:t>
            </a:r>
            <a:r>
              <a:rPr lang="en-US" dirty="0">
                <a:solidFill>
                  <a:schemeClr val="tx1">
                    <a:lumMod val="50000"/>
                  </a:schemeClr>
                </a:solidFill>
              </a:rPr>
              <a:t>KJV</a:t>
            </a:r>
          </a:p>
          <a:p>
            <a:r>
              <a:rPr lang="en-US" dirty="0">
                <a:solidFill>
                  <a:schemeClr val="tx1">
                    <a:lumMod val="50000"/>
                  </a:schemeClr>
                </a:solidFill>
              </a:rPr>
              <a:t>26,  “And it shall come to pass, when your children shall say unto you, What mean ye by this service</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27,  “That ye shall say, It </a:t>
            </a:r>
            <a:r>
              <a:rPr lang="en-US" i="1" dirty="0">
                <a:solidFill>
                  <a:schemeClr val="tx1">
                    <a:lumMod val="50000"/>
                  </a:schemeClr>
                </a:solidFill>
              </a:rPr>
              <a:t>is</a:t>
            </a:r>
            <a:r>
              <a:rPr lang="en-US" dirty="0">
                <a:solidFill>
                  <a:schemeClr val="tx1">
                    <a:lumMod val="50000"/>
                  </a:schemeClr>
                </a:solidFill>
              </a:rPr>
              <a:t> the sacrifice of the LORD'S </a:t>
            </a:r>
            <a:r>
              <a:rPr lang="en-US" dirty="0" err="1">
                <a:solidFill>
                  <a:schemeClr val="tx1">
                    <a:lumMod val="50000"/>
                  </a:schemeClr>
                </a:solidFill>
              </a:rPr>
              <a:t>passover</a:t>
            </a:r>
            <a:r>
              <a:rPr lang="en-US" dirty="0">
                <a:solidFill>
                  <a:schemeClr val="tx1">
                    <a:lumMod val="50000"/>
                  </a:schemeClr>
                </a:solidFill>
              </a:rPr>
              <a:t>, who passed over the houses of the children of Israel in Egypt, when he smote the Egyptians, and delivered our houses. And the people bowed the head and worshipped</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solidFill>
                  <a:schemeClr val="tx1">
                    <a:lumMod val="50000"/>
                  </a:schemeClr>
                </a:solidFill>
              </a:rPr>
              <a:t>Exodus 12:26-27, KJV</a:t>
            </a:r>
          </a:p>
          <a:p>
            <a:r>
              <a:rPr lang="en-US" dirty="0" smtClean="0">
                <a:solidFill>
                  <a:schemeClr val="tx1">
                    <a:lumMod val="50000"/>
                  </a:schemeClr>
                </a:solidFill>
              </a:rPr>
              <a:t>28</a:t>
            </a:r>
            <a:r>
              <a:rPr lang="en-US" dirty="0">
                <a:solidFill>
                  <a:schemeClr val="tx1">
                    <a:lumMod val="50000"/>
                  </a:schemeClr>
                </a:solidFill>
              </a:rPr>
              <a:t>,  “And the children of Israel went away, and did as the LORD had commanded Moses and Aaron, so did they</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29,  “And it came to pass, that at midnight the LORD smote all the firstborn in the land of Egypt, from the firstborn of Pharaoh that sat on his throne unto the firstborn of the captive that </a:t>
            </a:r>
            <a:r>
              <a:rPr lang="en-US" i="1" dirty="0">
                <a:solidFill>
                  <a:schemeClr val="tx1">
                    <a:lumMod val="50000"/>
                  </a:schemeClr>
                </a:solidFill>
              </a:rPr>
              <a:t>was</a:t>
            </a:r>
            <a:r>
              <a:rPr lang="en-US" dirty="0">
                <a:solidFill>
                  <a:schemeClr val="tx1">
                    <a:lumMod val="50000"/>
                  </a:schemeClr>
                </a:solidFill>
              </a:rPr>
              <a:t> in the dungeon; and all the firstborn of cattle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Lamb</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solidFill>
                  <a:schemeClr val="tx1">
                    <a:lumMod val="50000"/>
                  </a:schemeClr>
                </a:solidFill>
              </a:rPr>
              <a:t>The </a:t>
            </a:r>
            <a:r>
              <a:rPr lang="en-US" dirty="0">
                <a:solidFill>
                  <a:schemeClr val="tx1">
                    <a:lumMod val="50000"/>
                  </a:schemeClr>
                </a:solidFill>
              </a:rPr>
              <a:t>lamb was to be </a:t>
            </a:r>
            <a:r>
              <a:rPr lang="en-US" dirty="0" smtClean="0">
                <a:solidFill>
                  <a:schemeClr val="tx1">
                    <a:lumMod val="50000"/>
                  </a:schemeClr>
                </a:solidFill>
              </a:rPr>
              <a:t>roasted, </a:t>
            </a:r>
            <a:r>
              <a:rPr lang="en-US" dirty="0">
                <a:solidFill>
                  <a:schemeClr val="tx1">
                    <a:lumMod val="50000"/>
                  </a:schemeClr>
                </a:solidFill>
              </a:rPr>
              <a:t>not boiled or stewed.  There was to be enough for everyone.  It was to be completely consumed as a sacrifice.</a:t>
            </a:r>
          </a:p>
          <a:p>
            <a:r>
              <a:rPr lang="en-US" dirty="0" smtClean="0">
                <a:solidFill>
                  <a:schemeClr val="tx1">
                    <a:lumMod val="50000"/>
                  </a:schemeClr>
                </a:solidFill>
              </a:rPr>
              <a:t>The </a:t>
            </a:r>
            <a:r>
              <a:rPr lang="en-US" dirty="0">
                <a:solidFill>
                  <a:schemeClr val="tx1">
                    <a:lumMod val="50000"/>
                  </a:schemeClr>
                </a:solidFill>
              </a:rPr>
              <a:t>blood was applied to the door with hyssop, Exodus 12:22.</a:t>
            </a:r>
          </a:p>
          <a:p>
            <a:r>
              <a:rPr lang="en-US" dirty="0" smtClean="0">
                <a:solidFill>
                  <a:schemeClr val="tx1">
                    <a:lumMod val="50000"/>
                  </a:schemeClr>
                </a:solidFill>
              </a:rPr>
              <a:t>The </a:t>
            </a:r>
            <a:r>
              <a:rPr lang="en-US" dirty="0">
                <a:solidFill>
                  <a:schemeClr val="tx1">
                    <a:lumMod val="50000"/>
                  </a:schemeClr>
                </a:solidFill>
              </a:rPr>
              <a:t>bitter herbs (verse 8) spoke of the bondage of the past.</a:t>
            </a:r>
          </a:p>
          <a:p>
            <a:r>
              <a:rPr lang="en-US" dirty="0" smtClean="0">
                <a:solidFill>
                  <a:schemeClr val="tx1">
                    <a:lumMod val="50000"/>
                  </a:schemeClr>
                </a:solidFill>
              </a:rPr>
              <a:t>The </a:t>
            </a:r>
            <a:r>
              <a:rPr lang="en-US" dirty="0">
                <a:solidFill>
                  <a:schemeClr val="tx1">
                    <a:lumMod val="50000"/>
                  </a:schemeClr>
                </a:solidFill>
              </a:rPr>
              <a:t>unleavened bread spoke of the holiness of the future.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Lamb</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r>
              <a:rPr lang="en-US" dirty="0" smtClean="0">
                <a:solidFill>
                  <a:schemeClr val="tx1">
                    <a:lumMod val="50000"/>
                  </a:schemeClr>
                </a:solidFill>
              </a:rPr>
              <a:t>The </a:t>
            </a:r>
            <a:r>
              <a:rPr lang="en-US" dirty="0">
                <a:solidFill>
                  <a:schemeClr val="tx1">
                    <a:lumMod val="50000"/>
                  </a:schemeClr>
                </a:solidFill>
              </a:rPr>
              <a:t>lamb signified a horrible calamity to the sinners of Egypt.</a:t>
            </a:r>
          </a:p>
          <a:p>
            <a:r>
              <a:rPr lang="en-US" dirty="0" smtClean="0">
                <a:solidFill>
                  <a:schemeClr val="tx1">
                    <a:lumMod val="50000"/>
                  </a:schemeClr>
                </a:solidFill>
              </a:rPr>
              <a:t>The </a:t>
            </a:r>
            <a:r>
              <a:rPr lang="en-US" dirty="0">
                <a:solidFill>
                  <a:schemeClr val="tx1">
                    <a:lumMod val="50000"/>
                  </a:schemeClr>
                </a:solidFill>
              </a:rPr>
              <a:t>lamb spoke of judgment and death to those who did not receive it.</a:t>
            </a:r>
          </a:p>
          <a:p>
            <a:r>
              <a:rPr lang="en-US" dirty="0" smtClean="0">
                <a:solidFill>
                  <a:schemeClr val="tx1">
                    <a:lumMod val="50000"/>
                  </a:schemeClr>
                </a:solidFill>
              </a:rPr>
              <a:t>The </a:t>
            </a:r>
            <a:r>
              <a:rPr lang="en-US" dirty="0">
                <a:solidFill>
                  <a:schemeClr val="tx1">
                    <a:lumMod val="50000"/>
                  </a:schemeClr>
                </a:solidFill>
              </a:rPr>
              <a:t>lamb died for the firstborn in every household.  </a:t>
            </a:r>
          </a:p>
          <a:p>
            <a:r>
              <a:rPr lang="en-US" dirty="0" smtClean="0">
                <a:solidFill>
                  <a:schemeClr val="tx1">
                    <a:lumMod val="50000"/>
                  </a:schemeClr>
                </a:solidFill>
              </a:rPr>
              <a:t>The </a:t>
            </a:r>
            <a:r>
              <a:rPr lang="en-US" dirty="0">
                <a:solidFill>
                  <a:schemeClr val="tx1">
                    <a:lumMod val="50000"/>
                  </a:schemeClr>
                </a:solidFill>
              </a:rPr>
              <a:t>blood of the lamb was required to redeem the life of the firstborn of every family, Exodus 13:13, 15; 34:20, Numbers 18:15.</a:t>
            </a:r>
          </a:p>
          <a:p>
            <a:r>
              <a:rPr lang="en-US" dirty="0" smtClean="0">
                <a:solidFill>
                  <a:schemeClr val="tx1">
                    <a:lumMod val="50000"/>
                  </a:schemeClr>
                </a:solidFill>
              </a:rPr>
              <a:t>But </a:t>
            </a:r>
            <a:r>
              <a:rPr lang="en-US" dirty="0">
                <a:solidFill>
                  <a:schemeClr val="tx1">
                    <a:lumMod val="50000"/>
                  </a:schemeClr>
                </a:solidFill>
              </a:rPr>
              <a:t>the lamb was deliverance to God’s covenant people.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Jesus the </a:t>
            </a:r>
            <a:r>
              <a:rPr lang="en-US" b="1" dirty="0" smtClean="0"/>
              <a:t>Lamb</a:t>
            </a:r>
            <a:endParaRPr lang="en-US" dirty="0"/>
          </a:p>
        </p:txBody>
      </p:sp>
      <p:sp>
        <p:nvSpPr>
          <p:cNvPr id="3" name="Content Placeholder 2"/>
          <p:cNvSpPr>
            <a:spLocks noGrp="1"/>
          </p:cNvSpPr>
          <p:nvPr>
            <p:ph idx="1"/>
          </p:nvPr>
        </p:nvSpPr>
        <p:spPr/>
        <p:txBody>
          <a:bodyPr/>
          <a:lstStyle/>
          <a:p>
            <a:r>
              <a:rPr lang="en-US" dirty="0" smtClean="0">
                <a:solidFill>
                  <a:schemeClr val="tx1">
                    <a:lumMod val="50000"/>
                  </a:schemeClr>
                </a:solidFill>
              </a:rPr>
              <a:t>Jesus </a:t>
            </a:r>
            <a:r>
              <a:rPr lang="en-US" dirty="0">
                <a:solidFill>
                  <a:schemeClr val="tx1">
                    <a:lumMod val="50000"/>
                  </a:schemeClr>
                </a:solidFill>
              </a:rPr>
              <a:t>is the Lamb of God, John 1:36.</a:t>
            </a:r>
          </a:p>
          <a:p>
            <a:r>
              <a:rPr lang="en-US" dirty="0" smtClean="0">
                <a:solidFill>
                  <a:schemeClr val="tx1">
                    <a:lumMod val="50000"/>
                  </a:schemeClr>
                </a:solidFill>
              </a:rPr>
              <a:t>He </a:t>
            </a:r>
            <a:r>
              <a:rPr lang="en-US" dirty="0">
                <a:solidFill>
                  <a:schemeClr val="tx1">
                    <a:lumMod val="50000"/>
                  </a:schemeClr>
                </a:solidFill>
              </a:rPr>
              <a:t>was betrayed and sold for the price of a Passover lamb on the 10</a:t>
            </a:r>
            <a:r>
              <a:rPr lang="en-US" baseline="30000" dirty="0">
                <a:solidFill>
                  <a:schemeClr val="tx1">
                    <a:lumMod val="50000"/>
                  </a:schemeClr>
                </a:solidFill>
              </a:rPr>
              <a:t>th</a:t>
            </a:r>
            <a:r>
              <a:rPr lang="en-US" dirty="0">
                <a:solidFill>
                  <a:schemeClr val="tx1">
                    <a:lumMod val="50000"/>
                  </a:schemeClr>
                </a:solidFill>
              </a:rPr>
              <a:t> day of </a:t>
            </a:r>
            <a:r>
              <a:rPr lang="en-US" dirty="0" err="1" smtClean="0">
                <a:solidFill>
                  <a:schemeClr val="tx1">
                    <a:lumMod val="50000"/>
                  </a:schemeClr>
                </a:solidFill>
              </a:rPr>
              <a:t>Abib</a:t>
            </a:r>
            <a:r>
              <a:rPr lang="en-US" dirty="0" smtClean="0">
                <a:solidFill>
                  <a:schemeClr val="tx1">
                    <a:lumMod val="50000"/>
                  </a:schemeClr>
                </a:solidFill>
              </a:rPr>
              <a:t> (Nissan).</a:t>
            </a:r>
            <a:endParaRPr lang="en-US" dirty="0">
              <a:solidFill>
                <a:schemeClr val="tx1">
                  <a:lumMod val="50000"/>
                </a:schemeClr>
              </a:solidFill>
            </a:endParaRPr>
          </a:p>
          <a:p>
            <a:r>
              <a:rPr lang="en-US" dirty="0" smtClean="0">
                <a:solidFill>
                  <a:schemeClr val="tx1">
                    <a:lumMod val="50000"/>
                  </a:schemeClr>
                </a:solidFill>
              </a:rPr>
              <a:t>He </a:t>
            </a:r>
            <a:r>
              <a:rPr lang="en-US" dirty="0">
                <a:solidFill>
                  <a:schemeClr val="tx1">
                    <a:lumMod val="50000"/>
                  </a:schemeClr>
                </a:solidFill>
              </a:rPr>
              <a:t>was crucified at the very hour when the Passover lambs were killed.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the Lamb</a:t>
            </a:r>
            <a:endParaRPr lang="en-US" dirty="0"/>
          </a:p>
        </p:txBody>
      </p:sp>
      <p:sp>
        <p:nvSpPr>
          <p:cNvPr id="3" name="Content Placeholder 2"/>
          <p:cNvSpPr>
            <a:spLocks noGrp="1"/>
          </p:cNvSpPr>
          <p:nvPr>
            <p:ph idx="1"/>
          </p:nvPr>
        </p:nvSpPr>
        <p:spPr/>
        <p:txBody>
          <a:bodyPr/>
          <a:lstStyle/>
          <a:p>
            <a:r>
              <a:rPr lang="en-US" dirty="0" smtClean="0">
                <a:solidFill>
                  <a:schemeClr val="tx1">
                    <a:lumMod val="50000"/>
                  </a:schemeClr>
                </a:solidFill>
              </a:rPr>
              <a:t>Millions </a:t>
            </a:r>
            <a:r>
              <a:rPr lang="en-US" dirty="0">
                <a:solidFill>
                  <a:schemeClr val="tx1">
                    <a:lumMod val="50000"/>
                  </a:schemeClr>
                </a:solidFill>
              </a:rPr>
              <a:t>of lambs had died at Passover for the sins of Israel, but on the day of the crucifixion the True Lamb was sacrificed.</a:t>
            </a:r>
          </a:p>
          <a:p>
            <a:r>
              <a:rPr lang="en-US" dirty="0" smtClean="0">
                <a:solidFill>
                  <a:schemeClr val="tx1">
                    <a:lumMod val="50000"/>
                  </a:schemeClr>
                </a:solidFill>
              </a:rPr>
              <a:t>Jesus </a:t>
            </a:r>
            <a:r>
              <a:rPr lang="en-US" dirty="0">
                <a:solidFill>
                  <a:schemeClr val="tx1">
                    <a:lumMod val="50000"/>
                  </a:schemeClr>
                </a:solidFill>
              </a:rPr>
              <a:t>arose on the first day of the week, the Feast of Firstfruits, Leviticus 23:11.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Feast of Unleavened Bread</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en-US" b="1" i="1" dirty="0">
                <a:solidFill>
                  <a:schemeClr val="tx1">
                    <a:lumMod val="50000"/>
                  </a:schemeClr>
                </a:solidFill>
              </a:rPr>
              <a:t>Hag </a:t>
            </a:r>
            <a:r>
              <a:rPr lang="en-US" b="1" i="1" dirty="0" err="1" smtClean="0">
                <a:solidFill>
                  <a:schemeClr val="tx1">
                    <a:lumMod val="50000"/>
                  </a:schemeClr>
                </a:solidFill>
              </a:rPr>
              <a:t>HaMatzah</a:t>
            </a:r>
            <a:endParaRPr lang="en-US" b="1" i="1" dirty="0" smtClean="0">
              <a:solidFill>
                <a:schemeClr val="tx1">
                  <a:lumMod val="50000"/>
                </a:schemeClr>
              </a:solidFill>
            </a:endParaRPr>
          </a:p>
          <a:p>
            <a:r>
              <a:rPr lang="en-US" dirty="0">
                <a:solidFill>
                  <a:schemeClr val="tx1">
                    <a:lumMod val="50000"/>
                  </a:schemeClr>
                </a:solidFill>
              </a:rPr>
              <a:t>Exodus </a:t>
            </a:r>
            <a:r>
              <a:rPr lang="en-US" dirty="0" smtClean="0">
                <a:solidFill>
                  <a:schemeClr val="tx1">
                    <a:lumMod val="50000"/>
                  </a:schemeClr>
                </a:solidFill>
              </a:rPr>
              <a:t>12:15-16, </a:t>
            </a:r>
            <a:r>
              <a:rPr lang="en-US" dirty="0">
                <a:solidFill>
                  <a:schemeClr val="tx1">
                    <a:lumMod val="50000"/>
                  </a:schemeClr>
                </a:solidFill>
              </a:rPr>
              <a:t>KJV</a:t>
            </a:r>
          </a:p>
          <a:p>
            <a:r>
              <a:rPr lang="en-US" dirty="0">
                <a:solidFill>
                  <a:schemeClr val="tx1">
                    <a:lumMod val="50000"/>
                  </a:schemeClr>
                </a:solidFill>
              </a:rPr>
              <a:t>15,  </a:t>
            </a:r>
            <a:r>
              <a:rPr lang="en-US" dirty="0" smtClean="0">
                <a:solidFill>
                  <a:schemeClr val="tx1">
                    <a:lumMod val="50000"/>
                  </a:schemeClr>
                </a:solidFill>
              </a:rPr>
              <a:t>“Seven </a:t>
            </a:r>
            <a:r>
              <a:rPr lang="en-US" dirty="0">
                <a:solidFill>
                  <a:schemeClr val="tx1">
                    <a:lumMod val="50000"/>
                  </a:schemeClr>
                </a:solidFill>
              </a:rPr>
              <a:t>days shall ye eat unleavened bread; even the first day ye shall put away leaven out of your houses: for whosoever </a:t>
            </a:r>
            <a:r>
              <a:rPr lang="en-US" dirty="0" err="1">
                <a:solidFill>
                  <a:schemeClr val="tx1">
                    <a:lumMod val="50000"/>
                  </a:schemeClr>
                </a:solidFill>
              </a:rPr>
              <a:t>eateth</a:t>
            </a:r>
            <a:r>
              <a:rPr lang="en-US" dirty="0">
                <a:solidFill>
                  <a:schemeClr val="tx1">
                    <a:lumMod val="50000"/>
                  </a:schemeClr>
                </a:solidFill>
              </a:rPr>
              <a:t> leavened bread from the first day until the seventh day, that soul shall be cut off from Israel</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16,  </a:t>
            </a:r>
            <a:r>
              <a:rPr lang="en-US" dirty="0" smtClean="0">
                <a:solidFill>
                  <a:schemeClr val="tx1">
                    <a:lumMod val="50000"/>
                  </a:schemeClr>
                </a:solidFill>
              </a:rPr>
              <a:t>“And </a:t>
            </a:r>
            <a:r>
              <a:rPr lang="en-US" dirty="0">
                <a:solidFill>
                  <a:schemeClr val="tx1">
                    <a:lumMod val="50000"/>
                  </a:schemeClr>
                </a:solidFill>
              </a:rPr>
              <a:t>in the first day </a:t>
            </a:r>
            <a:r>
              <a:rPr lang="en-US" i="1" dirty="0">
                <a:solidFill>
                  <a:schemeClr val="tx1">
                    <a:lumMod val="50000"/>
                  </a:schemeClr>
                </a:solidFill>
              </a:rPr>
              <a:t>there shall be</a:t>
            </a:r>
            <a:r>
              <a:rPr lang="en-US" dirty="0">
                <a:solidFill>
                  <a:schemeClr val="tx1">
                    <a:lumMod val="50000"/>
                  </a:schemeClr>
                </a:solidFill>
              </a:rPr>
              <a:t> an holy convocation, and in the seventh day there shall be an holy convocation to you; no manner of work shall be done in them, save </a:t>
            </a:r>
            <a:r>
              <a:rPr lang="en-US" i="1" dirty="0">
                <a:solidFill>
                  <a:schemeClr val="tx1">
                    <a:lumMod val="50000"/>
                  </a:schemeClr>
                </a:solidFill>
              </a:rPr>
              <a:t>that</a:t>
            </a:r>
            <a:r>
              <a:rPr lang="en-US" dirty="0">
                <a:solidFill>
                  <a:schemeClr val="tx1">
                    <a:lumMod val="50000"/>
                  </a:schemeClr>
                </a:solidFill>
              </a:rPr>
              <a:t> which every man must eat, that only may be done of you</a:t>
            </a:r>
            <a:r>
              <a:rPr lang="en-US" dirty="0" smtClean="0">
                <a:solidFill>
                  <a:schemeClr val="tx1">
                    <a:lumMod val="50000"/>
                  </a:schemeClr>
                </a:solidFill>
              </a:rPr>
              <a:t>.”</a:t>
            </a:r>
            <a:endParaRPr lang="en-US" dirty="0">
              <a:solidFill>
                <a:schemeClr val="tx1">
                  <a:lumMod val="5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Three Convocations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All male adults appeared before God at the temple three times a year.</a:t>
            </a:r>
          </a:p>
          <a:p>
            <a:r>
              <a:rPr lang="en-US" dirty="0">
                <a:solidFill>
                  <a:schemeClr val="tx1">
                    <a:lumMod val="50000"/>
                  </a:schemeClr>
                </a:solidFill>
              </a:rPr>
              <a:t>The first convocation included:</a:t>
            </a:r>
          </a:p>
          <a:p>
            <a:r>
              <a:rPr lang="en-US" dirty="0">
                <a:solidFill>
                  <a:schemeClr val="tx1">
                    <a:lumMod val="50000"/>
                  </a:schemeClr>
                </a:solidFill>
              </a:rPr>
              <a:t>	Passover – repentance, sacrifice, </a:t>
            </a:r>
            <a:r>
              <a:rPr lang="en-US" dirty="0" smtClean="0">
                <a:solidFill>
                  <a:schemeClr val="tx1">
                    <a:lumMod val="50000"/>
                  </a:schemeClr>
                </a:solidFill>
              </a:rPr>
              <a:t>	forgiveness </a:t>
            </a:r>
            <a:r>
              <a:rPr lang="en-US" dirty="0">
                <a:solidFill>
                  <a:schemeClr val="tx1">
                    <a:lumMod val="50000"/>
                  </a:schemeClr>
                </a:solidFill>
              </a:rPr>
              <a:t>of sins </a:t>
            </a:r>
            <a:r>
              <a:rPr lang="en-US" dirty="0" smtClean="0">
                <a:solidFill>
                  <a:schemeClr val="tx1">
                    <a:lumMod val="50000"/>
                  </a:schemeClr>
                </a:solidFill>
              </a:rPr>
              <a:t>(</a:t>
            </a:r>
            <a:r>
              <a:rPr lang="en-US" dirty="0">
                <a:solidFill>
                  <a:schemeClr val="tx1">
                    <a:lumMod val="50000"/>
                  </a:schemeClr>
                </a:solidFill>
              </a:rPr>
              <a:t>communion)</a:t>
            </a:r>
          </a:p>
          <a:p>
            <a:r>
              <a:rPr lang="en-US" dirty="0">
                <a:solidFill>
                  <a:schemeClr val="tx1">
                    <a:lumMod val="50000"/>
                  </a:schemeClr>
                </a:solidFill>
              </a:rPr>
              <a:t>	Unleavened Bread – cleansing, </a:t>
            </a:r>
            <a:r>
              <a:rPr lang="en-US" dirty="0" smtClean="0">
                <a:solidFill>
                  <a:schemeClr val="tx1">
                    <a:lumMod val="50000"/>
                  </a:schemeClr>
                </a:solidFill>
              </a:rPr>
              <a:t>	sanctification</a:t>
            </a:r>
            <a:r>
              <a:rPr lang="en-US" dirty="0">
                <a:solidFill>
                  <a:schemeClr val="tx1">
                    <a:lumMod val="50000"/>
                  </a:schemeClr>
                </a:solidFill>
              </a:rPr>
              <a:t>, and </a:t>
            </a:r>
            <a:r>
              <a:rPr lang="en-US" dirty="0" smtClean="0">
                <a:solidFill>
                  <a:schemeClr val="tx1">
                    <a:lumMod val="50000"/>
                  </a:schemeClr>
                </a:solidFill>
              </a:rPr>
              <a:t>purity (</a:t>
            </a:r>
            <a:r>
              <a:rPr lang="en-US" dirty="0">
                <a:solidFill>
                  <a:schemeClr val="tx1">
                    <a:lumMod val="50000"/>
                  </a:schemeClr>
                </a:solidFill>
              </a:rPr>
              <a:t>baptism)</a:t>
            </a:r>
          </a:p>
          <a:p>
            <a:r>
              <a:rPr lang="en-US" dirty="0">
                <a:solidFill>
                  <a:schemeClr val="tx1">
                    <a:lumMod val="50000"/>
                  </a:schemeClr>
                </a:solidFill>
              </a:rPr>
              <a:t>	Firstfruits – thanksgiving, praise, </a:t>
            </a:r>
            <a:r>
              <a:rPr lang="en-US" dirty="0" smtClean="0">
                <a:solidFill>
                  <a:schemeClr val="tx1">
                    <a:lumMod val="50000"/>
                  </a:schemeClr>
                </a:solidFill>
              </a:rPr>
              <a:t>	new </a:t>
            </a:r>
            <a:r>
              <a:rPr lang="en-US" dirty="0">
                <a:solidFill>
                  <a:schemeClr val="tx1">
                    <a:lumMod val="50000"/>
                  </a:schemeClr>
                </a:solidFill>
              </a:rPr>
              <a:t>life, fruits of new birth	</a:t>
            </a:r>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	(</a:t>
            </a:r>
            <a:r>
              <a:rPr lang="en-US" dirty="0">
                <a:solidFill>
                  <a:schemeClr val="tx1">
                    <a:lumMod val="50000"/>
                  </a:schemeClr>
                </a:solidFill>
              </a:rPr>
              <a:t>fruit-bearing)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Unleavened Bread</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a:solidFill>
                  <a:schemeClr val="tx1">
                    <a:lumMod val="50000"/>
                  </a:schemeClr>
                </a:solidFill>
              </a:rPr>
              <a:t>Exodus </a:t>
            </a:r>
            <a:r>
              <a:rPr lang="en-US" dirty="0" smtClean="0">
                <a:solidFill>
                  <a:schemeClr val="tx1">
                    <a:lumMod val="50000"/>
                  </a:schemeClr>
                </a:solidFill>
              </a:rPr>
              <a:t>12:17-18, KJV</a:t>
            </a:r>
          </a:p>
          <a:p>
            <a:r>
              <a:rPr lang="en-US" dirty="0" smtClean="0">
                <a:solidFill>
                  <a:schemeClr val="tx1">
                    <a:lumMod val="50000"/>
                  </a:schemeClr>
                </a:solidFill>
              </a:rPr>
              <a:t>17</a:t>
            </a:r>
            <a:r>
              <a:rPr lang="en-US" dirty="0">
                <a:solidFill>
                  <a:schemeClr val="tx1">
                    <a:lumMod val="50000"/>
                  </a:schemeClr>
                </a:solidFill>
              </a:rPr>
              <a:t>,  </a:t>
            </a:r>
            <a:r>
              <a:rPr lang="en-US" dirty="0" smtClean="0">
                <a:solidFill>
                  <a:schemeClr val="tx1">
                    <a:lumMod val="50000"/>
                  </a:schemeClr>
                </a:solidFill>
              </a:rPr>
              <a:t>“And </a:t>
            </a:r>
            <a:r>
              <a:rPr lang="en-US" dirty="0">
                <a:solidFill>
                  <a:schemeClr val="tx1">
                    <a:lumMod val="50000"/>
                  </a:schemeClr>
                </a:solidFill>
              </a:rPr>
              <a:t>ye shall observe </a:t>
            </a:r>
            <a:r>
              <a:rPr lang="en-US" i="1" dirty="0">
                <a:solidFill>
                  <a:schemeClr val="tx1">
                    <a:lumMod val="50000"/>
                  </a:schemeClr>
                </a:solidFill>
              </a:rPr>
              <a:t>the feast of</a:t>
            </a:r>
            <a:r>
              <a:rPr lang="en-US" dirty="0">
                <a:solidFill>
                  <a:schemeClr val="tx1">
                    <a:lumMod val="50000"/>
                  </a:schemeClr>
                </a:solidFill>
              </a:rPr>
              <a:t> unleavened bread; for in this selfsame day have I brought your armies out of the land of Egypt: therefore shall ye observe this day in your generations by an ordinance for ever</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18,  </a:t>
            </a:r>
            <a:r>
              <a:rPr lang="en-US" dirty="0" smtClean="0">
                <a:solidFill>
                  <a:schemeClr val="tx1">
                    <a:lumMod val="50000"/>
                  </a:schemeClr>
                </a:solidFill>
              </a:rPr>
              <a:t>“In </a:t>
            </a:r>
            <a:r>
              <a:rPr lang="en-US" dirty="0">
                <a:solidFill>
                  <a:schemeClr val="tx1">
                    <a:lumMod val="50000"/>
                  </a:schemeClr>
                </a:solidFill>
              </a:rPr>
              <a:t>the first </a:t>
            </a:r>
            <a:r>
              <a:rPr lang="en-US" i="1" dirty="0">
                <a:solidFill>
                  <a:schemeClr val="tx1">
                    <a:lumMod val="50000"/>
                  </a:schemeClr>
                </a:solidFill>
              </a:rPr>
              <a:t>month,</a:t>
            </a:r>
            <a:r>
              <a:rPr lang="en-US" dirty="0">
                <a:solidFill>
                  <a:schemeClr val="tx1">
                    <a:lumMod val="50000"/>
                  </a:schemeClr>
                </a:solidFill>
              </a:rPr>
              <a:t> on the fourteenth day of the month at even, ye shall eat unleavened bread, until the one and twentieth day of the month at even</a:t>
            </a:r>
            <a:r>
              <a:rPr lang="en-US" dirty="0" smtClean="0">
                <a:solidFill>
                  <a:schemeClr val="tx1">
                    <a:lumMod val="50000"/>
                  </a:schemeClr>
                </a:solidFill>
              </a:rPr>
              <a:t>.”</a:t>
            </a:r>
            <a:endParaRPr lang="en-US" dirty="0">
              <a:solidFill>
                <a:schemeClr val="tx1">
                  <a:lumMod val="5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Unleavened Bread</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1">
                    <a:lumMod val="50000"/>
                  </a:schemeClr>
                </a:solidFill>
              </a:rPr>
              <a:t>Exodus </a:t>
            </a:r>
            <a:r>
              <a:rPr lang="en-US" dirty="0" smtClean="0">
                <a:solidFill>
                  <a:schemeClr val="tx1">
                    <a:lumMod val="50000"/>
                  </a:schemeClr>
                </a:solidFill>
              </a:rPr>
              <a:t>12:19-20, </a:t>
            </a:r>
            <a:r>
              <a:rPr lang="en-US" dirty="0">
                <a:solidFill>
                  <a:schemeClr val="tx1">
                    <a:lumMod val="50000"/>
                  </a:schemeClr>
                </a:solidFill>
              </a:rPr>
              <a:t>KJV</a:t>
            </a:r>
          </a:p>
          <a:p>
            <a:r>
              <a:rPr lang="en-US" dirty="0" smtClean="0">
                <a:solidFill>
                  <a:schemeClr val="tx1">
                    <a:lumMod val="50000"/>
                  </a:schemeClr>
                </a:solidFill>
              </a:rPr>
              <a:t>19</a:t>
            </a:r>
            <a:r>
              <a:rPr lang="en-US" dirty="0">
                <a:solidFill>
                  <a:schemeClr val="tx1">
                    <a:lumMod val="50000"/>
                  </a:schemeClr>
                </a:solidFill>
              </a:rPr>
              <a:t>,  </a:t>
            </a:r>
            <a:r>
              <a:rPr lang="en-US" dirty="0" smtClean="0">
                <a:solidFill>
                  <a:schemeClr val="tx1">
                    <a:lumMod val="50000"/>
                  </a:schemeClr>
                </a:solidFill>
              </a:rPr>
              <a:t>“Seven </a:t>
            </a:r>
            <a:r>
              <a:rPr lang="en-US" dirty="0">
                <a:solidFill>
                  <a:schemeClr val="tx1">
                    <a:lumMod val="50000"/>
                  </a:schemeClr>
                </a:solidFill>
              </a:rPr>
              <a:t>days shall there be no leaven found in your houses: for whosoever </a:t>
            </a:r>
            <a:r>
              <a:rPr lang="en-US" dirty="0" err="1">
                <a:solidFill>
                  <a:schemeClr val="tx1">
                    <a:lumMod val="50000"/>
                  </a:schemeClr>
                </a:solidFill>
              </a:rPr>
              <a:t>eateth</a:t>
            </a:r>
            <a:r>
              <a:rPr lang="en-US" dirty="0">
                <a:solidFill>
                  <a:schemeClr val="tx1">
                    <a:lumMod val="50000"/>
                  </a:schemeClr>
                </a:solidFill>
              </a:rPr>
              <a:t> that which is leavened, even that soul shall be cut off from the congregation of Israel, whether he be a stranger, or born in the land</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20,  </a:t>
            </a:r>
            <a:r>
              <a:rPr lang="en-US" dirty="0" smtClean="0">
                <a:solidFill>
                  <a:schemeClr val="tx1">
                    <a:lumMod val="50000"/>
                  </a:schemeClr>
                </a:solidFill>
              </a:rPr>
              <a:t>“Ye </a:t>
            </a:r>
            <a:r>
              <a:rPr lang="en-US" dirty="0">
                <a:solidFill>
                  <a:schemeClr val="tx1">
                    <a:lumMod val="50000"/>
                  </a:schemeClr>
                </a:solidFill>
              </a:rPr>
              <a:t>shall eat nothing leavened; in all your habitations shall ye eat unleavened bread</a:t>
            </a:r>
            <a:r>
              <a:rPr lang="en-US" dirty="0" smtClean="0">
                <a:solidFill>
                  <a:schemeClr val="tx1">
                    <a:lumMod val="50000"/>
                  </a:schemeClr>
                </a:solidFill>
              </a:rPr>
              <a:t>.”</a:t>
            </a:r>
            <a:endParaRPr lang="en-US" dirty="0">
              <a:solidFill>
                <a:schemeClr val="tx1">
                  <a:lumMod val="5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Unleavened Bread</a:t>
            </a:r>
            <a:endParaRPr lang="en-US" dirty="0"/>
          </a:p>
        </p:txBody>
      </p:sp>
      <p:sp>
        <p:nvSpPr>
          <p:cNvPr id="3" name="Content Placeholder 2"/>
          <p:cNvSpPr>
            <a:spLocks noGrp="1"/>
          </p:cNvSpPr>
          <p:nvPr>
            <p:ph idx="1"/>
          </p:nvPr>
        </p:nvSpPr>
        <p:spPr>
          <a:xfrm>
            <a:off x="457200" y="1371600"/>
            <a:ext cx="8229600" cy="5029200"/>
          </a:xfrm>
        </p:spPr>
        <p:txBody>
          <a:bodyPr>
            <a:normAutofit fontScale="85000" lnSpcReduction="20000"/>
          </a:bodyPr>
          <a:lstStyle/>
          <a:p>
            <a:r>
              <a:rPr lang="en-US" dirty="0">
                <a:solidFill>
                  <a:schemeClr val="tx1">
                    <a:lumMod val="50000"/>
                  </a:schemeClr>
                </a:solidFill>
              </a:rPr>
              <a:t>Unleavened bread was eaten from the 14</a:t>
            </a:r>
            <a:r>
              <a:rPr lang="en-US" baseline="30000" dirty="0">
                <a:solidFill>
                  <a:schemeClr val="tx1">
                    <a:lumMod val="50000"/>
                  </a:schemeClr>
                </a:solidFill>
              </a:rPr>
              <a:t>th</a:t>
            </a:r>
            <a:r>
              <a:rPr lang="en-US" dirty="0">
                <a:solidFill>
                  <a:schemeClr val="tx1">
                    <a:lumMod val="50000"/>
                  </a:schemeClr>
                </a:solidFill>
              </a:rPr>
              <a:t> to the 21</a:t>
            </a:r>
            <a:r>
              <a:rPr lang="en-US" baseline="30000" dirty="0">
                <a:solidFill>
                  <a:schemeClr val="tx1">
                    <a:lumMod val="50000"/>
                  </a:schemeClr>
                </a:solidFill>
              </a:rPr>
              <a:t>st</a:t>
            </a:r>
            <a:r>
              <a:rPr lang="en-US" dirty="0">
                <a:solidFill>
                  <a:schemeClr val="tx1">
                    <a:lumMod val="50000"/>
                  </a:schemeClr>
                </a:solidFill>
              </a:rPr>
              <a:t> day of </a:t>
            </a:r>
            <a:r>
              <a:rPr lang="en-US" dirty="0" err="1">
                <a:solidFill>
                  <a:schemeClr val="tx1">
                    <a:lumMod val="50000"/>
                  </a:schemeClr>
                </a:solidFill>
              </a:rPr>
              <a:t>Abib</a:t>
            </a:r>
            <a:r>
              <a:rPr lang="en-US" dirty="0">
                <a:solidFill>
                  <a:schemeClr val="tx1">
                    <a:lumMod val="50000"/>
                  </a:schemeClr>
                </a:solidFill>
              </a:rPr>
              <a:t>. See </a:t>
            </a:r>
            <a:r>
              <a:rPr lang="en-US" dirty="0" smtClean="0">
                <a:solidFill>
                  <a:schemeClr val="tx1">
                    <a:lumMod val="50000"/>
                  </a:schemeClr>
                </a:solidFill>
              </a:rPr>
              <a:t> </a:t>
            </a:r>
            <a:r>
              <a:rPr lang="en-US" dirty="0">
                <a:solidFill>
                  <a:schemeClr val="tx1">
                    <a:lumMod val="50000"/>
                  </a:schemeClr>
                </a:solidFill>
              </a:rPr>
              <a:t>Leviticus 23:4-8</a:t>
            </a:r>
            <a:r>
              <a:rPr lang="en-US" dirty="0" smtClean="0">
                <a:solidFill>
                  <a:schemeClr val="tx1">
                    <a:lumMod val="50000"/>
                  </a:schemeClr>
                </a:solidFill>
              </a:rPr>
              <a:t>.</a:t>
            </a:r>
          </a:p>
          <a:p>
            <a:r>
              <a:rPr lang="en-US" dirty="0">
                <a:solidFill>
                  <a:schemeClr val="tx1">
                    <a:lumMod val="50000"/>
                  </a:schemeClr>
                </a:solidFill>
              </a:rPr>
              <a:t>The feast began the evening of the day of Passover and lasted 7 days</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This feast symbolized separation from leaven, that is, separation from Egypt, bondage, and death.  Leaven is a type of sin and bondage.</a:t>
            </a:r>
          </a:p>
          <a:p>
            <a:r>
              <a:rPr lang="en-US" dirty="0">
                <a:solidFill>
                  <a:schemeClr val="tx1">
                    <a:lumMod val="50000"/>
                  </a:schemeClr>
                </a:solidFill>
              </a:rPr>
              <a:t>The Israelites were commanded to do no work on the Sabbath.</a:t>
            </a:r>
          </a:p>
          <a:p>
            <a:r>
              <a:rPr lang="en-US" dirty="0">
                <a:solidFill>
                  <a:schemeClr val="tx1">
                    <a:lumMod val="50000"/>
                  </a:schemeClr>
                </a:solidFill>
              </a:rPr>
              <a:t>Unleavened bread is parallel with water baptism and sanctification in the New Testament Church</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Unleavened Bread</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a:solidFill>
                  <a:schemeClr val="tx1">
                    <a:lumMod val="50000"/>
                  </a:schemeClr>
                </a:solidFill>
              </a:rPr>
              <a:t>All leaven was to be removed from every house.</a:t>
            </a:r>
          </a:p>
          <a:p>
            <a:r>
              <a:rPr lang="en-US" dirty="0">
                <a:solidFill>
                  <a:schemeClr val="tx1">
                    <a:lumMod val="50000"/>
                  </a:schemeClr>
                </a:solidFill>
              </a:rPr>
              <a:t>If even a trace of leaven was found in any house of Israel, that house was to be cut off from the nation, removed from citizenship and fellowship with Israel</a:t>
            </a:r>
            <a:r>
              <a:rPr lang="en-US" dirty="0" smtClean="0">
                <a:solidFill>
                  <a:schemeClr val="tx1">
                    <a:lumMod val="50000"/>
                  </a:schemeClr>
                </a:solidFill>
              </a:rPr>
              <a:t>.</a:t>
            </a:r>
            <a:r>
              <a:rPr lang="en-US" dirty="0">
                <a:solidFill>
                  <a:schemeClr val="tx1">
                    <a:lumMod val="50000"/>
                  </a:schemeClr>
                </a:solidFill>
              </a:rPr>
              <a:t> </a:t>
            </a:r>
          </a:p>
          <a:p>
            <a:r>
              <a:rPr lang="en-US" dirty="0">
                <a:solidFill>
                  <a:schemeClr val="tx1">
                    <a:lumMod val="50000"/>
                  </a:schemeClr>
                </a:solidFill>
              </a:rPr>
              <a:t>Leaven is a type of wickedness.  When God delivers us from Egypt’s bondage of sin we are to put away from us every hint of sin.  It is not acceptable to retain any hint of sin or disobedience.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Unleavened Bread</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The separation of leaven is the separation of Egypt from Israel. </a:t>
            </a:r>
            <a:endParaRPr lang="en-US" dirty="0" smtClean="0">
              <a:solidFill>
                <a:schemeClr val="tx1">
                  <a:lumMod val="50000"/>
                </a:schemeClr>
              </a:solidFill>
            </a:endParaRPr>
          </a:p>
          <a:p>
            <a:r>
              <a:rPr lang="en-US" dirty="0" smtClean="0">
                <a:solidFill>
                  <a:schemeClr val="tx1">
                    <a:lumMod val="50000"/>
                  </a:schemeClr>
                </a:solidFill>
              </a:rPr>
              <a:t> </a:t>
            </a:r>
            <a:r>
              <a:rPr lang="en-US" dirty="0">
                <a:solidFill>
                  <a:schemeClr val="tx1">
                    <a:lumMod val="50000"/>
                  </a:schemeClr>
                </a:solidFill>
              </a:rPr>
              <a:t>You can take the sinner out of the world, but God must take the world out of the sinner</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Water baptism is a type of the washing away of our sins.</a:t>
            </a:r>
          </a:p>
          <a:p>
            <a:r>
              <a:rPr lang="en-US" dirty="0">
                <a:solidFill>
                  <a:schemeClr val="tx1">
                    <a:lumMod val="50000"/>
                  </a:schemeClr>
                </a:solidFill>
              </a:rPr>
              <a:t>Every day for one week the priests offered two bullocks, one ram, and seven lambs, Leviticus 23:7, 8; Numbers 28:17-19</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Jesus and Unleavened </a:t>
            </a:r>
            <a:r>
              <a:rPr lang="en-US" b="1" dirty="0" smtClean="0"/>
              <a:t>Bread</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r>
              <a:rPr lang="en-US" dirty="0">
                <a:solidFill>
                  <a:schemeClr val="tx1">
                    <a:lumMod val="50000"/>
                  </a:schemeClr>
                </a:solidFill>
              </a:rPr>
              <a:t>The critics of Jesus taunted Him.  John 6:31. KJV, “Our fathers did eat manna [</a:t>
            </a:r>
            <a:r>
              <a:rPr lang="en-US" b="1" dirty="0" err="1">
                <a:solidFill>
                  <a:schemeClr val="tx1">
                    <a:lumMod val="50000"/>
                  </a:schemeClr>
                </a:solidFill>
              </a:rPr>
              <a:t>μάννα</a:t>
            </a:r>
            <a:r>
              <a:rPr lang="en-US" dirty="0">
                <a:solidFill>
                  <a:schemeClr val="tx1">
                    <a:lumMod val="50000"/>
                  </a:schemeClr>
                </a:solidFill>
              </a:rPr>
              <a:t>] in the desert; as it is written, He gave them bread from heaven [</a:t>
            </a:r>
            <a:r>
              <a:rPr lang="en-US" b="1" dirty="0" err="1">
                <a:solidFill>
                  <a:schemeClr val="tx1">
                    <a:lumMod val="50000"/>
                  </a:schemeClr>
                </a:solidFill>
              </a:rPr>
              <a:t>ἄρτον</a:t>
            </a:r>
            <a:r>
              <a:rPr lang="en-US" dirty="0">
                <a:solidFill>
                  <a:schemeClr val="tx1">
                    <a:lumMod val="50000"/>
                  </a:schemeClr>
                </a:solidFill>
              </a:rPr>
              <a:t> (unleavened bread) </a:t>
            </a:r>
            <a:r>
              <a:rPr lang="en-US" b="1" dirty="0" err="1">
                <a:solidFill>
                  <a:schemeClr val="tx1">
                    <a:lumMod val="50000"/>
                  </a:schemeClr>
                </a:solidFill>
              </a:rPr>
              <a:t>ἐκ</a:t>
            </a:r>
            <a:r>
              <a:rPr lang="en-US" b="1" dirty="0">
                <a:solidFill>
                  <a:schemeClr val="tx1">
                    <a:lumMod val="50000"/>
                  </a:schemeClr>
                </a:solidFill>
              </a:rPr>
              <a:t> </a:t>
            </a:r>
            <a:r>
              <a:rPr lang="en-US" b="1" dirty="0" err="1">
                <a:solidFill>
                  <a:schemeClr val="tx1">
                    <a:lumMod val="50000"/>
                  </a:schemeClr>
                </a:solidFill>
              </a:rPr>
              <a:t>του</a:t>
            </a:r>
            <a:r>
              <a:rPr lang="en-US" b="1" dirty="0">
                <a:solidFill>
                  <a:schemeClr val="tx1">
                    <a:lumMod val="50000"/>
                  </a:schemeClr>
                </a:solidFill>
              </a:rPr>
              <a:t>͂ </a:t>
            </a:r>
            <a:r>
              <a:rPr lang="en-US" b="1" dirty="0" err="1">
                <a:solidFill>
                  <a:schemeClr val="tx1">
                    <a:lumMod val="50000"/>
                  </a:schemeClr>
                </a:solidFill>
              </a:rPr>
              <a:t>οὐρανου</a:t>
            </a:r>
            <a:r>
              <a:rPr lang="en-US" dirty="0">
                <a:solidFill>
                  <a:schemeClr val="tx1">
                    <a:lumMod val="50000"/>
                  </a:schemeClr>
                </a:solidFill>
              </a:rPr>
              <a:t>͂] to eat.”</a:t>
            </a:r>
          </a:p>
          <a:p>
            <a:r>
              <a:rPr lang="en-US" dirty="0">
                <a:solidFill>
                  <a:schemeClr val="tx1">
                    <a:lumMod val="50000"/>
                  </a:schemeClr>
                </a:solidFill>
              </a:rPr>
              <a:t>Jesus used unleavened bread to celebrate the Passover.</a:t>
            </a:r>
          </a:p>
          <a:p>
            <a:r>
              <a:rPr lang="en-US" dirty="0">
                <a:solidFill>
                  <a:schemeClr val="tx1">
                    <a:lumMod val="50000"/>
                  </a:schemeClr>
                </a:solidFill>
              </a:rPr>
              <a:t>Matthew 26:26, KJV, “And as they were eating, Jesus took bread [</a:t>
            </a:r>
            <a:r>
              <a:rPr lang="en-US" b="1" dirty="0" err="1">
                <a:solidFill>
                  <a:schemeClr val="tx1">
                    <a:lumMod val="50000"/>
                  </a:schemeClr>
                </a:solidFill>
              </a:rPr>
              <a:t>ἄρτον</a:t>
            </a:r>
            <a:r>
              <a:rPr lang="en-US" dirty="0">
                <a:solidFill>
                  <a:schemeClr val="tx1">
                    <a:lumMod val="50000"/>
                  </a:schemeClr>
                </a:solidFill>
              </a:rPr>
              <a:t>], and blessed </a:t>
            </a:r>
            <a:r>
              <a:rPr lang="en-US" i="1" dirty="0">
                <a:solidFill>
                  <a:schemeClr val="tx1">
                    <a:lumMod val="50000"/>
                  </a:schemeClr>
                </a:solidFill>
              </a:rPr>
              <a:t>it,</a:t>
            </a:r>
            <a:r>
              <a:rPr lang="en-US" dirty="0">
                <a:solidFill>
                  <a:schemeClr val="tx1">
                    <a:lumMod val="50000"/>
                  </a:schemeClr>
                </a:solidFill>
              </a:rPr>
              <a:t> and brake </a:t>
            </a:r>
            <a:r>
              <a:rPr lang="en-US" i="1" dirty="0">
                <a:solidFill>
                  <a:schemeClr val="tx1">
                    <a:lumMod val="50000"/>
                  </a:schemeClr>
                </a:solidFill>
              </a:rPr>
              <a:t>it,</a:t>
            </a:r>
            <a:r>
              <a:rPr lang="en-US" dirty="0">
                <a:solidFill>
                  <a:schemeClr val="tx1">
                    <a:lumMod val="50000"/>
                  </a:schemeClr>
                </a:solidFill>
              </a:rPr>
              <a:t> and gave </a:t>
            </a:r>
            <a:r>
              <a:rPr lang="en-US" i="1" dirty="0">
                <a:solidFill>
                  <a:schemeClr val="tx1">
                    <a:lumMod val="50000"/>
                  </a:schemeClr>
                </a:solidFill>
              </a:rPr>
              <a:t>it</a:t>
            </a:r>
            <a:r>
              <a:rPr lang="en-US" dirty="0">
                <a:solidFill>
                  <a:schemeClr val="tx1">
                    <a:lumMod val="50000"/>
                  </a:schemeClr>
                </a:solidFill>
              </a:rPr>
              <a:t> to the disciples, and said, Take, eat; this is my body</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Jesus is the Unleavened Bread</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Unleavened bread is a type of Christ.  If leaven represents sin, Jesus is the bread without sin.  Jesus came from the Father without sin.</a:t>
            </a:r>
          </a:p>
          <a:p>
            <a:r>
              <a:rPr lang="en-US" dirty="0">
                <a:solidFill>
                  <a:schemeClr val="tx1">
                    <a:lumMod val="50000"/>
                  </a:schemeClr>
                </a:solidFill>
              </a:rPr>
              <a:t>If Jesus had sinned, He would have had to die for His own sins, but would have had no authority to overcome Satan and death.</a:t>
            </a:r>
          </a:p>
          <a:p>
            <a:r>
              <a:rPr lang="en-US" dirty="0">
                <a:solidFill>
                  <a:schemeClr val="tx1">
                    <a:lumMod val="50000"/>
                  </a:schemeClr>
                </a:solidFill>
              </a:rPr>
              <a:t>There is no leaven of sin in Jesus.</a:t>
            </a:r>
          </a:p>
          <a:p>
            <a:r>
              <a:rPr lang="en-US" dirty="0">
                <a:solidFill>
                  <a:schemeClr val="tx1">
                    <a:lumMod val="50000"/>
                  </a:schemeClr>
                </a:solidFill>
              </a:rPr>
              <a:t>When He is finished with His Church there will be no leaven in it either</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Christ is the Unleavened </a:t>
            </a:r>
            <a:r>
              <a:rPr lang="en-US" b="1" dirty="0" smtClean="0"/>
              <a:t>Bread</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lumMod val="50000"/>
                  </a:schemeClr>
                </a:solidFill>
              </a:rPr>
              <a:t>We </a:t>
            </a:r>
            <a:r>
              <a:rPr lang="en-US" dirty="0">
                <a:solidFill>
                  <a:schemeClr val="tx1">
                    <a:lumMod val="50000"/>
                  </a:schemeClr>
                </a:solidFill>
              </a:rPr>
              <a:t>are now His body – without leaven.</a:t>
            </a:r>
          </a:p>
          <a:p>
            <a:r>
              <a:rPr lang="en-US" dirty="0">
                <a:solidFill>
                  <a:schemeClr val="tx1">
                    <a:lumMod val="50000"/>
                  </a:schemeClr>
                </a:solidFill>
              </a:rPr>
              <a:t>The Jews knew that leaven signified sin.</a:t>
            </a:r>
          </a:p>
          <a:p>
            <a:r>
              <a:rPr lang="en-US" dirty="0">
                <a:solidFill>
                  <a:schemeClr val="tx1">
                    <a:lumMod val="50000"/>
                  </a:schemeClr>
                </a:solidFill>
              </a:rPr>
              <a:t>John 6:35, KJV, “And Jesus said unto them, I am the bread of life: he that cometh to me shall never hunger; and he that believeth on me shall never thirst</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Eternal </a:t>
            </a:r>
            <a:r>
              <a:rPr lang="en-US" b="1" dirty="0" smtClean="0"/>
              <a:t>Bread</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John 6:48-58 KJV</a:t>
            </a:r>
          </a:p>
          <a:p>
            <a:r>
              <a:rPr lang="en-US" dirty="0">
                <a:solidFill>
                  <a:schemeClr val="tx1">
                    <a:lumMod val="50000"/>
                  </a:schemeClr>
                </a:solidFill>
              </a:rPr>
              <a:t>48,  “I am that bread of life.” [</a:t>
            </a:r>
            <a:r>
              <a:rPr lang="en-US" b="1" dirty="0" err="1">
                <a:solidFill>
                  <a:schemeClr val="tx1">
                    <a:lumMod val="50000"/>
                  </a:schemeClr>
                </a:solidFill>
              </a:rPr>
              <a:t>ἐγω</a:t>
            </a:r>
            <a:r>
              <a:rPr lang="en-US" b="1" dirty="0">
                <a:solidFill>
                  <a:schemeClr val="tx1">
                    <a:lumMod val="50000"/>
                  </a:schemeClr>
                </a:solidFill>
              </a:rPr>
              <a:t>́ </a:t>
            </a:r>
            <a:r>
              <a:rPr lang="en-US" b="1" dirty="0" err="1">
                <a:solidFill>
                  <a:schemeClr val="tx1">
                    <a:lumMod val="50000"/>
                  </a:schemeClr>
                </a:solidFill>
              </a:rPr>
              <a:t>εἰμι</a:t>
            </a:r>
            <a:r>
              <a:rPr lang="en-US" b="1" dirty="0">
                <a:solidFill>
                  <a:schemeClr val="tx1">
                    <a:lumMod val="50000"/>
                  </a:schemeClr>
                </a:solidFill>
              </a:rPr>
              <a:t> ὁ </a:t>
            </a:r>
            <a:r>
              <a:rPr lang="en-US" b="1" dirty="0" err="1">
                <a:solidFill>
                  <a:schemeClr val="tx1">
                    <a:lumMod val="50000"/>
                  </a:schemeClr>
                </a:solidFill>
              </a:rPr>
              <a:t>ἄρτος</a:t>
            </a:r>
            <a:r>
              <a:rPr lang="en-US" b="1" dirty="0">
                <a:solidFill>
                  <a:schemeClr val="tx1">
                    <a:lumMod val="50000"/>
                  </a:schemeClr>
                </a:solidFill>
              </a:rPr>
              <a:t> </a:t>
            </a:r>
            <a:r>
              <a:rPr lang="en-US" dirty="0">
                <a:solidFill>
                  <a:schemeClr val="tx1">
                    <a:lumMod val="50000"/>
                  </a:schemeClr>
                </a:solidFill>
              </a:rPr>
              <a:t>(unleavened bread) </a:t>
            </a:r>
            <a:r>
              <a:rPr lang="en-US" b="1" dirty="0" err="1">
                <a:solidFill>
                  <a:schemeClr val="tx1">
                    <a:lumMod val="50000"/>
                  </a:schemeClr>
                </a:solidFill>
              </a:rPr>
              <a:t>τῆς</a:t>
            </a:r>
            <a:r>
              <a:rPr lang="en-US" b="1" dirty="0">
                <a:solidFill>
                  <a:schemeClr val="tx1">
                    <a:lumMod val="50000"/>
                  </a:schemeClr>
                </a:solidFill>
              </a:rPr>
              <a:t> </a:t>
            </a:r>
            <a:r>
              <a:rPr lang="en-US" b="1" dirty="0" err="1">
                <a:solidFill>
                  <a:schemeClr val="tx1">
                    <a:lumMod val="50000"/>
                  </a:schemeClr>
                </a:solidFill>
              </a:rPr>
              <a:t>ζωῆς</a:t>
            </a:r>
            <a:r>
              <a:rPr lang="en-US" dirty="0">
                <a:solidFill>
                  <a:schemeClr val="tx1">
                    <a:lumMod val="50000"/>
                  </a:schemeClr>
                </a:solidFill>
              </a:rPr>
              <a:t>.</a:t>
            </a:r>
          </a:p>
          <a:p>
            <a:r>
              <a:rPr lang="en-US" dirty="0">
                <a:solidFill>
                  <a:schemeClr val="tx1">
                    <a:lumMod val="50000"/>
                  </a:schemeClr>
                </a:solidFill>
              </a:rPr>
              <a:t>49,  “Your fathers did eat manna in the wilderness, and are dead.”</a:t>
            </a:r>
          </a:p>
          <a:p>
            <a:r>
              <a:rPr lang="en-US" dirty="0">
                <a:solidFill>
                  <a:schemeClr val="tx1">
                    <a:lumMod val="50000"/>
                  </a:schemeClr>
                </a:solidFill>
              </a:rPr>
              <a:t>50,  “This is the bread which cometh down from heaven, that a man may eat thereof, and not die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Eternal Bread</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1">
                    <a:lumMod val="50000"/>
                  </a:schemeClr>
                </a:solidFill>
              </a:rPr>
              <a:t>John </a:t>
            </a:r>
            <a:r>
              <a:rPr lang="en-US" dirty="0" smtClean="0">
                <a:solidFill>
                  <a:schemeClr val="tx1">
                    <a:lumMod val="50000"/>
                  </a:schemeClr>
                </a:solidFill>
              </a:rPr>
              <a:t>6:51-52, </a:t>
            </a:r>
            <a:r>
              <a:rPr lang="en-US" dirty="0">
                <a:solidFill>
                  <a:schemeClr val="tx1">
                    <a:lumMod val="50000"/>
                  </a:schemeClr>
                </a:solidFill>
              </a:rPr>
              <a:t>KJV</a:t>
            </a:r>
          </a:p>
          <a:p>
            <a:r>
              <a:rPr lang="en-US" dirty="0">
                <a:solidFill>
                  <a:schemeClr val="tx1">
                    <a:lumMod val="50000"/>
                  </a:schemeClr>
                </a:solidFill>
              </a:rPr>
              <a:t>51,  “I am the living bread which came down from heaven: if any man eat of this bread, he shall live for ever: and the bread that I will give is my flesh, which I will give for the life of the world.”</a:t>
            </a:r>
          </a:p>
          <a:p>
            <a:r>
              <a:rPr lang="en-US" dirty="0">
                <a:solidFill>
                  <a:schemeClr val="tx1">
                    <a:lumMod val="50000"/>
                  </a:schemeClr>
                </a:solidFill>
              </a:rPr>
              <a:t>52,  “The Jews therefore strove among themselves, saying, How can this man give us </a:t>
            </a:r>
            <a:r>
              <a:rPr lang="en-US" i="1" dirty="0">
                <a:solidFill>
                  <a:schemeClr val="tx1">
                    <a:lumMod val="50000"/>
                  </a:schemeClr>
                </a:solidFill>
              </a:rPr>
              <a:t>his</a:t>
            </a:r>
            <a:r>
              <a:rPr lang="en-US" dirty="0">
                <a:solidFill>
                  <a:schemeClr val="tx1">
                    <a:lumMod val="50000"/>
                  </a:schemeClr>
                </a:solidFill>
              </a:rPr>
              <a:t> flesh to eat?”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Three </a:t>
            </a:r>
            <a:r>
              <a:rPr lang="en-US" b="1" dirty="0" smtClean="0">
                <a:effectLst>
                  <a:outerShdw blurRad="38100" dist="38100" dir="2700000" algn="tl">
                    <a:srgbClr val="000000">
                      <a:alpha val="43137"/>
                    </a:srgbClr>
                  </a:outerShdw>
                </a:effectLst>
              </a:rPr>
              <a:t>Convocations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solidFill>
                  <a:schemeClr val="tx1">
                    <a:lumMod val="50000"/>
                  </a:schemeClr>
                </a:solidFill>
              </a:rPr>
              <a:t>Deuteronomy 16:16, KJV,  “Three times in a year shall all thy males appear before the LORD thy God in the place which he shall choose; in the feast of unleavened bread, and in the feast of weeks, and in the feast of tabernacles: and they shall not appear before the LORD empty</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Eternal Bread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tx1">
                    <a:lumMod val="50000"/>
                  </a:schemeClr>
                </a:solidFill>
              </a:rPr>
              <a:t>John 6:53-55, KJV</a:t>
            </a:r>
          </a:p>
          <a:p>
            <a:r>
              <a:rPr lang="en-US" dirty="0" smtClean="0">
                <a:solidFill>
                  <a:schemeClr val="tx1">
                    <a:lumMod val="50000"/>
                  </a:schemeClr>
                </a:solidFill>
              </a:rPr>
              <a:t>53</a:t>
            </a:r>
            <a:r>
              <a:rPr lang="en-US" dirty="0">
                <a:solidFill>
                  <a:schemeClr val="tx1">
                    <a:lumMod val="50000"/>
                  </a:schemeClr>
                </a:solidFill>
              </a:rPr>
              <a:t>,  “Then Jesus said unto them, Verily, verily, I say unto you, </a:t>
            </a:r>
            <a:r>
              <a:rPr lang="en-US" u="sng" dirty="0">
                <a:solidFill>
                  <a:schemeClr val="tx1">
                    <a:lumMod val="50000"/>
                  </a:schemeClr>
                </a:solidFill>
              </a:rPr>
              <a:t>Except ye eat the flesh of the Son of man, and drink his blood, ye have no life in you.</a:t>
            </a:r>
            <a:r>
              <a:rPr lang="en-US" dirty="0">
                <a:solidFill>
                  <a:schemeClr val="tx1">
                    <a:lumMod val="50000"/>
                  </a:schemeClr>
                </a:solidFill>
              </a:rPr>
              <a:t>”</a:t>
            </a:r>
          </a:p>
          <a:p>
            <a:r>
              <a:rPr lang="en-US" dirty="0">
                <a:solidFill>
                  <a:schemeClr val="tx1">
                    <a:lumMod val="50000"/>
                  </a:schemeClr>
                </a:solidFill>
              </a:rPr>
              <a:t>54,  “Whoso </a:t>
            </a:r>
            <a:r>
              <a:rPr lang="en-US" dirty="0" err="1">
                <a:solidFill>
                  <a:schemeClr val="tx1">
                    <a:lumMod val="50000"/>
                  </a:schemeClr>
                </a:solidFill>
              </a:rPr>
              <a:t>eateth</a:t>
            </a:r>
            <a:r>
              <a:rPr lang="en-US" dirty="0">
                <a:solidFill>
                  <a:schemeClr val="tx1">
                    <a:lumMod val="50000"/>
                  </a:schemeClr>
                </a:solidFill>
              </a:rPr>
              <a:t> my flesh, and </a:t>
            </a:r>
            <a:r>
              <a:rPr lang="en-US" dirty="0" err="1">
                <a:solidFill>
                  <a:schemeClr val="tx1">
                    <a:lumMod val="50000"/>
                  </a:schemeClr>
                </a:solidFill>
              </a:rPr>
              <a:t>drinketh</a:t>
            </a:r>
            <a:r>
              <a:rPr lang="en-US" dirty="0">
                <a:solidFill>
                  <a:schemeClr val="tx1">
                    <a:lumMod val="50000"/>
                  </a:schemeClr>
                </a:solidFill>
              </a:rPr>
              <a:t> my blood, hath eternal life; and I will raise him up at the last day.”</a:t>
            </a:r>
          </a:p>
          <a:p>
            <a:r>
              <a:rPr lang="en-US" dirty="0">
                <a:solidFill>
                  <a:schemeClr val="tx1">
                    <a:lumMod val="50000"/>
                  </a:schemeClr>
                </a:solidFill>
              </a:rPr>
              <a:t>55,  “For my flesh is meat indeed, and my blood is drink indeed.”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Eternal Bread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1">
                    <a:lumMod val="50000"/>
                  </a:schemeClr>
                </a:solidFill>
              </a:rPr>
              <a:t>John 6:56-58, KJV</a:t>
            </a:r>
          </a:p>
          <a:p>
            <a:r>
              <a:rPr lang="en-US" dirty="0" smtClean="0">
                <a:solidFill>
                  <a:schemeClr val="tx1">
                    <a:lumMod val="50000"/>
                  </a:schemeClr>
                </a:solidFill>
              </a:rPr>
              <a:t>56</a:t>
            </a:r>
            <a:r>
              <a:rPr lang="en-US" dirty="0">
                <a:solidFill>
                  <a:schemeClr val="tx1">
                    <a:lumMod val="50000"/>
                  </a:schemeClr>
                </a:solidFill>
              </a:rPr>
              <a:t>,  “He that </a:t>
            </a:r>
            <a:r>
              <a:rPr lang="en-US" dirty="0" err="1">
                <a:solidFill>
                  <a:schemeClr val="tx1">
                    <a:lumMod val="50000"/>
                  </a:schemeClr>
                </a:solidFill>
              </a:rPr>
              <a:t>eateth</a:t>
            </a:r>
            <a:r>
              <a:rPr lang="en-US" dirty="0">
                <a:solidFill>
                  <a:schemeClr val="tx1">
                    <a:lumMod val="50000"/>
                  </a:schemeClr>
                </a:solidFill>
              </a:rPr>
              <a:t> my flesh, and </a:t>
            </a:r>
            <a:r>
              <a:rPr lang="en-US" dirty="0" err="1">
                <a:solidFill>
                  <a:schemeClr val="tx1">
                    <a:lumMod val="50000"/>
                  </a:schemeClr>
                </a:solidFill>
              </a:rPr>
              <a:t>drinketh</a:t>
            </a:r>
            <a:r>
              <a:rPr lang="en-US" dirty="0">
                <a:solidFill>
                  <a:schemeClr val="tx1">
                    <a:lumMod val="50000"/>
                  </a:schemeClr>
                </a:solidFill>
              </a:rPr>
              <a:t> my blood, </a:t>
            </a:r>
            <a:r>
              <a:rPr lang="en-US" dirty="0" err="1">
                <a:solidFill>
                  <a:schemeClr val="tx1">
                    <a:lumMod val="50000"/>
                  </a:schemeClr>
                </a:solidFill>
              </a:rPr>
              <a:t>dwelleth</a:t>
            </a:r>
            <a:r>
              <a:rPr lang="en-US" dirty="0">
                <a:solidFill>
                  <a:schemeClr val="tx1">
                    <a:lumMod val="50000"/>
                  </a:schemeClr>
                </a:solidFill>
              </a:rPr>
              <a:t> in me, and I in him.”</a:t>
            </a:r>
          </a:p>
          <a:p>
            <a:r>
              <a:rPr lang="en-US" dirty="0">
                <a:solidFill>
                  <a:schemeClr val="tx1">
                    <a:lumMod val="50000"/>
                  </a:schemeClr>
                </a:solidFill>
              </a:rPr>
              <a:t>57,  “As the living Father hath sent me, and I live by the Father: so he that </a:t>
            </a:r>
            <a:r>
              <a:rPr lang="en-US" dirty="0" err="1">
                <a:solidFill>
                  <a:schemeClr val="tx1">
                    <a:lumMod val="50000"/>
                  </a:schemeClr>
                </a:solidFill>
              </a:rPr>
              <a:t>eateth</a:t>
            </a:r>
            <a:r>
              <a:rPr lang="en-US" dirty="0">
                <a:solidFill>
                  <a:schemeClr val="tx1">
                    <a:lumMod val="50000"/>
                  </a:schemeClr>
                </a:solidFill>
              </a:rPr>
              <a:t> me, even he shall live by me.”</a:t>
            </a:r>
          </a:p>
          <a:p>
            <a:r>
              <a:rPr lang="en-US" dirty="0">
                <a:solidFill>
                  <a:schemeClr val="tx1">
                    <a:lumMod val="50000"/>
                  </a:schemeClr>
                </a:solidFill>
              </a:rPr>
              <a:t>58,  “This is that bread which came down from heaven: not as your fathers did eat manna, and are dead: he that </a:t>
            </a:r>
            <a:r>
              <a:rPr lang="en-US" dirty="0" err="1">
                <a:solidFill>
                  <a:schemeClr val="tx1">
                    <a:lumMod val="50000"/>
                  </a:schemeClr>
                </a:solidFill>
              </a:rPr>
              <a:t>eateth</a:t>
            </a:r>
            <a:r>
              <a:rPr lang="en-US" dirty="0">
                <a:solidFill>
                  <a:schemeClr val="tx1">
                    <a:lumMod val="50000"/>
                  </a:schemeClr>
                </a:solidFill>
              </a:rPr>
              <a:t> of this bread shall live for ever</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Feast of </a:t>
            </a:r>
            <a:r>
              <a:rPr lang="en-US" b="1" dirty="0" smtClean="0"/>
              <a:t>Firstfruits</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20000"/>
          </a:bodyPr>
          <a:lstStyle/>
          <a:p>
            <a:r>
              <a:rPr lang="en-US" b="1" i="1" dirty="0" smtClean="0">
                <a:solidFill>
                  <a:schemeClr val="tx1">
                    <a:lumMod val="50000"/>
                  </a:schemeClr>
                </a:solidFill>
              </a:rPr>
              <a:t>Hag ha‐</a:t>
            </a:r>
            <a:r>
              <a:rPr lang="en-US" b="1" i="1" dirty="0" err="1" smtClean="0">
                <a:solidFill>
                  <a:schemeClr val="tx1">
                    <a:lumMod val="50000"/>
                  </a:schemeClr>
                </a:solidFill>
              </a:rPr>
              <a:t>Bikkurim</a:t>
            </a:r>
            <a:endParaRPr lang="en-US" b="1" i="1" dirty="0" smtClean="0">
              <a:solidFill>
                <a:schemeClr val="tx1">
                  <a:lumMod val="50000"/>
                </a:schemeClr>
              </a:solidFill>
            </a:endParaRPr>
          </a:p>
          <a:p>
            <a:r>
              <a:rPr lang="en-US" b="1" dirty="0">
                <a:solidFill>
                  <a:schemeClr val="tx1">
                    <a:lumMod val="50000"/>
                  </a:schemeClr>
                </a:solidFill>
              </a:rPr>
              <a:t>The Passover, Unleavened Bread, and the Feast of Firstfruits represent the death, burial, and resurrection of Christ, as well as the believer.</a:t>
            </a:r>
            <a:endParaRPr lang="en-US" dirty="0">
              <a:solidFill>
                <a:schemeClr val="tx1">
                  <a:lumMod val="50000"/>
                </a:schemeClr>
              </a:solidFill>
            </a:endParaRPr>
          </a:p>
          <a:p>
            <a:r>
              <a:rPr lang="en-US" dirty="0">
                <a:solidFill>
                  <a:schemeClr val="tx1">
                    <a:lumMod val="50000"/>
                  </a:schemeClr>
                </a:solidFill>
              </a:rPr>
              <a:t>Leviticus </a:t>
            </a:r>
            <a:r>
              <a:rPr lang="en-US" dirty="0" smtClean="0">
                <a:solidFill>
                  <a:schemeClr val="tx1">
                    <a:lumMod val="50000"/>
                  </a:schemeClr>
                </a:solidFill>
              </a:rPr>
              <a:t>23:10, </a:t>
            </a:r>
            <a:r>
              <a:rPr lang="en-US" dirty="0">
                <a:solidFill>
                  <a:schemeClr val="tx1">
                    <a:lumMod val="50000"/>
                  </a:schemeClr>
                </a:solidFill>
              </a:rPr>
              <a:t>KJV</a:t>
            </a:r>
          </a:p>
          <a:p>
            <a:r>
              <a:rPr lang="en-US" dirty="0">
                <a:solidFill>
                  <a:schemeClr val="tx1">
                    <a:lumMod val="50000"/>
                  </a:schemeClr>
                </a:solidFill>
              </a:rPr>
              <a:t>10,  “Speak unto the children of Israel, and say unto them, When ye be come into the land which I give unto you, and shall reap the harvest thereof, then ye shall bring a sheaf of the firstfruits of your harvest unto the priest:”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lumMod val="50000"/>
                  </a:schemeClr>
                </a:solidFill>
              </a:rPr>
              <a:t>Leviticus 23:11-12, KJV</a:t>
            </a:r>
          </a:p>
          <a:p>
            <a:r>
              <a:rPr lang="en-US" dirty="0">
                <a:solidFill>
                  <a:schemeClr val="tx1">
                    <a:lumMod val="50000"/>
                  </a:schemeClr>
                </a:solidFill>
              </a:rPr>
              <a:t>11,  “And he shall wave the sheaf before the LORD, to be accepted for you: on the morrow after the </a:t>
            </a:r>
            <a:r>
              <a:rPr lang="en-US" dirty="0" err="1">
                <a:solidFill>
                  <a:schemeClr val="tx1">
                    <a:lumMod val="50000"/>
                  </a:schemeClr>
                </a:solidFill>
              </a:rPr>
              <a:t>sabbath</a:t>
            </a:r>
            <a:r>
              <a:rPr lang="en-US" dirty="0">
                <a:solidFill>
                  <a:schemeClr val="tx1">
                    <a:lumMod val="50000"/>
                  </a:schemeClr>
                </a:solidFill>
              </a:rPr>
              <a:t> the priest shall wave it.”</a:t>
            </a:r>
          </a:p>
          <a:p>
            <a:r>
              <a:rPr lang="en-US" dirty="0">
                <a:solidFill>
                  <a:schemeClr val="tx1">
                    <a:lumMod val="50000"/>
                  </a:schemeClr>
                </a:solidFill>
              </a:rPr>
              <a:t>12,  “And ye shall offer that day when ye wave the sheaf an he lamb without blemish of the first year for a burnt offering unto the LORD.”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r>
              <a:rPr lang="en-US" dirty="0" smtClean="0">
                <a:solidFill>
                  <a:schemeClr val="tx1">
                    <a:lumMod val="50000"/>
                  </a:schemeClr>
                </a:solidFill>
              </a:rPr>
              <a:t>Leviticus 23:13-14, KJV</a:t>
            </a:r>
          </a:p>
          <a:p>
            <a:r>
              <a:rPr lang="en-US" dirty="0" smtClean="0">
                <a:solidFill>
                  <a:schemeClr val="tx1">
                    <a:lumMod val="50000"/>
                  </a:schemeClr>
                </a:solidFill>
              </a:rPr>
              <a:t>13</a:t>
            </a:r>
            <a:r>
              <a:rPr lang="en-US" dirty="0">
                <a:solidFill>
                  <a:schemeClr val="tx1">
                    <a:lumMod val="50000"/>
                  </a:schemeClr>
                </a:solidFill>
              </a:rPr>
              <a:t>,  “And the meat offering thereof </a:t>
            </a:r>
            <a:r>
              <a:rPr lang="en-US" i="1" dirty="0">
                <a:solidFill>
                  <a:schemeClr val="tx1">
                    <a:lumMod val="50000"/>
                  </a:schemeClr>
                </a:solidFill>
              </a:rPr>
              <a:t>shall be</a:t>
            </a:r>
            <a:r>
              <a:rPr lang="en-US" dirty="0">
                <a:solidFill>
                  <a:schemeClr val="tx1">
                    <a:lumMod val="50000"/>
                  </a:schemeClr>
                </a:solidFill>
              </a:rPr>
              <a:t> two tenth deals of fine flour mingled with oil, an offering made by fire unto the LORD </a:t>
            </a:r>
            <a:r>
              <a:rPr lang="en-US" i="1" dirty="0">
                <a:solidFill>
                  <a:schemeClr val="tx1">
                    <a:lumMod val="50000"/>
                  </a:schemeClr>
                </a:solidFill>
              </a:rPr>
              <a:t>for</a:t>
            </a:r>
            <a:r>
              <a:rPr lang="en-US" dirty="0">
                <a:solidFill>
                  <a:schemeClr val="tx1">
                    <a:lumMod val="50000"/>
                  </a:schemeClr>
                </a:solidFill>
              </a:rPr>
              <a:t> a sweet </a:t>
            </a:r>
            <a:r>
              <a:rPr lang="en-US" dirty="0" err="1">
                <a:solidFill>
                  <a:schemeClr val="tx1">
                    <a:lumMod val="50000"/>
                  </a:schemeClr>
                </a:solidFill>
              </a:rPr>
              <a:t>savour</a:t>
            </a:r>
            <a:r>
              <a:rPr lang="en-US" dirty="0">
                <a:solidFill>
                  <a:schemeClr val="tx1">
                    <a:lumMod val="50000"/>
                  </a:schemeClr>
                </a:solidFill>
              </a:rPr>
              <a:t>: and the drink offering thereof </a:t>
            </a:r>
            <a:r>
              <a:rPr lang="en-US" i="1" dirty="0">
                <a:solidFill>
                  <a:schemeClr val="tx1">
                    <a:lumMod val="50000"/>
                  </a:schemeClr>
                </a:solidFill>
              </a:rPr>
              <a:t>shall be</a:t>
            </a:r>
            <a:r>
              <a:rPr lang="en-US" dirty="0">
                <a:solidFill>
                  <a:schemeClr val="tx1">
                    <a:lumMod val="50000"/>
                  </a:schemeClr>
                </a:solidFill>
              </a:rPr>
              <a:t> of wine, the fourth </a:t>
            </a:r>
            <a:r>
              <a:rPr lang="en-US" i="1" dirty="0">
                <a:solidFill>
                  <a:schemeClr val="tx1">
                    <a:lumMod val="50000"/>
                  </a:schemeClr>
                </a:solidFill>
              </a:rPr>
              <a:t>part</a:t>
            </a:r>
            <a:r>
              <a:rPr lang="en-US" dirty="0">
                <a:solidFill>
                  <a:schemeClr val="tx1">
                    <a:lumMod val="50000"/>
                  </a:schemeClr>
                </a:solidFill>
              </a:rPr>
              <a:t> of an </a:t>
            </a:r>
            <a:r>
              <a:rPr lang="en-US" dirty="0" err="1">
                <a:solidFill>
                  <a:schemeClr val="tx1">
                    <a:lumMod val="50000"/>
                  </a:schemeClr>
                </a:solidFill>
              </a:rPr>
              <a:t>hin</a:t>
            </a:r>
            <a:r>
              <a:rPr lang="en-US" dirty="0">
                <a:solidFill>
                  <a:schemeClr val="tx1">
                    <a:lumMod val="50000"/>
                  </a:schemeClr>
                </a:solidFill>
              </a:rPr>
              <a:t>.”</a:t>
            </a:r>
          </a:p>
          <a:p>
            <a:r>
              <a:rPr lang="en-US" dirty="0">
                <a:solidFill>
                  <a:schemeClr val="tx1">
                    <a:lumMod val="50000"/>
                  </a:schemeClr>
                </a:solidFill>
              </a:rPr>
              <a:t>14,  “And ye shall eat neither bread, nor parched corn, nor green ears, until the selfsame day that ye have brought an offering unto your God: </a:t>
            </a:r>
            <a:r>
              <a:rPr lang="en-US" i="1" dirty="0">
                <a:solidFill>
                  <a:schemeClr val="tx1">
                    <a:lumMod val="50000"/>
                  </a:schemeClr>
                </a:solidFill>
              </a:rPr>
              <a:t>it shall be</a:t>
            </a:r>
            <a:r>
              <a:rPr lang="en-US" dirty="0">
                <a:solidFill>
                  <a:schemeClr val="tx1">
                    <a:lumMod val="50000"/>
                  </a:schemeClr>
                </a:solidFill>
              </a:rPr>
              <a:t> a statute for ever throughout your generations in all your dwellings.”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tx1">
                    <a:lumMod val="50000"/>
                  </a:schemeClr>
                </a:solidFill>
              </a:rPr>
              <a:t>The firstfruits offering was a sheaf of barley waved unto the Lord.</a:t>
            </a:r>
          </a:p>
          <a:p>
            <a:r>
              <a:rPr lang="en-US" dirty="0">
                <a:solidFill>
                  <a:schemeClr val="tx1">
                    <a:lumMod val="50000"/>
                  </a:schemeClr>
                </a:solidFill>
              </a:rPr>
              <a:t>The Feast of Firstfruits came “on the morrow after the Sabbath.”</a:t>
            </a:r>
          </a:p>
          <a:p>
            <a:r>
              <a:rPr lang="en-US" dirty="0">
                <a:solidFill>
                  <a:schemeClr val="tx1">
                    <a:lumMod val="50000"/>
                  </a:schemeClr>
                </a:solidFill>
              </a:rPr>
              <a:t>Leviticus 23:11, KJV, “And he shall wave the sheaf before the LORD, to be accepted for you: on the morrow after the </a:t>
            </a:r>
            <a:r>
              <a:rPr lang="en-US" dirty="0" err="1">
                <a:solidFill>
                  <a:schemeClr val="tx1">
                    <a:lumMod val="50000"/>
                  </a:schemeClr>
                </a:solidFill>
              </a:rPr>
              <a:t>sabbath</a:t>
            </a:r>
            <a:r>
              <a:rPr lang="en-US" dirty="0">
                <a:solidFill>
                  <a:schemeClr val="tx1">
                    <a:lumMod val="50000"/>
                  </a:schemeClr>
                </a:solidFill>
              </a:rPr>
              <a:t> the priest shall wave it</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a:solidFill>
                  <a:schemeClr val="tx1">
                    <a:lumMod val="50000"/>
                  </a:schemeClr>
                </a:solidFill>
              </a:rPr>
              <a:t>The first harvest in spring was barley.</a:t>
            </a:r>
          </a:p>
          <a:p>
            <a:r>
              <a:rPr lang="en-US" dirty="0">
                <a:solidFill>
                  <a:schemeClr val="tx1">
                    <a:lumMod val="50000"/>
                  </a:schemeClr>
                </a:solidFill>
              </a:rPr>
              <a:t>The sheaf of barley was brought immediately to the priest as soon as the harvest began.</a:t>
            </a:r>
          </a:p>
          <a:p>
            <a:r>
              <a:rPr lang="en-US" dirty="0">
                <a:solidFill>
                  <a:schemeClr val="tx1">
                    <a:lumMod val="50000"/>
                  </a:schemeClr>
                </a:solidFill>
              </a:rPr>
              <a:t>The people were not to eat of the harvest nor eat anything that day until the firstfruits had been offered to the Lord.</a:t>
            </a:r>
          </a:p>
          <a:p>
            <a:r>
              <a:rPr lang="en-US" dirty="0">
                <a:solidFill>
                  <a:schemeClr val="tx1">
                    <a:lumMod val="50000"/>
                  </a:schemeClr>
                </a:solidFill>
              </a:rPr>
              <a:t>The firstfruits came before the tithe which followed as reaping progressed.</a:t>
            </a:r>
          </a:p>
          <a:p>
            <a:r>
              <a:rPr lang="en-US" dirty="0">
                <a:solidFill>
                  <a:schemeClr val="tx1">
                    <a:lumMod val="50000"/>
                  </a:schemeClr>
                </a:solidFill>
              </a:rPr>
              <a:t>When the Lord accepted the firstfruits it meant that He had accepted and sanctified the entire harvest to come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Barley</a:t>
            </a:r>
            <a:endParaRPr lang="en-US" dirty="0"/>
          </a:p>
        </p:txBody>
      </p:sp>
      <p:sp>
        <p:nvSpPr>
          <p:cNvPr id="3" name="Content Placeholder 2"/>
          <p:cNvSpPr>
            <a:spLocks noGrp="1"/>
          </p:cNvSpPr>
          <p:nvPr>
            <p:ph idx="1"/>
          </p:nvPr>
        </p:nvSpPr>
        <p:spPr>
          <a:xfrm>
            <a:off x="457200" y="1066800"/>
            <a:ext cx="8229600" cy="5410200"/>
          </a:xfrm>
        </p:spPr>
        <p:txBody>
          <a:bodyPr>
            <a:normAutofit fontScale="77500" lnSpcReduction="20000"/>
          </a:bodyPr>
          <a:lstStyle/>
          <a:p>
            <a:r>
              <a:rPr lang="en-US" dirty="0">
                <a:solidFill>
                  <a:schemeClr val="tx1">
                    <a:lumMod val="50000"/>
                  </a:schemeClr>
                </a:solidFill>
              </a:rPr>
              <a:t>Barley is sown in October and November after the early rain.  Its harvest began about the 16</a:t>
            </a:r>
            <a:r>
              <a:rPr lang="en-US" baseline="30000" dirty="0">
                <a:solidFill>
                  <a:schemeClr val="tx1">
                    <a:lumMod val="50000"/>
                  </a:schemeClr>
                </a:solidFill>
              </a:rPr>
              <a:t>th</a:t>
            </a:r>
            <a:r>
              <a:rPr lang="en-US" dirty="0">
                <a:solidFill>
                  <a:schemeClr val="tx1">
                    <a:lumMod val="50000"/>
                  </a:schemeClr>
                </a:solidFill>
              </a:rPr>
              <a:t> day of </a:t>
            </a:r>
            <a:r>
              <a:rPr lang="en-US" dirty="0" err="1">
                <a:solidFill>
                  <a:schemeClr val="tx1">
                    <a:lumMod val="50000"/>
                  </a:schemeClr>
                </a:solidFill>
              </a:rPr>
              <a:t>Abib</a:t>
            </a:r>
            <a:r>
              <a:rPr lang="en-US" dirty="0">
                <a:solidFill>
                  <a:schemeClr val="tx1">
                    <a:lumMod val="50000"/>
                  </a:schemeClr>
                </a:solidFill>
              </a:rPr>
              <a:t>.</a:t>
            </a:r>
          </a:p>
          <a:p>
            <a:r>
              <a:rPr lang="en-US" dirty="0">
                <a:solidFill>
                  <a:schemeClr val="tx1">
                    <a:lumMod val="50000"/>
                  </a:schemeClr>
                </a:solidFill>
              </a:rPr>
              <a:t>Barley was animal food, especially for horses, mules, and donkeys.</a:t>
            </a:r>
          </a:p>
          <a:p>
            <a:r>
              <a:rPr lang="en-US" dirty="0">
                <a:solidFill>
                  <a:schemeClr val="tx1">
                    <a:lumMod val="50000"/>
                  </a:schemeClr>
                </a:solidFill>
              </a:rPr>
              <a:t>It was used for bread only by the very poor, II Kings 4:42.</a:t>
            </a:r>
          </a:p>
          <a:p>
            <a:r>
              <a:rPr lang="en-US" dirty="0">
                <a:solidFill>
                  <a:schemeClr val="tx1">
                    <a:lumMod val="50000"/>
                  </a:schemeClr>
                </a:solidFill>
              </a:rPr>
              <a:t>A barley cake demonstrated Gideon’s poverty, Judges 7:13.</a:t>
            </a:r>
          </a:p>
          <a:p>
            <a:r>
              <a:rPr lang="en-US" dirty="0">
                <a:solidFill>
                  <a:schemeClr val="tx1">
                    <a:lumMod val="50000"/>
                  </a:schemeClr>
                </a:solidFill>
              </a:rPr>
              <a:t>It was the jealousy offering, Numbers 5:15.</a:t>
            </a:r>
          </a:p>
          <a:p>
            <a:r>
              <a:rPr lang="en-US" dirty="0">
                <a:solidFill>
                  <a:schemeClr val="tx1">
                    <a:lumMod val="50000"/>
                  </a:schemeClr>
                </a:solidFill>
              </a:rPr>
              <a:t>It was part of the price of an adulteress.  </a:t>
            </a:r>
            <a:br>
              <a:rPr lang="en-US" dirty="0">
                <a:solidFill>
                  <a:schemeClr val="tx1">
                    <a:lumMod val="50000"/>
                  </a:schemeClr>
                </a:solidFill>
              </a:rPr>
            </a:br>
            <a:r>
              <a:rPr lang="en-US" dirty="0">
                <a:solidFill>
                  <a:schemeClr val="tx1">
                    <a:lumMod val="50000"/>
                  </a:schemeClr>
                </a:solidFill>
              </a:rPr>
              <a:t>Hosea paid 15 pieces of silver and 7½ pints of barley for </a:t>
            </a:r>
            <a:r>
              <a:rPr lang="en-US" dirty="0" err="1">
                <a:solidFill>
                  <a:schemeClr val="tx1">
                    <a:lumMod val="50000"/>
                  </a:schemeClr>
                </a:solidFill>
              </a:rPr>
              <a:t>Gomer</a:t>
            </a:r>
            <a:r>
              <a:rPr lang="en-US" dirty="0">
                <a:solidFill>
                  <a:schemeClr val="tx1">
                    <a:lumMod val="50000"/>
                  </a:schemeClr>
                </a:solidFill>
              </a:rPr>
              <a:t>.</a:t>
            </a:r>
          </a:p>
          <a:p>
            <a:r>
              <a:rPr lang="en-US" dirty="0">
                <a:solidFill>
                  <a:schemeClr val="tx1">
                    <a:lumMod val="50000"/>
                  </a:schemeClr>
                </a:solidFill>
              </a:rPr>
              <a:t>A handful of barley was the price of a prostitute, Ezekiel 13:19</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Jesus is the </a:t>
            </a:r>
            <a:r>
              <a:rPr lang="en-US" b="1" dirty="0" smtClean="0"/>
              <a:t>Firstfruits</a:t>
            </a:r>
            <a:endParaRPr lang="en-US" dirty="0"/>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r>
              <a:rPr lang="en-US" dirty="0">
                <a:solidFill>
                  <a:schemeClr val="tx1">
                    <a:lumMod val="50000"/>
                  </a:schemeClr>
                </a:solidFill>
              </a:rPr>
              <a:t>A. Jesus is the “first-born” of every creature.</a:t>
            </a:r>
            <a:br>
              <a:rPr lang="en-US" dirty="0">
                <a:solidFill>
                  <a:schemeClr val="tx1">
                    <a:lumMod val="50000"/>
                  </a:schemeClr>
                </a:solidFill>
              </a:rPr>
            </a:br>
            <a:r>
              <a:rPr lang="en-US" dirty="0">
                <a:solidFill>
                  <a:schemeClr val="tx1">
                    <a:lumMod val="50000"/>
                  </a:schemeClr>
                </a:solidFill>
              </a:rPr>
              <a:t>That is, He is the heir of all things.</a:t>
            </a:r>
          </a:p>
          <a:p>
            <a:r>
              <a:rPr lang="en-US" dirty="0">
                <a:solidFill>
                  <a:schemeClr val="tx1">
                    <a:lumMod val="50000"/>
                  </a:schemeClr>
                </a:solidFill>
              </a:rPr>
              <a:t>Romans 8:29, KJV,  “For whom he did foreknow, he also did predestinate </a:t>
            </a:r>
            <a:r>
              <a:rPr lang="en-US" i="1" dirty="0">
                <a:solidFill>
                  <a:schemeClr val="tx1">
                    <a:lumMod val="50000"/>
                  </a:schemeClr>
                </a:solidFill>
              </a:rPr>
              <a:t>to be</a:t>
            </a:r>
            <a:r>
              <a:rPr lang="en-US" dirty="0">
                <a:solidFill>
                  <a:schemeClr val="tx1">
                    <a:lumMod val="50000"/>
                  </a:schemeClr>
                </a:solidFill>
              </a:rPr>
              <a:t> conformed to the image of his Son, that he might be the firstborn among many brethren.”</a:t>
            </a:r>
          </a:p>
          <a:p>
            <a:r>
              <a:rPr lang="en-US" dirty="0">
                <a:solidFill>
                  <a:schemeClr val="tx1">
                    <a:lumMod val="50000"/>
                  </a:schemeClr>
                </a:solidFill>
              </a:rPr>
              <a:t>“Firstborn” does not mean that the Logos was birthed or created by the Heavenly Father at some time, but that He eternally existed as the source and purpose of all creation</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is the Firstfruits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Colossians </a:t>
            </a:r>
            <a:r>
              <a:rPr lang="en-US" dirty="0" smtClean="0">
                <a:solidFill>
                  <a:schemeClr val="tx1">
                    <a:lumMod val="50000"/>
                  </a:schemeClr>
                </a:solidFill>
              </a:rPr>
              <a:t>1:15-17, </a:t>
            </a:r>
            <a:r>
              <a:rPr lang="en-US" dirty="0">
                <a:solidFill>
                  <a:schemeClr val="tx1">
                    <a:lumMod val="50000"/>
                  </a:schemeClr>
                </a:solidFill>
              </a:rPr>
              <a:t>KJV</a:t>
            </a:r>
          </a:p>
          <a:p>
            <a:r>
              <a:rPr lang="en-US" dirty="0">
                <a:solidFill>
                  <a:schemeClr val="tx1">
                    <a:lumMod val="50000"/>
                  </a:schemeClr>
                </a:solidFill>
              </a:rPr>
              <a:t>15,  “Who is the image of the invisible God, the firstborn of every creature:”</a:t>
            </a:r>
          </a:p>
          <a:p>
            <a:r>
              <a:rPr lang="en-US" dirty="0">
                <a:solidFill>
                  <a:schemeClr val="tx1">
                    <a:lumMod val="50000"/>
                  </a:schemeClr>
                </a:solidFill>
              </a:rPr>
              <a:t>16,  “For by him were all things created, that are in heaven, and that are in earth, visible and invisible, whether </a:t>
            </a:r>
            <a:r>
              <a:rPr lang="en-US" i="1" dirty="0">
                <a:solidFill>
                  <a:schemeClr val="tx1">
                    <a:lumMod val="50000"/>
                  </a:schemeClr>
                </a:solidFill>
              </a:rPr>
              <a:t>they be</a:t>
            </a:r>
            <a:r>
              <a:rPr lang="en-US" dirty="0">
                <a:solidFill>
                  <a:schemeClr val="tx1">
                    <a:lumMod val="50000"/>
                  </a:schemeClr>
                </a:solidFill>
              </a:rPr>
              <a:t> thrones, or dominions, or principalities, or powers: all things were created by him, and for him:”</a:t>
            </a:r>
          </a:p>
          <a:p>
            <a:r>
              <a:rPr lang="en-US" dirty="0">
                <a:solidFill>
                  <a:schemeClr val="tx1">
                    <a:lumMod val="50000"/>
                  </a:schemeClr>
                </a:solidFill>
              </a:rPr>
              <a:t>17,  “And he is before all things, and by him all things consist</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The </a:t>
            </a:r>
            <a:r>
              <a:rPr lang="en-US" b="1" dirty="0" smtClean="0">
                <a:effectLst>
                  <a:outerShdw blurRad="38100" dist="38100" dir="2700000" algn="tl">
                    <a:srgbClr val="000000">
                      <a:alpha val="43137"/>
                    </a:srgbClr>
                  </a:outerShdw>
                </a:effectLst>
              </a:rPr>
              <a:t>Calendar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solidFill>
                  <a:schemeClr val="tx1">
                    <a:lumMod val="50000"/>
                  </a:schemeClr>
                </a:solidFill>
              </a:rPr>
              <a:t>The days of the Jewish calendar began in the evening, “and the evening and morning were the first day,” Genesis 1:5.</a:t>
            </a:r>
          </a:p>
          <a:p>
            <a:r>
              <a:rPr lang="en-US" dirty="0">
                <a:solidFill>
                  <a:schemeClr val="tx1">
                    <a:lumMod val="50000"/>
                  </a:schemeClr>
                </a:solidFill>
              </a:rPr>
              <a:t>Jesus was crucified on Wednesday the day before Passover, a High Sabbath.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is the Firstfruits</a:t>
            </a:r>
            <a:endParaRPr lang="en-US" dirty="0"/>
          </a:p>
        </p:txBody>
      </p:sp>
      <p:sp>
        <p:nvSpPr>
          <p:cNvPr id="3" name="Content Placeholder 2"/>
          <p:cNvSpPr>
            <a:spLocks noGrp="1"/>
          </p:cNvSpPr>
          <p:nvPr>
            <p:ph idx="1"/>
          </p:nvPr>
        </p:nvSpPr>
        <p:spPr/>
        <p:txBody>
          <a:bodyPr/>
          <a:lstStyle/>
          <a:p>
            <a:r>
              <a:rPr lang="en-US" dirty="0" smtClean="0">
                <a:solidFill>
                  <a:schemeClr val="tx1">
                    <a:lumMod val="50000"/>
                  </a:schemeClr>
                </a:solidFill>
              </a:rPr>
              <a:t>Colossians 1:18-19, KJV</a:t>
            </a:r>
          </a:p>
          <a:p>
            <a:r>
              <a:rPr lang="en-US" dirty="0">
                <a:solidFill>
                  <a:schemeClr val="tx1">
                    <a:lumMod val="50000"/>
                  </a:schemeClr>
                </a:solidFill>
              </a:rPr>
              <a:t>18,  “And he is the head of the body, the church: who is the beginning, the firstborn from the dead; that in all </a:t>
            </a:r>
            <a:r>
              <a:rPr lang="en-US" i="1" dirty="0">
                <a:solidFill>
                  <a:schemeClr val="tx1">
                    <a:lumMod val="50000"/>
                  </a:schemeClr>
                </a:solidFill>
              </a:rPr>
              <a:t>things</a:t>
            </a:r>
            <a:r>
              <a:rPr lang="en-US" dirty="0">
                <a:solidFill>
                  <a:schemeClr val="tx1">
                    <a:lumMod val="50000"/>
                  </a:schemeClr>
                </a:solidFill>
              </a:rPr>
              <a:t> he might have the preeminence.”</a:t>
            </a:r>
          </a:p>
          <a:p>
            <a:r>
              <a:rPr lang="en-US" dirty="0">
                <a:solidFill>
                  <a:schemeClr val="tx1">
                    <a:lumMod val="50000"/>
                  </a:schemeClr>
                </a:solidFill>
              </a:rPr>
              <a:t>19,  “For it pleased </a:t>
            </a:r>
            <a:r>
              <a:rPr lang="en-US" i="1" dirty="0">
                <a:solidFill>
                  <a:schemeClr val="tx1">
                    <a:lumMod val="50000"/>
                  </a:schemeClr>
                </a:solidFill>
              </a:rPr>
              <a:t>the Father</a:t>
            </a:r>
            <a:r>
              <a:rPr lang="en-US" dirty="0">
                <a:solidFill>
                  <a:schemeClr val="tx1">
                    <a:lumMod val="50000"/>
                  </a:schemeClr>
                </a:solidFill>
              </a:rPr>
              <a:t> that in him should all </a:t>
            </a:r>
            <a:r>
              <a:rPr lang="en-US" dirty="0" err="1">
                <a:solidFill>
                  <a:schemeClr val="tx1">
                    <a:lumMod val="50000"/>
                  </a:schemeClr>
                </a:solidFill>
              </a:rPr>
              <a:t>fulness</a:t>
            </a:r>
            <a:r>
              <a:rPr lang="en-US" dirty="0">
                <a:solidFill>
                  <a:schemeClr val="tx1">
                    <a:lumMod val="50000"/>
                  </a:schemeClr>
                </a:solidFill>
              </a:rPr>
              <a:t> dwell;”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is the Firstfruits</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Hebrews 1:6, KJV,  “And again, when he </a:t>
            </a:r>
            <a:r>
              <a:rPr lang="en-US" dirty="0" err="1">
                <a:solidFill>
                  <a:schemeClr val="tx1">
                    <a:lumMod val="50000"/>
                  </a:schemeClr>
                </a:solidFill>
              </a:rPr>
              <a:t>bringeth</a:t>
            </a:r>
            <a:r>
              <a:rPr lang="en-US" dirty="0">
                <a:solidFill>
                  <a:schemeClr val="tx1">
                    <a:lumMod val="50000"/>
                  </a:schemeClr>
                </a:solidFill>
              </a:rPr>
              <a:t> in the </a:t>
            </a:r>
            <a:r>
              <a:rPr lang="en-US" dirty="0" err="1">
                <a:solidFill>
                  <a:schemeClr val="tx1">
                    <a:lumMod val="50000"/>
                  </a:schemeClr>
                </a:solidFill>
              </a:rPr>
              <a:t>firstbegotten</a:t>
            </a:r>
            <a:r>
              <a:rPr lang="en-US" dirty="0">
                <a:solidFill>
                  <a:schemeClr val="tx1">
                    <a:lumMod val="50000"/>
                  </a:schemeClr>
                </a:solidFill>
              </a:rPr>
              <a:t> [</a:t>
            </a:r>
            <a:r>
              <a:rPr lang="en-US" dirty="0" err="1">
                <a:solidFill>
                  <a:schemeClr val="tx1">
                    <a:lumMod val="50000"/>
                  </a:schemeClr>
                </a:solidFill>
              </a:rPr>
              <a:t>π</a:t>
            </a:r>
            <a:r>
              <a:rPr lang="en-US" b="1" dirty="0" err="1">
                <a:solidFill>
                  <a:schemeClr val="tx1">
                    <a:lumMod val="50000"/>
                  </a:schemeClr>
                </a:solidFill>
              </a:rPr>
              <a:t>ρωτότοκον</a:t>
            </a:r>
            <a:r>
              <a:rPr lang="en-US" dirty="0">
                <a:solidFill>
                  <a:schemeClr val="tx1">
                    <a:lumMod val="50000"/>
                  </a:schemeClr>
                </a:solidFill>
              </a:rPr>
              <a:t> = preeminent one] into the world, he </a:t>
            </a:r>
            <a:r>
              <a:rPr lang="en-US" dirty="0" err="1">
                <a:solidFill>
                  <a:schemeClr val="tx1">
                    <a:lumMod val="50000"/>
                  </a:schemeClr>
                </a:solidFill>
              </a:rPr>
              <a:t>saith</a:t>
            </a:r>
            <a:r>
              <a:rPr lang="en-US" dirty="0">
                <a:solidFill>
                  <a:schemeClr val="tx1">
                    <a:lumMod val="50000"/>
                  </a:schemeClr>
                </a:solidFill>
              </a:rPr>
              <a:t>, And let all the angels of God worship him.”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Firstfruits</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r>
              <a:rPr lang="en-US" dirty="0">
                <a:solidFill>
                  <a:schemeClr val="tx1">
                    <a:lumMod val="50000"/>
                  </a:schemeClr>
                </a:solidFill>
              </a:rPr>
              <a:t>Like Jesus, we are the Church of the Firstborn.</a:t>
            </a:r>
          </a:p>
          <a:p>
            <a:r>
              <a:rPr lang="en-US" dirty="0">
                <a:solidFill>
                  <a:schemeClr val="tx1">
                    <a:lumMod val="50000"/>
                  </a:schemeClr>
                </a:solidFill>
              </a:rPr>
              <a:t>Hebrews </a:t>
            </a:r>
            <a:r>
              <a:rPr lang="en-US" dirty="0" smtClean="0">
                <a:solidFill>
                  <a:schemeClr val="tx1">
                    <a:lumMod val="50000"/>
                  </a:schemeClr>
                </a:solidFill>
              </a:rPr>
              <a:t>12:22-23, </a:t>
            </a:r>
            <a:r>
              <a:rPr lang="en-US" dirty="0">
                <a:solidFill>
                  <a:schemeClr val="tx1">
                    <a:lumMod val="50000"/>
                  </a:schemeClr>
                </a:solidFill>
              </a:rPr>
              <a:t>KJV</a:t>
            </a:r>
          </a:p>
          <a:p>
            <a:r>
              <a:rPr lang="en-US" dirty="0">
                <a:solidFill>
                  <a:schemeClr val="tx1">
                    <a:lumMod val="50000"/>
                  </a:schemeClr>
                </a:solidFill>
              </a:rPr>
              <a:t>22,  “But ye are come unto mount </a:t>
            </a:r>
            <a:r>
              <a:rPr lang="en-US" dirty="0" err="1">
                <a:solidFill>
                  <a:schemeClr val="tx1">
                    <a:lumMod val="50000"/>
                  </a:schemeClr>
                </a:solidFill>
              </a:rPr>
              <a:t>Sion</a:t>
            </a:r>
            <a:r>
              <a:rPr lang="en-US" dirty="0">
                <a:solidFill>
                  <a:schemeClr val="tx1">
                    <a:lumMod val="50000"/>
                  </a:schemeClr>
                </a:solidFill>
              </a:rPr>
              <a:t>, and unto the city of the living God, the heavenly Jerusalem, and to an innumerable company of angels,”</a:t>
            </a:r>
          </a:p>
          <a:p>
            <a:r>
              <a:rPr lang="en-US" dirty="0">
                <a:solidFill>
                  <a:schemeClr val="tx1">
                    <a:lumMod val="50000"/>
                  </a:schemeClr>
                </a:solidFill>
              </a:rPr>
              <a:t>23,  “To the general assembly and church of the firstborn [heirs to a kingdom, a royal family.], which are written in heaven, and to God the Judge of all, and to the spirits of just men made perfect,”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Firstfruits</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tx1">
                    <a:lumMod val="50000"/>
                  </a:schemeClr>
                </a:solidFill>
              </a:rPr>
              <a:t>B. Jesus is the “Firstfruits of them that slept.”</a:t>
            </a:r>
          </a:p>
          <a:p>
            <a:r>
              <a:rPr lang="en-US" dirty="0">
                <a:solidFill>
                  <a:schemeClr val="tx1">
                    <a:lumMod val="50000"/>
                  </a:schemeClr>
                </a:solidFill>
              </a:rPr>
              <a:t>1 Corinthians </a:t>
            </a:r>
            <a:r>
              <a:rPr lang="en-US" dirty="0" smtClean="0">
                <a:solidFill>
                  <a:schemeClr val="tx1">
                    <a:lumMod val="50000"/>
                  </a:schemeClr>
                </a:solidFill>
              </a:rPr>
              <a:t>15:20-21, </a:t>
            </a:r>
            <a:r>
              <a:rPr lang="en-US" dirty="0">
                <a:solidFill>
                  <a:schemeClr val="tx1">
                    <a:lumMod val="50000"/>
                  </a:schemeClr>
                </a:solidFill>
              </a:rPr>
              <a:t>KJV</a:t>
            </a:r>
          </a:p>
          <a:p>
            <a:r>
              <a:rPr lang="en-US" dirty="0">
                <a:solidFill>
                  <a:schemeClr val="tx1">
                    <a:lumMod val="50000"/>
                  </a:schemeClr>
                </a:solidFill>
              </a:rPr>
              <a:t>20,  “But now is Christ risen from the dead, </a:t>
            </a:r>
            <a:r>
              <a:rPr lang="en-US" i="1" dirty="0">
                <a:solidFill>
                  <a:schemeClr val="tx1">
                    <a:lumMod val="50000"/>
                  </a:schemeClr>
                </a:solidFill>
              </a:rPr>
              <a:t>and</a:t>
            </a:r>
            <a:r>
              <a:rPr lang="en-US" dirty="0">
                <a:solidFill>
                  <a:schemeClr val="tx1">
                    <a:lumMod val="50000"/>
                  </a:schemeClr>
                </a:solidFill>
              </a:rPr>
              <a:t> become the firstfruits of them that slept.”</a:t>
            </a:r>
          </a:p>
          <a:p>
            <a:r>
              <a:rPr lang="en-US" dirty="0">
                <a:solidFill>
                  <a:schemeClr val="tx1">
                    <a:lumMod val="50000"/>
                  </a:schemeClr>
                </a:solidFill>
              </a:rPr>
              <a:t>21,  “For since by man </a:t>
            </a:r>
            <a:r>
              <a:rPr lang="en-US" i="1" dirty="0">
                <a:solidFill>
                  <a:schemeClr val="tx1">
                    <a:lumMod val="50000"/>
                  </a:schemeClr>
                </a:solidFill>
              </a:rPr>
              <a:t>came</a:t>
            </a:r>
            <a:r>
              <a:rPr lang="en-US" dirty="0">
                <a:solidFill>
                  <a:schemeClr val="tx1">
                    <a:lumMod val="50000"/>
                  </a:schemeClr>
                </a:solidFill>
              </a:rPr>
              <a:t> death, by man </a:t>
            </a:r>
            <a:r>
              <a:rPr lang="en-US" i="1" dirty="0">
                <a:solidFill>
                  <a:schemeClr val="tx1">
                    <a:lumMod val="50000"/>
                  </a:schemeClr>
                </a:solidFill>
              </a:rPr>
              <a:t>came</a:t>
            </a:r>
            <a:r>
              <a:rPr lang="en-US" dirty="0">
                <a:solidFill>
                  <a:schemeClr val="tx1">
                    <a:lumMod val="50000"/>
                  </a:schemeClr>
                </a:solidFill>
              </a:rPr>
              <a:t> also the resurrection of the dead.”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Firstfruits</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1 Corinthians </a:t>
            </a:r>
            <a:r>
              <a:rPr lang="en-US" dirty="0" smtClean="0">
                <a:solidFill>
                  <a:schemeClr val="tx1">
                    <a:lumMod val="50000"/>
                  </a:schemeClr>
                </a:solidFill>
              </a:rPr>
              <a:t>15:22-23</a:t>
            </a:r>
            <a:r>
              <a:rPr lang="en-US" dirty="0">
                <a:solidFill>
                  <a:schemeClr val="tx1">
                    <a:lumMod val="50000"/>
                  </a:schemeClr>
                </a:solidFill>
              </a:rPr>
              <a:t>, KJV</a:t>
            </a:r>
          </a:p>
          <a:p>
            <a:r>
              <a:rPr lang="en-US" dirty="0">
                <a:solidFill>
                  <a:schemeClr val="tx1">
                    <a:lumMod val="50000"/>
                  </a:schemeClr>
                </a:solidFill>
              </a:rPr>
              <a:t>22,  “For as in Adam all die, even so in Christ shall all be made alive.”</a:t>
            </a:r>
          </a:p>
          <a:p>
            <a:r>
              <a:rPr lang="en-US" dirty="0">
                <a:solidFill>
                  <a:schemeClr val="tx1">
                    <a:lumMod val="50000"/>
                  </a:schemeClr>
                </a:solidFill>
              </a:rPr>
              <a:t>23,  “But every man in his own order: Christ the firstfruits; afterward they that are Christ's at his coming.”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Revelation 1:5-6, KJV</a:t>
            </a:r>
          </a:p>
          <a:p>
            <a:r>
              <a:rPr lang="en-US" dirty="0">
                <a:solidFill>
                  <a:schemeClr val="tx1">
                    <a:lumMod val="50000"/>
                  </a:schemeClr>
                </a:solidFill>
              </a:rPr>
              <a:t>5,  “And from Jesus Christ, </a:t>
            </a:r>
            <a:r>
              <a:rPr lang="en-US" i="1" dirty="0">
                <a:solidFill>
                  <a:schemeClr val="tx1">
                    <a:lumMod val="50000"/>
                  </a:schemeClr>
                </a:solidFill>
              </a:rPr>
              <a:t>who is</a:t>
            </a:r>
            <a:r>
              <a:rPr lang="en-US" dirty="0">
                <a:solidFill>
                  <a:schemeClr val="tx1">
                    <a:lumMod val="50000"/>
                  </a:schemeClr>
                </a:solidFill>
              </a:rPr>
              <a:t> the faithful witness, </a:t>
            </a:r>
            <a:r>
              <a:rPr lang="en-US" i="1" dirty="0">
                <a:solidFill>
                  <a:schemeClr val="tx1">
                    <a:lumMod val="50000"/>
                  </a:schemeClr>
                </a:solidFill>
              </a:rPr>
              <a:t>and</a:t>
            </a:r>
            <a:r>
              <a:rPr lang="en-US" dirty="0">
                <a:solidFill>
                  <a:schemeClr val="tx1">
                    <a:lumMod val="50000"/>
                  </a:schemeClr>
                </a:solidFill>
              </a:rPr>
              <a:t> the first begotten of the dead, and the prince of the kings of the earth. Unto him that loved us, and washed us from our sins in his own blood,”</a:t>
            </a:r>
          </a:p>
          <a:p>
            <a:r>
              <a:rPr lang="en-US" dirty="0">
                <a:solidFill>
                  <a:schemeClr val="tx1">
                    <a:lumMod val="50000"/>
                  </a:schemeClr>
                </a:solidFill>
              </a:rPr>
              <a:t>6,  “And hath made us kings and priests unto God and his Father; to him </a:t>
            </a:r>
            <a:r>
              <a:rPr lang="en-US" i="1" dirty="0">
                <a:solidFill>
                  <a:schemeClr val="tx1">
                    <a:lumMod val="50000"/>
                  </a:schemeClr>
                </a:solidFill>
              </a:rPr>
              <a:t>be</a:t>
            </a:r>
            <a:r>
              <a:rPr lang="en-US" dirty="0">
                <a:solidFill>
                  <a:schemeClr val="tx1">
                    <a:lumMod val="50000"/>
                  </a:schemeClr>
                </a:solidFill>
              </a:rPr>
              <a:t> glory and dominion for ever and ever. Amen</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Firstfruits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By death, judgment, and resurrection God is re-creating and renewing the earth from the curse of sin.  </a:t>
            </a:r>
            <a:endParaRPr lang="en-US" dirty="0" smtClean="0">
              <a:solidFill>
                <a:schemeClr val="tx1">
                  <a:lumMod val="50000"/>
                </a:schemeClr>
              </a:solidFill>
            </a:endParaRPr>
          </a:p>
          <a:p>
            <a:r>
              <a:rPr lang="en-US" dirty="0" smtClean="0">
                <a:solidFill>
                  <a:schemeClr val="tx1">
                    <a:lumMod val="50000"/>
                  </a:schemeClr>
                </a:solidFill>
              </a:rPr>
              <a:t>By </a:t>
            </a:r>
            <a:r>
              <a:rPr lang="en-US" dirty="0">
                <a:solidFill>
                  <a:schemeClr val="tx1">
                    <a:lumMod val="50000"/>
                  </a:schemeClr>
                </a:solidFill>
              </a:rPr>
              <a:t>this means there will be a “new heaven and a new earth,” Revelation 21:1.</a:t>
            </a:r>
          </a:p>
          <a:p>
            <a:r>
              <a:rPr lang="en-US" dirty="0">
                <a:solidFill>
                  <a:schemeClr val="tx1">
                    <a:lumMod val="50000"/>
                  </a:schemeClr>
                </a:solidFill>
              </a:rPr>
              <a:t>Jesus said, “Verily, verily, I say unto you, Except a corn of wheat fall into the ground and die, it </a:t>
            </a:r>
            <a:r>
              <a:rPr lang="en-US" dirty="0" err="1">
                <a:solidFill>
                  <a:schemeClr val="tx1">
                    <a:lumMod val="50000"/>
                  </a:schemeClr>
                </a:solidFill>
              </a:rPr>
              <a:t>abideth</a:t>
            </a:r>
            <a:r>
              <a:rPr lang="en-US" dirty="0">
                <a:solidFill>
                  <a:schemeClr val="tx1">
                    <a:lumMod val="50000"/>
                  </a:schemeClr>
                </a:solidFill>
              </a:rPr>
              <a:t> alone: but if it die, it </a:t>
            </a:r>
            <a:r>
              <a:rPr lang="en-US" dirty="0" err="1">
                <a:solidFill>
                  <a:schemeClr val="tx1">
                    <a:lumMod val="50000"/>
                  </a:schemeClr>
                </a:solidFill>
              </a:rPr>
              <a:t>bringeth</a:t>
            </a:r>
            <a:r>
              <a:rPr lang="en-US" dirty="0">
                <a:solidFill>
                  <a:schemeClr val="tx1">
                    <a:lumMod val="50000"/>
                  </a:schemeClr>
                </a:solidFill>
              </a:rPr>
              <a:t> forth much fruit,” John 12:24 KJV</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a:xfrm>
            <a:off x="457200" y="1447800"/>
            <a:ext cx="8229600" cy="5257800"/>
          </a:xfrm>
        </p:spPr>
        <p:txBody>
          <a:bodyPr>
            <a:normAutofit fontScale="85000" lnSpcReduction="10000"/>
          </a:bodyPr>
          <a:lstStyle/>
          <a:p>
            <a:r>
              <a:rPr lang="en-US" b="1" dirty="0">
                <a:solidFill>
                  <a:schemeClr val="tx1">
                    <a:lumMod val="50000"/>
                  </a:schemeClr>
                </a:solidFill>
              </a:rPr>
              <a:t>C. </a:t>
            </a:r>
            <a:r>
              <a:rPr lang="en-US" dirty="0">
                <a:solidFill>
                  <a:schemeClr val="tx1">
                    <a:lumMod val="50000"/>
                  </a:schemeClr>
                </a:solidFill>
              </a:rPr>
              <a:t>Because Christ has been accepted as the firstfruits, we too are completely accepted in Christ.</a:t>
            </a:r>
          </a:p>
          <a:p>
            <a:r>
              <a:rPr lang="en-US" dirty="0">
                <a:solidFill>
                  <a:schemeClr val="tx1">
                    <a:lumMod val="50000"/>
                  </a:schemeClr>
                </a:solidFill>
              </a:rPr>
              <a:t>Romans 11:16, KJV,  “For if the </a:t>
            </a:r>
            <a:r>
              <a:rPr lang="en-US" dirty="0" err="1">
                <a:solidFill>
                  <a:schemeClr val="tx1">
                    <a:lumMod val="50000"/>
                  </a:schemeClr>
                </a:solidFill>
              </a:rPr>
              <a:t>firstfruit</a:t>
            </a:r>
            <a:r>
              <a:rPr lang="en-US" dirty="0">
                <a:solidFill>
                  <a:schemeClr val="tx1">
                    <a:lumMod val="50000"/>
                  </a:schemeClr>
                </a:solidFill>
              </a:rPr>
              <a:t> </a:t>
            </a:r>
            <a:r>
              <a:rPr lang="en-US" i="1" dirty="0">
                <a:solidFill>
                  <a:schemeClr val="tx1">
                    <a:lumMod val="50000"/>
                  </a:schemeClr>
                </a:solidFill>
              </a:rPr>
              <a:t>be</a:t>
            </a:r>
            <a:r>
              <a:rPr lang="en-US" dirty="0">
                <a:solidFill>
                  <a:schemeClr val="tx1">
                    <a:lumMod val="50000"/>
                  </a:schemeClr>
                </a:solidFill>
              </a:rPr>
              <a:t> holy, the lump </a:t>
            </a:r>
            <a:r>
              <a:rPr lang="en-US" i="1" dirty="0">
                <a:solidFill>
                  <a:schemeClr val="tx1">
                    <a:lumMod val="50000"/>
                  </a:schemeClr>
                </a:solidFill>
              </a:rPr>
              <a:t>is</a:t>
            </a:r>
            <a:r>
              <a:rPr lang="en-US" dirty="0">
                <a:solidFill>
                  <a:schemeClr val="tx1">
                    <a:lumMod val="50000"/>
                  </a:schemeClr>
                </a:solidFill>
              </a:rPr>
              <a:t> also </a:t>
            </a:r>
            <a:r>
              <a:rPr lang="en-US" i="1" dirty="0">
                <a:solidFill>
                  <a:schemeClr val="tx1">
                    <a:lumMod val="50000"/>
                  </a:schemeClr>
                </a:solidFill>
              </a:rPr>
              <a:t>holy:</a:t>
            </a:r>
            <a:r>
              <a:rPr lang="en-US" dirty="0">
                <a:solidFill>
                  <a:schemeClr val="tx1">
                    <a:lumMod val="50000"/>
                  </a:schemeClr>
                </a:solidFill>
              </a:rPr>
              <a:t> and if the root </a:t>
            </a:r>
            <a:r>
              <a:rPr lang="en-US" i="1" dirty="0">
                <a:solidFill>
                  <a:schemeClr val="tx1">
                    <a:lumMod val="50000"/>
                  </a:schemeClr>
                </a:solidFill>
              </a:rPr>
              <a:t>be</a:t>
            </a:r>
            <a:r>
              <a:rPr lang="en-US" dirty="0">
                <a:solidFill>
                  <a:schemeClr val="tx1">
                    <a:lumMod val="50000"/>
                  </a:schemeClr>
                </a:solidFill>
              </a:rPr>
              <a:t> holy, so </a:t>
            </a:r>
            <a:r>
              <a:rPr lang="en-US" i="1" dirty="0">
                <a:solidFill>
                  <a:schemeClr val="tx1">
                    <a:lumMod val="50000"/>
                  </a:schemeClr>
                </a:solidFill>
              </a:rPr>
              <a:t>are</a:t>
            </a:r>
            <a:r>
              <a:rPr lang="en-US" dirty="0">
                <a:solidFill>
                  <a:schemeClr val="tx1">
                    <a:lumMod val="50000"/>
                  </a:schemeClr>
                </a:solidFill>
              </a:rPr>
              <a:t> the branches.”</a:t>
            </a:r>
          </a:p>
          <a:p>
            <a:r>
              <a:rPr lang="en-US" dirty="0">
                <a:solidFill>
                  <a:schemeClr val="tx1">
                    <a:lumMod val="50000"/>
                  </a:schemeClr>
                </a:solidFill>
              </a:rPr>
              <a:t>Ephesians 1:6, KJV,  “To the praise of the glory of his grace, wherein he hath made us accepted in the beloved</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We are identified with Christ and are one with Him.</a:t>
            </a:r>
          </a:p>
          <a:p>
            <a:r>
              <a:rPr lang="en-US" dirty="0">
                <a:solidFill>
                  <a:schemeClr val="tx1">
                    <a:lumMod val="50000"/>
                  </a:schemeClr>
                </a:solidFill>
              </a:rPr>
              <a:t>Jesus is the standard and foundation of the Church</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tx1">
                    <a:lumMod val="50000"/>
                  </a:schemeClr>
                </a:solidFill>
              </a:rPr>
              <a:t>II.  We offer the firstfruits of our spirit to God.</a:t>
            </a:r>
            <a:endParaRPr lang="en-US" dirty="0">
              <a:solidFill>
                <a:schemeClr val="tx1">
                  <a:lumMod val="50000"/>
                </a:schemeClr>
              </a:solidFill>
            </a:endParaRPr>
          </a:p>
          <a:p>
            <a:r>
              <a:rPr lang="en-US" dirty="0">
                <a:solidFill>
                  <a:schemeClr val="tx1">
                    <a:lumMod val="50000"/>
                  </a:schemeClr>
                </a:solidFill>
              </a:rPr>
              <a:t>When we come to Christ we are:</a:t>
            </a:r>
          </a:p>
          <a:p>
            <a:r>
              <a:rPr lang="en-US" dirty="0">
                <a:solidFill>
                  <a:schemeClr val="tx1">
                    <a:lumMod val="50000"/>
                  </a:schemeClr>
                </a:solidFill>
              </a:rPr>
              <a:t>	Delivered from bondage by the </a:t>
            </a:r>
            <a:r>
              <a:rPr lang="en-US" dirty="0" smtClean="0">
                <a:solidFill>
                  <a:schemeClr val="tx1">
                    <a:lumMod val="50000"/>
                  </a:schemeClr>
                </a:solidFill>
              </a:rPr>
              <a:t>	Lamb </a:t>
            </a:r>
            <a:r>
              <a:rPr lang="en-US" dirty="0">
                <a:solidFill>
                  <a:schemeClr val="tx1">
                    <a:lumMod val="50000"/>
                  </a:schemeClr>
                </a:solidFill>
              </a:rPr>
              <a:t>(Passover)</a:t>
            </a:r>
          </a:p>
          <a:p>
            <a:r>
              <a:rPr lang="en-US" dirty="0">
                <a:solidFill>
                  <a:schemeClr val="tx1">
                    <a:lumMod val="50000"/>
                  </a:schemeClr>
                </a:solidFill>
              </a:rPr>
              <a:t>	Cleansed from sin, separated from </a:t>
            </a:r>
            <a:r>
              <a:rPr lang="en-US" dirty="0" smtClean="0">
                <a:solidFill>
                  <a:schemeClr val="tx1">
                    <a:lumMod val="50000"/>
                  </a:schemeClr>
                </a:solidFill>
              </a:rPr>
              <a:t>	the </a:t>
            </a:r>
            <a:r>
              <a:rPr lang="en-US" dirty="0">
                <a:solidFill>
                  <a:schemeClr val="tx1">
                    <a:lumMod val="50000"/>
                  </a:schemeClr>
                </a:solidFill>
              </a:rPr>
              <a:t>world (Unleavened Bread)</a:t>
            </a:r>
          </a:p>
          <a:p>
            <a:r>
              <a:rPr lang="en-US" dirty="0">
                <a:solidFill>
                  <a:schemeClr val="tx1">
                    <a:lumMod val="50000"/>
                  </a:schemeClr>
                </a:solidFill>
              </a:rPr>
              <a:t>	Filled with the Holy Spirit and </a:t>
            </a:r>
            <a:r>
              <a:rPr lang="en-US" dirty="0" smtClean="0">
                <a:solidFill>
                  <a:schemeClr val="tx1">
                    <a:lumMod val="50000"/>
                  </a:schemeClr>
                </a:solidFill>
              </a:rPr>
              <a:t>	given </a:t>
            </a:r>
            <a:r>
              <a:rPr lang="en-US" dirty="0">
                <a:solidFill>
                  <a:schemeClr val="tx1">
                    <a:lumMod val="50000"/>
                  </a:schemeClr>
                </a:solidFill>
              </a:rPr>
              <a:t>unto God (Firstfruits).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a:xfrm>
            <a:off x="304800" y="1600200"/>
            <a:ext cx="8382000" cy="4525963"/>
          </a:xfrm>
        </p:spPr>
        <p:txBody>
          <a:bodyPr/>
          <a:lstStyle/>
          <a:p>
            <a:r>
              <a:rPr lang="en-US" dirty="0">
                <a:solidFill>
                  <a:schemeClr val="tx1">
                    <a:lumMod val="50000"/>
                  </a:schemeClr>
                </a:solidFill>
              </a:rPr>
              <a:t>The Feasts of Israel represent the spiritual life of the believer.</a:t>
            </a:r>
          </a:p>
          <a:p>
            <a:r>
              <a:rPr lang="en-US" dirty="0">
                <a:solidFill>
                  <a:schemeClr val="tx1">
                    <a:lumMod val="50000"/>
                  </a:schemeClr>
                </a:solidFill>
              </a:rPr>
              <a:t>Passover = deliverance from sin.</a:t>
            </a:r>
          </a:p>
          <a:p>
            <a:r>
              <a:rPr lang="en-US" dirty="0">
                <a:solidFill>
                  <a:schemeClr val="tx1">
                    <a:lumMod val="50000"/>
                  </a:schemeClr>
                </a:solidFill>
              </a:rPr>
              <a:t>Unleavened Bread = purging from sin.</a:t>
            </a:r>
          </a:p>
          <a:p>
            <a:r>
              <a:rPr lang="en-US" dirty="0">
                <a:solidFill>
                  <a:schemeClr val="tx1">
                    <a:lumMod val="50000"/>
                  </a:schemeClr>
                </a:solidFill>
              </a:rPr>
              <a:t>Firstfruits = resurrection to new life.</a:t>
            </a:r>
          </a:p>
          <a:p>
            <a:r>
              <a:rPr lang="en-US" dirty="0">
                <a:solidFill>
                  <a:schemeClr val="tx1">
                    <a:lumMod val="50000"/>
                  </a:schemeClr>
                </a:solidFill>
              </a:rPr>
              <a:t>Water baptism is an outward sign of this process described in Romans 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a:t>
            </a:r>
            <a:r>
              <a:rPr lang="en-US" b="1" dirty="0" smtClean="0"/>
              <a:t>Calendar</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Mark 15:42-43, KJV,  “And now when the even was come, because it was the preparation, that is, the day before the </a:t>
            </a:r>
            <a:r>
              <a:rPr lang="en-US" dirty="0" err="1">
                <a:solidFill>
                  <a:schemeClr val="tx1">
                    <a:lumMod val="50000"/>
                  </a:schemeClr>
                </a:solidFill>
              </a:rPr>
              <a:t>sabbath</a:t>
            </a:r>
            <a:r>
              <a:rPr lang="en-US" dirty="0">
                <a:solidFill>
                  <a:schemeClr val="tx1">
                    <a:lumMod val="50000"/>
                  </a:schemeClr>
                </a:solidFill>
              </a:rPr>
              <a:t>,  43,  Joseph of </a:t>
            </a:r>
            <a:r>
              <a:rPr lang="en-US" dirty="0" err="1">
                <a:solidFill>
                  <a:schemeClr val="tx1">
                    <a:lumMod val="50000"/>
                  </a:schemeClr>
                </a:solidFill>
              </a:rPr>
              <a:t>Arimathaea</a:t>
            </a:r>
            <a:r>
              <a:rPr lang="en-US" dirty="0">
                <a:solidFill>
                  <a:schemeClr val="tx1">
                    <a:lumMod val="50000"/>
                  </a:schemeClr>
                </a:solidFill>
              </a:rPr>
              <a:t>, an </a:t>
            </a:r>
            <a:r>
              <a:rPr lang="en-US" dirty="0" err="1">
                <a:solidFill>
                  <a:schemeClr val="tx1">
                    <a:lumMod val="50000"/>
                  </a:schemeClr>
                </a:solidFill>
              </a:rPr>
              <a:t>honourable</a:t>
            </a:r>
            <a:r>
              <a:rPr lang="en-US" dirty="0">
                <a:solidFill>
                  <a:schemeClr val="tx1">
                    <a:lumMod val="50000"/>
                  </a:schemeClr>
                </a:solidFill>
              </a:rPr>
              <a:t> </a:t>
            </a:r>
            <a:r>
              <a:rPr lang="en-US" dirty="0" err="1">
                <a:solidFill>
                  <a:schemeClr val="tx1">
                    <a:lumMod val="50000"/>
                  </a:schemeClr>
                </a:solidFill>
              </a:rPr>
              <a:t>counsellor</a:t>
            </a:r>
            <a:r>
              <a:rPr lang="en-US" dirty="0">
                <a:solidFill>
                  <a:schemeClr val="tx1">
                    <a:lumMod val="50000"/>
                  </a:schemeClr>
                </a:solidFill>
              </a:rPr>
              <a:t>, which also waited for the kingdom of God, came, and went in boldly unto Pilate, and craved the body of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A.  No one was born again until the Firstfruits arose from the dead.</a:t>
            </a:r>
            <a:br>
              <a:rPr lang="en-US" dirty="0">
                <a:solidFill>
                  <a:schemeClr val="tx1">
                    <a:lumMod val="50000"/>
                  </a:schemeClr>
                </a:solidFill>
              </a:rPr>
            </a:br>
            <a:r>
              <a:rPr lang="en-US" dirty="0">
                <a:solidFill>
                  <a:schemeClr val="tx1">
                    <a:lumMod val="50000"/>
                  </a:schemeClr>
                </a:solidFill>
              </a:rPr>
              <a:t>No one could be born again until the full penalty of sin had been paid.</a:t>
            </a:r>
          </a:p>
          <a:p>
            <a:r>
              <a:rPr lang="en-US" dirty="0" smtClean="0">
                <a:solidFill>
                  <a:schemeClr val="tx1">
                    <a:lumMod val="50000"/>
                  </a:schemeClr>
                </a:solidFill>
              </a:rPr>
              <a:t>Salvation </a:t>
            </a:r>
            <a:r>
              <a:rPr lang="en-US" dirty="0">
                <a:solidFill>
                  <a:schemeClr val="tx1">
                    <a:lumMod val="50000"/>
                  </a:schemeClr>
                </a:solidFill>
              </a:rPr>
              <a:t>is a process:  spirit, soul, and body.</a:t>
            </a:r>
          </a:p>
          <a:p>
            <a:r>
              <a:rPr lang="en-US" dirty="0">
                <a:solidFill>
                  <a:schemeClr val="tx1">
                    <a:lumMod val="50000"/>
                  </a:schemeClr>
                </a:solidFill>
              </a:rPr>
              <a:t>	</a:t>
            </a:r>
            <a:r>
              <a:rPr lang="en-US" dirty="0" smtClean="0">
                <a:solidFill>
                  <a:schemeClr val="tx1">
                    <a:lumMod val="50000"/>
                  </a:schemeClr>
                </a:solidFill>
              </a:rPr>
              <a:t>My </a:t>
            </a:r>
            <a:r>
              <a:rPr lang="en-US" dirty="0">
                <a:solidFill>
                  <a:schemeClr val="tx1">
                    <a:lumMod val="50000"/>
                  </a:schemeClr>
                </a:solidFill>
              </a:rPr>
              <a:t>spirit is re-created by His Holy </a:t>
            </a:r>
            <a:r>
              <a:rPr lang="en-US" dirty="0" smtClean="0">
                <a:solidFill>
                  <a:schemeClr val="tx1">
                    <a:lumMod val="50000"/>
                  </a:schemeClr>
                </a:solidFill>
              </a:rPr>
              <a:t>	Spirit </a:t>
            </a:r>
            <a:r>
              <a:rPr lang="en-US" dirty="0">
                <a:solidFill>
                  <a:schemeClr val="tx1">
                    <a:lumMod val="50000"/>
                  </a:schemeClr>
                </a:solidFill>
              </a:rPr>
              <a:t>at the new birth.</a:t>
            </a:r>
          </a:p>
          <a:p>
            <a:r>
              <a:rPr lang="en-US" dirty="0">
                <a:solidFill>
                  <a:schemeClr val="tx1">
                    <a:lumMod val="50000"/>
                  </a:schemeClr>
                </a:solidFill>
              </a:rPr>
              <a:t>	</a:t>
            </a:r>
            <a:r>
              <a:rPr lang="en-US" dirty="0" smtClean="0">
                <a:solidFill>
                  <a:schemeClr val="tx1">
                    <a:lumMod val="50000"/>
                  </a:schemeClr>
                </a:solidFill>
              </a:rPr>
              <a:t>The </a:t>
            </a:r>
            <a:r>
              <a:rPr lang="en-US" dirty="0" err="1">
                <a:solidFill>
                  <a:schemeClr val="tx1">
                    <a:lumMod val="50000"/>
                  </a:schemeClr>
                </a:solidFill>
              </a:rPr>
              <a:t>soulish</a:t>
            </a:r>
            <a:r>
              <a:rPr lang="en-US" dirty="0">
                <a:solidFill>
                  <a:schemeClr val="tx1">
                    <a:lumMod val="50000"/>
                  </a:schemeClr>
                </a:solidFill>
              </a:rPr>
              <a:t> man and the body have </a:t>
            </a:r>
            <a:r>
              <a:rPr lang="en-US" dirty="0" smtClean="0">
                <a:solidFill>
                  <a:schemeClr val="tx1">
                    <a:lumMod val="50000"/>
                  </a:schemeClr>
                </a:solidFill>
              </a:rPr>
              <a:t>	to </a:t>
            </a:r>
            <a:r>
              <a:rPr lang="en-US" dirty="0">
                <a:solidFill>
                  <a:schemeClr val="tx1">
                    <a:lumMod val="50000"/>
                  </a:schemeClr>
                </a:solidFill>
              </a:rPr>
              <a:t>die, each in order, to bring forth </a:t>
            </a:r>
            <a:r>
              <a:rPr lang="en-US" dirty="0" smtClean="0">
                <a:solidFill>
                  <a:schemeClr val="tx1">
                    <a:lumMod val="50000"/>
                  </a:schemeClr>
                </a:solidFill>
              </a:rPr>
              <a:t>	the </a:t>
            </a:r>
            <a:r>
              <a:rPr lang="en-US" dirty="0">
                <a:solidFill>
                  <a:schemeClr val="tx1">
                    <a:lumMod val="50000"/>
                  </a:schemeClr>
                </a:solidFill>
              </a:rPr>
              <a:t>new creation, Psalm 25:1.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Firstfruits</a:t>
            </a:r>
            <a:endParaRPr lang="en-US" dirty="0"/>
          </a:p>
        </p:txBody>
      </p:sp>
      <p:sp>
        <p:nvSpPr>
          <p:cNvPr id="3" name="Content Placeholder 2"/>
          <p:cNvSpPr>
            <a:spLocks noGrp="1"/>
          </p:cNvSpPr>
          <p:nvPr>
            <p:ph idx="1"/>
          </p:nvPr>
        </p:nvSpPr>
        <p:spPr>
          <a:xfrm>
            <a:off x="457200" y="1447800"/>
            <a:ext cx="8229600" cy="5257800"/>
          </a:xfrm>
        </p:spPr>
        <p:txBody>
          <a:bodyPr>
            <a:normAutofit fontScale="92500" lnSpcReduction="20000"/>
          </a:bodyPr>
          <a:lstStyle/>
          <a:p>
            <a:r>
              <a:rPr lang="en-US" dirty="0" smtClean="0">
                <a:solidFill>
                  <a:schemeClr val="tx1">
                    <a:lumMod val="50000"/>
                  </a:schemeClr>
                </a:solidFill>
              </a:rPr>
              <a:t>The </a:t>
            </a:r>
            <a:r>
              <a:rPr lang="en-US" dirty="0">
                <a:solidFill>
                  <a:schemeClr val="tx1">
                    <a:lumMod val="50000"/>
                  </a:schemeClr>
                </a:solidFill>
              </a:rPr>
              <a:t>carnal man is crucified to bring to birth the Spirit-ruled man.</a:t>
            </a:r>
          </a:p>
          <a:p>
            <a:r>
              <a:rPr lang="en-US" dirty="0" smtClean="0">
                <a:solidFill>
                  <a:schemeClr val="tx1">
                    <a:lumMod val="50000"/>
                  </a:schemeClr>
                </a:solidFill>
              </a:rPr>
              <a:t>At </a:t>
            </a:r>
            <a:r>
              <a:rPr lang="en-US" dirty="0">
                <a:solidFill>
                  <a:schemeClr val="tx1">
                    <a:lumMod val="50000"/>
                  </a:schemeClr>
                </a:solidFill>
              </a:rPr>
              <a:t>the new birth our spirit is raised to sit with Christ in heavenly places.  The Spirit of God and the spirit of man become one.</a:t>
            </a:r>
          </a:p>
          <a:p>
            <a:r>
              <a:rPr lang="en-US" dirty="0" smtClean="0">
                <a:solidFill>
                  <a:schemeClr val="tx1">
                    <a:lumMod val="50000"/>
                  </a:schemeClr>
                </a:solidFill>
              </a:rPr>
              <a:t>To </a:t>
            </a:r>
            <a:r>
              <a:rPr lang="en-US" dirty="0">
                <a:solidFill>
                  <a:schemeClr val="tx1">
                    <a:lumMod val="50000"/>
                  </a:schemeClr>
                </a:solidFill>
              </a:rPr>
              <a:t>be ruled by the Spirit comes only at the death of the carnal nature, Galatians 2:20.</a:t>
            </a:r>
          </a:p>
          <a:p>
            <a:r>
              <a:rPr lang="en-US" dirty="0" smtClean="0">
                <a:solidFill>
                  <a:schemeClr val="tx1">
                    <a:lumMod val="50000"/>
                  </a:schemeClr>
                </a:solidFill>
              </a:rPr>
              <a:t>Now</a:t>
            </a:r>
            <a:r>
              <a:rPr lang="en-US" dirty="0">
                <a:solidFill>
                  <a:schemeClr val="tx1">
                    <a:lumMod val="50000"/>
                  </a:schemeClr>
                </a:solidFill>
              </a:rPr>
              <a:t>, as believers, we are experiencing the harvesting of the </a:t>
            </a:r>
            <a:r>
              <a:rPr lang="en-US" dirty="0" err="1">
                <a:solidFill>
                  <a:schemeClr val="tx1">
                    <a:lumMod val="50000"/>
                  </a:schemeClr>
                </a:solidFill>
              </a:rPr>
              <a:t>soulish</a:t>
            </a:r>
            <a:r>
              <a:rPr lang="en-US" dirty="0">
                <a:solidFill>
                  <a:schemeClr val="tx1">
                    <a:lumMod val="50000"/>
                  </a:schemeClr>
                </a:solidFill>
              </a:rPr>
              <a:t> man.</a:t>
            </a:r>
          </a:p>
          <a:p>
            <a:r>
              <a:rPr lang="en-US" dirty="0" smtClean="0">
                <a:solidFill>
                  <a:schemeClr val="tx1">
                    <a:lumMod val="50000"/>
                  </a:schemeClr>
                </a:solidFill>
              </a:rPr>
              <a:t>Soon </a:t>
            </a:r>
            <a:r>
              <a:rPr lang="en-US" dirty="0">
                <a:solidFill>
                  <a:schemeClr val="tx1">
                    <a:lumMod val="50000"/>
                  </a:schemeClr>
                </a:solidFill>
              </a:rPr>
              <a:t>we will experience the harvest of the body as well</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Calendar</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Jesus lay in the grave through Passover, and Unleavened Bread, and arose on Firstfruits, the first day of the week.</a:t>
            </a:r>
          </a:p>
          <a:p>
            <a:r>
              <a:rPr lang="en-US" dirty="0">
                <a:solidFill>
                  <a:schemeClr val="tx1">
                    <a:lumMod val="50000"/>
                  </a:schemeClr>
                </a:solidFill>
              </a:rPr>
              <a:t>Mark 16:2, KJV,  “And very early in the morning the first </a:t>
            </a:r>
            <a:r>
              <a:rPr lang="en-US" i="1" dirty="0">
                <a:solidFill>
                  <a:schemeClr val="tx1">
                    <a:lumMod val="50000"/>
                  </a:schemeClr>
                </a:solidFill>
              </a:rPr>
              <a:t>day</a:t>
            </a:r>
            <a:r>
              <a:rPr lang="en-US" dirty="0">
                <a:solidFill>
                  <a:schemeClr val="tx1">
                    <a:lumMod val="50000"/>
                  </a:schemeClr>
                </a:solidFill>
              </a:rPr>
              <a:t> of the week, they came unto the </a:t>
            </a:r>
            <a:r>
              <a:rPr lang="en-US" dirty="0" err="1">
                <a:solidFill>
                  <a:schemeClr val="tx1">
                    <a:lumMod val="50000"/>
                  </a:schemeClr>
                </a:solidFill>
              </a:rPr>
              <a:t>sepulchre</a:t>
            </a:r>
            <a:r>
              <a:rPr lang="en-US" dirty="0">
                <a:solidFill>
                  <a:schemeClr val="tx1">
                    <a:lumMod val="50000"/>
                  </a:schemeClr>
                </a:solidFill>
              </a:rPr>
              <a:t> at the rising of the sun</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Passover (Pesach</a:t>
            </a:r>
            <a:r>
              <a:rPr lang="en-US" b="1" dirty="0" smtClean="0"/>
              <a:t>)</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a:solidFill>
                  <a:schemeClr val="tx1">
                    <a:lumMod val="50000"/>
                  </a:schemeClr>
                </a:solidFill>
              </a:rPr>
              <a:t>Exodus </a:t>
            </a:r>
            <a:r>
              <a:rPr lang="en-US" dirty="0" smtClean="0">
                <a:solidFill>
                  <a:schemeClr val="tx1">
                    <a:lumMod val="50000"/>
                  </a:schemeClr>
                </a:solidFill>
              </a:rPr>
              <a:t>12:1-3, </a:t>
            </a:r>
            <a:r>
              <a:rPr lang="en-US" dirty="0">
                <a:solidFill>
                  <a:schemeClr val="tx1">
                    <a:lumMod val="50000"/>
                  </a:schemeClr>
                </a:solidFill>
              </a:rPr>
              <a:t>KJV</a:t>
            </a:r>
          </a:p>
          <a:p>
            <a:r>
              <a:rPr lang="en-US" dirty="0">
                <a:solidFill>
                  <a:schemeClr val="tx1">
                    <a:lumMod val="50000"/>
                  </a:schemeClr>
                </a:solidFill>
              </a:rPr>
              <a:t>1,  “And the LORD </a:t>
            </a:r>
            <a:r>
              <a:rPr lang="en-US" dirty="0" err="1">
                <a:solidFill>
                  <a:schemeClr val="tx1">
                    <a:lumMod val="50000"/>
                  </a:schemeClr>
                </a:solidFill>
              </a:rPr>
              <a:t>spake</a:t>
            </a:r>
            <a:r>
              <a:rPr lang="en-US" dirty="0">
                <a:solidFill>
                  <a:schemeClr val="tx1">
                    <a:lumMod val="50000"/>
                  </a:schemeClr>
                </a:solidFill>
              </a:rPr>
              <a:t> unto Moses and Aaron in the land of Egypt, saying,</a:t>
            </a:r>
          </a:p>
          <a:p>
            <a:r>
              <a:rPr lang="en-US" dirty="0">
                <a:solidFill>
                  <a:schemeClr val="tx1">
                    <a:lumMod val="50000"/>
                  </a:schemeClr>
                </a:solidFill>
              </a:rPr>
              <a:t>2,  “This month </a:t>
            </a:r>
            <a:r>
              <a:rPr lang="en-US" i="1" dirty="0">
                <a:solidFill>
                  <a:schemeClr val="tx1">
                    <a:lumMod val="50000"/>
                  </a:schemeClr>
                </a:solidFill>
              </a:rPr>
              <a:t>shall be</a:t>
            </a:r>
            <a:r>
              <a:rPr lang="en-US" dirty="0">
                <a:solidFill>
                  <a:schemeClr val="tx1">
                    <a:lumMod val="50000"/>
                  </a:schemeClr>
                </a:solidFill>
              </a:rPr>
              <a:t> unto you the beginning of months: it </a:t>
            </a:r>
            <a:r>
              <a:rPr lang="en-US" i="1" dirty="0">
                <a:solidFill>
                  <a:schemeClr val="tx1">
                    <a:lumMod val="50000"/>
                  </a:schemeClr>
                </a:solidFill>
              </a:rPr>
              <a:t>shall be</a:t>
            </a:r>
            <a:r>
              <a:rPr lang="en-US" dirty="0">
                <a:solidFill>
                  <a:schemeClr val="tx1">
                    <a:lumMod val="50000"/>
                  </a:schemeClr>
                </a:solidFill>
              </a:rPr>
              <a:t> the first month of the year to you</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3,  “Speak ye unto all the congregation of Israel, saying, In the tenth </a:t>
            </a:r>
            <a:r>
              <a:rPr lang="en-US" i="1" dirty="0">
                <a:solidFill>
                  <a:schemeClr val="tx1">
                    <a:lumMod val="50000"/>
                  </a:schemeClr>
                </a:solidFill>
              </a:rPr>
              <a:t>day</a:t>
            </a:r>
            <a:r>
              <a:rPr lang="en-US" dirty="0">
                <a:solidFill>
                  <a:schemeClr val="tx1">
                    <a:lumMod val="50000"/>
                  </a:schemeClr>
                </a:solidFill>
              </a:rPr>
              <a:t> of this month they shall take to them every man a lamb, according to the house of </a:t>
            </a:r>
            <a:r>
              <a:rPr lang="en-US" i="1" dirty="0">
                <a:solidFill>
                  <a:schemeClr val="tx1">
                    <a:lumMod val="50000"/>
                  </a:schemeClr>
                </a:solidFill>
              </a:rPr>
              <a:t>their</a:t>
            </a:r>
            <a:r>
              <a:rPr lang="en-US" dirty="0">
                <a:solidFill>
                  <a:schemeClr val="tx1">
                    <a:lumMod val="50000"/>
                  </a:schemeClr>
                </a:solidFill>
              </a:rPr>
              <a:t> fathers, a lamb for an house</a:t>
            </a:r>
            <a:r>
              <a:rPr lang="en-US" dirty="0" smtClean="0">
                <a:solidFill>
                  <a:schemeClr val="tx1">
                    <a:lumMod val="50000"/>
                  </a:schemeClr>
                </a:solidFill>
              </a:rPr>
              <a:t>:”</a:t>
            </a:r>
            <a:endParaRPr lang="en-US" dirty="0">
              <a:solidFill>
                <a:schemeClr val="tx1">
                  <a:lumMod val="50000"/>
                </a:schemeClr>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295400"/>
            <a:ext cx="8229600" cy="5410200"/>
          </a:xfrm>
        </p:spPr>
        <p:txBody>
          <a:bodyPr>
            <a:normAutofit fontScale="92500"/>
          </a:bodyPr>
          <a:lstStyle/>
          <a:p>
            <a:r>
              <a:rPr lang="en-US" dirty="0">
                <a:solidFill>
                  <a:schemeClr val="tx1">
                    <a:lumMod val="50000"/>
                  </a:schemeClr>
                </a:solidFill>
              </a:rPr>
              <a:t>Exodus </a:t>
            </a:r>
            <a:r>
              <a:rPr lang="en-US" dirty="0" smtClean="0">
                <a:solidFill>
                  <a:schemeClr val="tx1">
                    <a:lumMod val="50000"/>
                  </a:schemeClr>
                </a:solidFill>
              </a:rPr>
              <a:t>12:4-5, </a:t>
            </a:r>
            <a:r>
              <a:rPr lang="en-US" dirty="0">
                <a:solidFill>
                  <a:schemeClr val="tx1">
                    <a:lumMod val="50000"/>
                  </a:schemeClr>
                </a:solidFill>
              </a:rPr>
              <a:t>KJV</a:t>
            </a:r>
          </a:p>
          <a:p>
            <a:r>
              <a:rPr lang="en-US" dirty="0" smtClean="0">
                <a:solidFill>
                  <a:schemeClr val="tx1">
                    <a:lumMod val="50000"/>
                  </a:schemeClr>
                </a:solidFill>
              </a:rPr>
              <a:t>4</a:t>
            </a:r>
            <a:r>
              <a:rPr lang="en-US" dirty="0">
                <a:solidFill>
                  <a:schemeClr val="tx1">
                    <a:lumMod val="50000"/>
                  </a:schemeClr>
                </a:solidFill>
              </a:rPr>
              <a:t>,  “And if the household be too little for the lamb, let him and his </a:t>
            </a:r>
            <a:r>
              <a:rPr lang="en-US" dirty="0" err="1">
                <a:solidFill>
                  <a:schemeClr val="tx1">
                    <a:lumMod val="50000"/>
                  </a:schemeClr>
                </a:solidFill>
              </a:rPr>
              <a:t>neighbour</a:t>
            </a:r>
            <a:r>
              <a:rPr lang="en-US" dirty="0">
                <a:solidFill>
                  <a:schemeClr val="tx1">
                    <a:lumMod val="50000"/>
                  </a:schemeClr>
                </a:solidFill>
              </a:rPr>
              <a:t> next unto his house take </a:t>
            </a:r>
            <a:r>
              <a:rPr lang="en-US" i="1" dirty="0">
                <a:solidFill>
                  <a:schemeClr val="tx1">
                    <a:lumMod val="50000"/>
                  </a:schemeClr>
                </a:solidFill>
              </a:rPr>
              <a:t>it</a:t>
            </a:r>
            <a:r>
              <a:rPr lang="en-US" dirty="0">
                <a:solidFill>
                  <a:schemeClr val="tx1">
                    <a:lumMod val="50000"/>
                  </a:schemeClr>
                </a:solidFill>
              </a:rPr>
              <a:t> according to the number of the souls; every man according to his eating shall make your count for the lamb</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5,  “Your lamb shall be without blemish, a male of the first year: ye shall take </a:t>
            </a:r>
            <a:r>
              <a:rPr lang="en-US" i="1" dirty="0">
                <a:solidFill>
                  <a:schemeClr val="tx1">
                    <a:lumMod val="50000"/>
                  </a:schemeClr>
                </a:solidFill>
              </a:rPr>
              <a:t>it</a:t>
            </a:r>
            <a:r>
              <a:rPr lang="en-US" dirty="0">
                <a:solidFill>
                  <a:schemeClr val="tx1">
                    <a:lumMod val="50000"/>
                  </a:schemeClr>
                </a:solidFill>
              </a:rPr>
              <a:t> out from the sheep, or from the goats</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Passover (Pesach)</a:t>
            </a:r>
            <a:endParaRPr lang="en-US" dirty="0"/>
          </a:p>
        </p:txBody>
      </p:sp>
      <p:sp>
        <p:nvSpPr>
          <p:cNvPr id="3" name="Content Placeholder 2"/>
          <p:cNvSpPr>
            <a:spLocks noGrp="1"/>
          </p:cNvSpPr>
          <p:nvPr>
            <p:ph idx="1"/>
          </p:nvPr>
        </p:nvSpPr>
        <p:spPr>
          <a:xfrm>
            <a:off x="457200" y="1371600"/>
            <a:ext cx="8229600" cy="5257800"/>
          </a:xfrm>
        </p:spPr>
        <p:txBody>
          <a:bodyPr>
            <a:normAutofit fontScale="92500" lnSpcReduction="20000"/>
          </a:bodyPr>
          <a:lstStyle/>
          <a:p>
            <a:r>
              <a:rPr lang="en-US" dirty="0" smtClean="0">
                <a:solidFill>
                  <a:schemeClr val="tx1">
                    <a:lumMod val="50000"/>
                  </a:schemeClr>
                </a:solidFill>
              </a:rPr>
              <a:t>Exodus 12:6-8, KJV</a:t>
            </a:r>
          </a:p>
          <a:p>
            <a:r>
              <a:rPr lang="en-US" dirty="0" smtClean="0">
                <a:solidFill>
                  <a:schemeClr val="tx1">
                    <a:lumMod val="50000"/>
                  </a:schemeClr>
                </a:solidFill>
              </a:rPr>
              <a:t>6</a:t>
            </a:r>
            <a:r>
              <a:rPr lang="en-US" dirty="0">
                <a:solidFill>
                  <a:schemeClr val="tx1">
                    <a:lumMod val="50000"/>
                  </a:schemeClr>
                </a:solidFill>
              </a:rPr>
              <a:t>,  “And ye shall keep it up until the fourteenth day of the same month: and the whole assembly of the congregation of Israel shall kill it in the evening</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7,  “And they shall take of the blood, and strike </a:t>
            </a:r>
            <a:r>
              <a:rPr lang="en-US" i="1" dirty="0">
                <a:solidFill>
                  <a:schemeClr val="tx1">
                    <a:lumMod val="50000"/>
                  </a:schemeClr>
                </a:solidFill>
              </a:rPr>
              <a:t>it</a:t>
            </a:r>
            <a:r>
              <a:rPr lang="en-US" dirty="0">
                <a:solidFill>
                  <a:schemeClr val="tx1">
                    <a:lumMod val="50000"/>
                  </a:schemeClr>
                </a:solidFill>
              </a:rPr>
              <a:t> on the two side posts and on the upper door post of the houses, wherein they shall eat it</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8,  “And they shall eat the flesh in that night, roast with fire, and unleavened bread; </a:t>
            </a:r>
            <a:r>
              <a:rPr lang="en-US" i="1" dirty="0">
                <a:solidFill>
                  <a:schemeClr val="tx1">
                    <a:lumMod val="50000"/>
                  </a:schemeClr>
                </a:solidFill>
              </a:rPr>
              <a:t>and</a:t>
            </a:r>
            <a:r>
              <a:rPr lang="en-US" dirty="0">
                <a:solidFill>
                  <a:schemeClr val="tx1">
                    <a:lumMod val="50000"/>
                  </a:schemeClr>
                </a:solidFill>
              </a:rPr>
              <a:t> with bitter </a:t>
            </a:r>
            <a:r>
              <a:rPr lang="en-US" i="1" dirty="0">
                <a:solidFill>
                  <a:schemeClr val="tx1">
                    <a:lumMod val="50000"/>
                  </a:schemeClr>
                </a:solidFill>
              </a:rPr>
              <a:t>herbs</a:t>
            </a:r>
            <a:r>
              <a:rPr lang="en-US" dirty="0">
                <a:solidFill>
                  <a:schemeClr val="tx1">
                    <a:lumMod val="50000"/>
                  </a:schemeClr>
                </a:solidFill>
              </a:rPr>
              <a:t> they shall eat it</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ustom 3">
      <a:dk1>
        <a:srgbClr val="660033"/>
      </a:dk1>
      <a:lt1>
        <a:srgbClr val="E0E6F5"/>
      </a:lt1>
      <a:dk2>
        <a:srgbClr val="365BB0"/>
      </a:dk2>
      <a:lt2>
        <a:srgbClr val="E0E6F5"/>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stom 1">
      <a:majorFont>
        <a:latin typeface="Cooper Black"/>
        <a:ea typeface=""/>
        <a:cs typeface=""/>
      </a:majorFont>
      <a:minorFont>
        <a:latin typeface="Cooper Black"/>
        <a:ea typeface=""/>
        <a:cs typeface=""/>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TotalTime>
  <Words>3662</Words>
  <Application>Microsoft Office PowerPoint</Application>
  <PresentationFormat>On-screen Show (4:3)</PresentationFormat>
  <Paragraphs>229</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The Feasts of Israel</vt:lpstr>
      <vt:lpstr>Three Convocations</vt:lpstr>
      <vt:lpstr>Three Convocations</vt:lpstr>
      <vt:lpstr>The Calendar</vt:lpstr>
      <vt:lpstr>The Calendar</vt:lpstr>
      <vt:lpstr>The Calendar</vt:lpstr>
      <vt:lpstr>Passover (Pesach)</vt:lpstr>
      <vt:lpstr>Passover (Pesach)</vt:lpstr>
      <vt:lpstr>Passover (Pesach)</vt:lpstr>
      <vt:lpstr>Passover (Pesach)</vt:lpstr>
      <vt:lpstr>Passover (Pesach)</vt:lpstr>
      <vt:lpstr>Passover (Pesach)</vt:lpstr>
      <vt:lpstr>Passover (Pesach)</vt:lpstr>
      <vt:lpstr>Passover (Pesach)</vt:lpstr>
      <vt:lpstr>The Lamb</vt:lpstr>
      <vt:lpstr>The Lamb</vt:lpstr>
      <vt:lpstr>Jesus the Lamb</vt:lpstr>
      <vt:lpstr>Jesus the Lamb</vt:lpstr>
      <vt:lpstr>Feast of Unleavened Bread</vt:lpstr>
      <vt:lpstr>Unleavened Bread</vt:lpstr>
      <vt:lpstr>Unleavened Bread</vt:lpstr>
      <vt:lpstr>Unleavened Bread</vt:lpstr>
      <vt:lpstr>Unleavened Bread</vt:lpstr>
      <vt:lpstr>Unleavened Bread</vt:lpstr>
      <vt:lpstr>Jesus and Unleavened Bread</vt:lpstr>
      <vt:lpstr>Jesus is the Unleavened Bread</vt:lpstr>
      <vt:lpstr>Christ is the Unleavened Bread</vt:lpstr>
      <vt:lpstr>The Eternal Bread</vt:lpstr>
      <vt:lpstr>The Eternal Bread</vt:lpstr>
      <vt:lpstr>The Eternal Bread</vt:lpstr>
      <vt:lpstr>The Eternal Bread</vt:lpstr>
      <vt:lpstr>Feast of Firstfruits</vt:lpstr>
      <vt:lpstr>Firstfruits</vt:lpstr>
      <vt:lpstr>Firstfruits</vt:lpstr>
      <vt:lpstr>Firstfruits</vt:lpstr>
      <vt:lpstr>Firstfruits</vt:lpstr>
      <vt:lpstr>Barley</vt:lpstr>
      <vt:lpstr>Jesus is the Firstfruits</vt:lpstr>
      <vt:lpstr>Jesus is the Firstfruits</vt:lpstr>
      <vt:lpstr>Jesus is the Firstfruits</vt:lpstr>
      <vt:lpstr>Jesus is the Firstfruits</vt:lpstr>
      <vt:lpstr>The Firstfruits</vt:lpstr>
      <vt:lpstr>The Firstfruits</vt:lpstr>
      <vt:lpstr>The Firstfruits</vt:lpstr>
      <vt:lpstr>Firstfruits</vt:lpstr>
      <vt:lpstr>Firstfruits</vt:lpstr>
      <vt:lpstr>Firstfruits</vt:lpstr>
      <vt:lpstr>Firstfruits</vt:lpstr>
      <vt:lpstr>Firstfruits</vt:lpstr>
      <vt:lpstr>Firstfruits</vt:lpstr>
      <vt:lpstr>Firstfruits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29</cp:revision>
  <dcterms:created xsi:type="dcterms:W3CDTF">2012-09-09T00:29:32Z</dcterms:created>
  <dcterms:modified xsi:type="dcterms:W3CDTF">2012-09-09T05:36:55Z</dcterms:modified>
</cp:coreProperties>
</file>