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0"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3BEEB1-51EB-4CD9-954E-E3AB5A3F45E1}" type="datetimeFigureOut">
              <a:rPr lang="en-US" smtClean="0"/>
              <a:pPr/>
              <a:t>9/16/2012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7E8E3-6F70-4FDA-A7B5-7765B5D035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3BEEB1-51EB-4CD9-954E-E3AB5A3F45E1}" type="datetimeFigureOut">
              <a:rPr lang="en-US" smtClean="0"/>
              <a:pPr/>
              <a:t>9/16/2012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7E8E3-6F70-4FDA-A7B5-7765B5D035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3BEEB1-51EB-4CD9-954E-E3AB5A3F45E1}" type="datetimeFigureOut">
              <a:rPr lang="en-US" smtClean="0"/>
              <a:pPr/>
              <a:t>9/16/2012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7E8E3-6F70-4FDA-A7B5-7765B5D035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3BEEB1-51EB-4CD9-954E-E3AB5A3F45E1}" type="datetimeFigureOut">
              <a:rPr lang="en-US" smtClean="0"/>
              <a:pPr/>
              <a:t>9/16/2012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7E8E3-6F70-4FDA-A7B5-7765B5D035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3BEEB1-51EB-4CD9-954E-E3AB5A3F45E1}" type="datetimeFigureOut">
              <a:rPr lang="en-US" smtClean="0"/>
              <a:pPr/>
              <a:t>9/16/2012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7E8E3-6F70-4FDA-A7B5-7765B5D035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3BEEB1-51EB-4CD9-954E-E3AB5A3F45E1}" type="datetimeFigureOut">
              <a:rPr lang="en-US" smtClean="0"/>
              <a:pPr/>
              <a:t>9/16/2012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7E8E3-6F70-4FDA-A7B5-7765B5D035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3BEEB1-51EB-4CD9-954E-E3AB5A3F45E1}" type="datetimeFigureOut">
              <a:rPr lang="en-US" smtClean="0"/>
              <a:pPr/>
              <a:t>9/16/2012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7E8E3-6F70-4FDA-A7B5-7765B5D035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3BEEB1-51EB-4CD9-954E-E3AB5A3F45E1}" type="datetimeFigureOut">
              <a:rPr lang="en-US" smtClean="0"/>
              <a:pPr/>
              <a:t>9/16/2012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7E8E3-6F70-4FDA-A7B5-7765B5D035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3BEEB1-51EB-4CD9-954E-E3AB5A3F45E1}" type="datetimeFigureOut">
              <a:rPr lang="en-US" smtClean="0"/>
              <a:pPr/>
              <a:t>9/16/2012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7E8E3-6F70-4FDA-A7B5-7765B5D035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3BEEB1-51EB-4CD9-954E-E3AB5A3F45E1}" type="datetimeFigureOut">
              <a:rPr lang="en-US" smtClean="0"/>
              <a:pPr/>
              <a:t>9/16/2012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7E8E3-6F70-4FDA-A7B5-7765B5D035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3BEEB1-51EB-4CD9-954E-E3AB5A3F45E1}" type="datetimeFigureOut">
              <a:rPr lang="en-US" smtClean="0"/>
              <a:pPr/>
              <a:t>9/16/2012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7E8E3-6F70-4FDA-A7B5-7765B5D0357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3BEEB1-51EB-4CD9-954E-E3AB5A3F45E1}" type="datetimeFigureOut">
              <a:rPr lang="en-US" smtClean="0"/>
              <a:pPr/>
              <a:t>9/16/2012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7E8E3-6F70-4FDA-A7B5-7765B5D035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Feasts of Israel</a:t>
            </a:r>
            <a:endParaRPr lang="en-US" dirty="0"/>
          </a:p>
        </p:txBody>
      </p:sp>
      <p:sp>
        <p:nvSpPr>
          <p:cNvPr id="3" name="Subtitle 2"/>
          <p:cNvSpPr>
            <a:spLocks noGrp="1"/>
          </p:cNvSpPr>
          <p:nvPr>
            <p:ph type="subTitle" idx="1"/>
          </p:nvPr>
        </p:nvSpPr>
        <p:spPr>
          <a:xfrm>
            <a:off x="381000" y="5257800"/>
            <a:ext cx="4343400" cy="1219200"/>
          </a:xfrm>
        </p:spPr>
        <p:txBody>
          <a:bodyPr>
            <a:normAutofit fontScale="55000" lnSpcReduction="20000"/>
          </a:bodyPr>
          <a:lstStyle/>
          <a:p>
            <a:pPr algn="l"/>
            <a:r>
              <a:rPr lang="en-US" dirty="0" smtClean="0">
                <a:solidFill>
                  <a:schemeClr val="bg1">
                    <a:lumMod val="10000"/>
                  </a:schemeClr>
                </a:solidFill>
              </a:rPr>
              <a:t>Louis G. Hulsey</a:t>
            </a:r>
          </a:p>
          <a:p>
            <a:pPr algn="l"/>
            <a:r>
              <a:rPr lang="en-US" dirty="0" smtClean="0">
                <a:solidFill>
                  <a:schemeClr val="bg1">
                    <a:lumMod val="10000"/>
                  </a:schemeClr>
                </a:solidFill>
              </a:rPr>
              <a:t>September 16, 2012</a:t>
            </a:r>
          </a:p>
          <a:p>
            <a:pPr algn="l"/>
            <a:r>
              <a:rPr lang="en-US" dirty="0" smtClean="0">
                <a:solidFill>
                  <a:schemeClr val="bg1">
                    <a:lumMod val="10000"/>
                  </a:schemeClr>
                </a:solidFill>
              </a:rPr>
              <a:t>Rosh Hashanah</a:t>
            </a:r>
          </a:p>
          <a:p>
            <a:pPr algn="l"/>
            <a:r>
              <a:rPr lang="en-US" dirty="0" smtClean="0">
                <a:solidFill>
                  <a:schemeClr val="bg1">
                    <a:lumMod val="10000"/>
                  </a:schemeClr>
                </a:solidFill>
              </a:rPr>
              <a:t>Casa Grande, Arizona </a:t>
            </a:r>
            <a:endParaRPr lang="en-US"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Testament Pentecost</a:t>
            </a:r>
            <a:endParaRPr lang="en-US" dirty="0"/>
          </a:p>
        </p:txBody>
      </p:sp>
      <p:sp>
        <p:nvSpPr>
          <p:cNvPr id="3" name="Content Placeholder 2"/>
          <p:cNvSpPr>
            <a:spLocks noGrp="1"/>
          </p:cNvSpPr>
          <p:nvPr>
            <p:ph idx="1"/>
          </p:nvPr>
        </p:nvSpPr>
        <p:spPr>
          <a:xfrm>
            <a:off x="457200" y="1600200"/>
            <a:ext cx="8229600" cy="4800600"/>
          </a:xfrm>
        </p:spPr>
        <p:txBody>
          <a:bodyPr>
            <a:normAutofit fontScale="85000" lnSpcReduction="10000"/>
          </a:bodyPr>
          <a:lstStyle/>
          <a:p>
            <a:r>
              <a:rPr lang="en-US" dirty="0">
                <a:solidFill>
                  <a:schemeClr val="bg1">
                    <a:lumMod val="10000"/>
                  </a:schemeClr>
                </a:solidFill>
              </a:rPr>
              <a:t>2. On </a:t>
            </a:r>
            <a:r>
              <a:rPr lang="en-US" dirty="0" smtClean="0">
                <a:solidFill>
                  <a:schemeClr val="bg1">
                    <a:lumMod val="10000"/>
                  </a:schemeClr>
                </a:solidFill>
              </a:rPr>
              <a:t>the Day of Pentecost </a:t>
            </a:r>
            <a:r>
              <a:rPr lang="en-US" dirty="0">
                <a:solidFill>
                  <a:schemeClr val="bg1">
                    <a:lumMod val="10000"/>
                  </a:schemeClr>
                </a:solidFill>
              </a:rPr>
              <a:t>in the New Testament the Holy Spirit was poured out on the </a:t>
            </a:r>
            <a:r>
              <a:rPr lang="en-US" dirty="0" smtClean="0">
                <a:solidFill>
                  <a:schemeClr val="bg1">
                    <a:lumMod val="10000"/>
                  </a:schemeClr>
                </a:solidFill>
              </a:rPr>
              <a:t>believers.</a:t>
            </a:r>
          </a:p>
          <a:p>
            <a:pPr lvl="1">
              <a:buNone/>
            </a:pPr>
            <a:r>
              <a:rPr lang="en-US" dirty="0" smtClean="0">
                <a:solidFill>
                  <a:schemeClr val="bg1">
                    <a:lumMod val="10000"/>
                  </a:schemeClr>
                </a:solidFill>
              </a:rPr>
              <a:t>The </a:t>
            </a:r>
            <a:r>
              <a:rPr lang="en-US" dirty="0">
                <a:solidFill>
                  <a:schemeClr val="bg1">
                    <a:lumMod val="10000"/>
                  </a:schemeClr>
                </a:solidFill>
              </a:rPr>
              <a:t>New Testament Pentecost </a:t>
            </a:r>
            <a:r>
              <a:rPr lang="en-US" dirty="0" smtClean="0">
                <a:solidFill>
                  <a:schemeClr val="bg1">
                    <a:lumMod val="10000"/>
                  </a:schemeClr>
                </a:solidFill>
              </a:rPr>
              <a:t>established:</a:t>
            </a:r>
          </a:p>
          <a:p>
            <a:pPr lvl="1"/>
            <a:r>
              <a:rPr lang="en-US" dirty="0" smtClean="0">
                <a:solidFill>
                  <a:schemeClr val="bg1">
                    <a:lumMod val="10000"/>
                  </a:schemeClr>
                </a:solidFill>
              </a:rPr>
              <a:t>A </a:t>
            </a:r>
            <a:r>
              <a:rPr lang="en-US" dirty="0">
                <a:solidFill>
                  <a:schemeClr val="bg1">
                    <a:lumMod val="10000"/>
                  </a:schemeClr>
                </a:solidFill>
              </a:rPr>
              <a:t>New Covenant</a:t>
            </a:r>
          </a:p>
          <a:p>
            <a:r>
              <a:rPr lang="en-US" dirty="0">
                <a:solidFill>
                  <a:schemeClr val="bg1">
                    <a:lumMod val="10000"/>
                  </a:schemeClr>
                </a:solidFill>
              </a:rPr>
              <a:t>Jeremiah </a:t>
            </a:r>
            <a:r>
              <a:rPr lang="en-US" dirty="0" smtClean="0">
                <a:solidFill>
                  <a:schemeClr val="bg1">
                    <a:lumMod val="10000"/>
                  </a:schemeClr>
                </a:solidFill>
              </a:rPr>
              <a:t>31:33, </a:t>
            </a:r>
            <a:r>
              <a:rPr lang="en-US" dirty="0">
                <a:solidFill>
                  <a:schemeClr val="bg1">
                    <a:lumMod val="10000"/>
                  </a:schemeClr>
                </a:solidFill>
              </a:rPr>
              <a:t>KJV</a:t>
            </a:r>
          </a:p>
          <a:p>
            <a:r>
              <a:rPr lang="en-US" dirty="0" smtClean="0">
                <a:solidFill>
                  <a:schemeClr val="bg1">
                    <a:lumMod val="10000"/>
                  </a:schemeClr>
                </a:solidFill>
              </a:rPr>
              <a:t>“</a:t>
            </a:r>
            <a:r>
              <a:rPr lang="en-US" dirty="0">
                <a:solidFill>
                  <a:schemeClr val="bg1">
                    <a:lumMod val="10000"/>
                  </a:schemeClr>
                </a:solidFill>
              </a:rPr>
              <a:t>But this </a:t>
            </a:r>
            <a:r>
              <a:rPr lang="en-US" i="1" dirty="0">
                <a:solidFill>
                  <a:schemeClr val="bg1">
                    <a:lumMod val="10000"/>
                  </a:schemeClr>
                </a:solidFill>
              </a:rPr>
              <a:t>shall be</a:t>
            </a:r>
            <a:r>
              <a:rPr lang="en-US" dirty="0">
                <a:solidFill>
                  <a:schemeClr val="bg1">
                    <a:lumMod val="10000"/>
                  </a:schemeClr>
                </a:solidFill>
              </a:rPr>
              <a:t> the covenant that I will make with the house of Israel; After those days, </a:t>
            </a:r>
            <a:r>
              <a:rPr lang="en-US" dirty="0" err="1">
                <a:solidFill>
                  <a:schemeClr val="bg1">
                    <a:lumMod val="10000"/>
                  </a:schemeClr>
                </a:solidFill>
              </a:rPr>
              <a:t>saith</a:t>
            </a:r>
            <a:r>
              <a:rPr lang="en-US" dirty="0">
                <a:solidFill>
                  <a:schemeClr val="bg1">
                    <a:lumMod val="10000"/>
                  </a:schemeClr>
                </a:solidFill>
              </a:rPr>
              <a:t> the LORD, I will put my law in their inward parts, and write it in their hearts; and will be their God, and they shall be my people.”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New Testament Pentecost</a:t>
            </a:r>
            <a:endParaRPr lang="en-US" dirty="0"/>
          </a:p>
        </p:txBody>
      </p:sp>
      <p:sp>
        <p:nvSpPr>
          <p:cNvPr id="3" name="Content Placeholder 2"/>
          <p:cNvSpPr>
            <a:spLocks noGrp="1"/>
          </p:cNvSpPr>
          <p:nvPr>
            <p:ph idx="1"/>
          </p:nvPr>
        </p:nvSpPr>
        <p:spPr>
          <a:xfrm>
            <a:off x="457200" y="1143000"/>
            <a:ext cx="8229600" cy="5334000"/>
          </a:xfrm>
        </p:spPr>
        <p:txBody>
          <a:bodyPr>
            <a:normAutofit fontScale="92500" lnSpcReduction="20000"/>
          </a:bodyPr>
          <a:lstStyle/>
          <a:p>
            <a:r>
              <a:rPr lang="en-US" dirty="0" smtClean="0">
                <a:solidFill>
                  <a:schemeClr val="bg1">
                    <a:lumMod val="10000"/>
                  </a:schemeClr>
                </a:solidFill>
              </a:rPr>
              <a:t>Jeremiah 31:34, </a:t>
            </a:r>
            <a:r>
              <a:rPr lang="en-US" dirty="0">
                <a:solidFill>
                  <a:schemeClr val="bg1">
                    <a:lumMod val="10000"/>
                  </a:schemeClr>
                </a:solidFill>
              </a:rPr>
              <a:t>“And they shall teach no more every man his </a:t>
            </a:r>
            <a:r>
              <a:rPr lang="en-US" dirty="0" err="1">
                <a:solidFill>
                  <a:schemeClr val="bg1">
                    <a:lumMod val="10000"/>
                  </a:schemeClr>
                </a:solidFill>
              </a:rPr>
              <a:t>neighbour</a:t>
            </a:r>
            <a:r>
              <a:rPr lang="en-US" dirty="0">
                <a:solidFill>
                  <a:schemeClr val="bg1">
                    <a:lumMod val="10000"/>
                  </a:schemeClr>
                </a:solidFill>
              </a:rPr>
              <a:t>, and every man his brother, saying, Know the LORD: for they shall all know me, from the least of them unto the greatest of them, </a:t>
            </a:r>
            <a:r>
              <a:rPr lang="en-US" dirty="0" err="1">
                <a:solidFill>
                  <a:schemeClr val="bg1">
                    <a:lumMod val="10000"/>
                  </a:schemeClr>
                </a:solidFill>
              </a:rPr>
              <a:t>saith</a:t>
            </a:r>
            <a:r>
              <a:rPr lang="en-US" dirty="0">
                <a:solidFill>
                  <a:schemeClr val="bg1">
                    <a:lumMod val="10000"/>
                  </a:schemeClr>
                </a:solidFill>
              </a:rPr>
              <a:t> the LORD: for I will forgive their iniquity, and I will remember their sin no more.”</a:t>
            </a:r>
          </a:p>
          <a:p>
            <a:r>
              <a:rPr lang="en-US" dirty="0">
                <a:solidFill>
                  <a:schemeClr val="bg1">
                    <a:lumMod val="10000"/>
                  </a:schemeClr>
                </a:solidFill>
              </a:rPr>
              <a:t>2 Corinthians 3:3, KJV, “</a:t>
            </a:r>
            <a:r>
              <a:rPr lang="en-US" i="1" dirty="0">
                <a:solidFill>
                  <a:schemeClr val="bg1">
                    <a:lumMod val="10000"/>
                  </a:schemeClr>
                </a:solidFill>
              </a:rPr>
              <a:t>Forasmuch as ye are</a:t>
            </a:r>
            <a:r>
              <a:rPr lang="en-US" dirty="0">
                <a:solidFill>
                  <a:schemeClr val="bg1">
                    <a:lumMod val="10000"/>
                  </a:schemeClr>
                </a:solidFill>
              </a:rPr>
              <a:t> manifestly declared to be the epistle of Christ ministered by us, written not with ink, but with the Spirit of the living God; not in tables of stone, but in fleshy tables of the heart.”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Testament Pentecost</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bg1">
                    <a:lumMod val="10000"/>
                  </a:schemeClr>
                </a:solidFill>
              </a:rPr>
              <a:t>Hebrews 8:10, KJV, “For this </a:t>
            </a:r>
            <a:r>
              <a:rPr lang="en-US" i="1" dirty="0">
                <a:solidFill>
                  <a:schemeClr val="bg1">
                    <a:lumMod val="10000"/>
                  </a:schemeClr>
                </a:solidFill>
              </a:rPr>
              <a:t>is</a:t>
            </a:r>
            <a:r>
              <a:rPr lang="en-US" dirty="0">
                <a:solidFill>
                  <a:schemeClr val="bg1">
                    <a:lumMod val="10000"/>
                  </a:schemeClr>
                </a:solidFill>
              </a:rPr>
              <a:t> the covenant that I will make with the house of Israel after those days, </a:t>
            </a:r>
            <a:r>
              <a:rPr lang="en-US" dirty="0" err="1">
                <a:solidFill>
                  <a:schemeClr val="bg1">
                    <a:lumMod val="10000"/>
                  </a:schemeClr>
                </a:solidFill>
              </a:rPr>
              <a:t>saith</a:t>
            </a:r>
            <a:r>
              <a:rPr lang="en-US" dirty="0">
                <a:solidFill>
                  <a:schemeClr val="bg1">
                    <a:lumMod val="10000"/>
                  </a:schemeClr>
                </a:solidFill>
              </a:rPr>
              <a:t> the Lord; I will put my laws into their mind, and write them in their hearts: and I will be to them a God, and they shall be to me a people:”</a:t>
            </a:r>
          </a:p>
          <a:p>
            <a:r>
              <a:rPr lang="en-US" dirty="0">
                <a:solidFill>
                  <a:schemeClr val="bg1">
                    <a:lumMod val="10000"/>
                  </a:schemeClr>
                </a:solidFill>
              </a:rPr>
              <a:t>Hebrews 8:13, KJV, “In that he </a:t>
            </a:r>
            <a:r>
              <a:rPr lang="en-US" dirty="0" err="1">
                <a:solidFill>
                  <a:schemeClr val="bg1">
                    <a:lumMod val="10000"/>
                  </a:schemeClr>
                </a:solidFill>
              </a:rPr>
              <a:t>saith</a:t>
            </a:r>
            <a:r>
              <a:rPr lang="en-US" dirty="0">
                <a:solidFill>
                  <a:schemeClr val="bg1">
                    <a:lumMod val="10000"/>
                  </a:schemeClr>
                </a:solidFill>
              </a:rPr>
              <a:t>, A new </a:t>
            </a:r>
            <a:r>
              <a:rPr lang="en-US" i="1" dirty="0">
                <a:solidFill>
                  <a:schemeClr val="bg1">
                    <a:lumMod val="10000"/>
                  </a:schemeClr>
                </a:solidFill>
              </a:rPr>
              <a:t>covenant,</a:t>
            </a:r>
            <a:r>
              <a:rPr lang="en-US" dirty="0">
                <a:solidFill>
                  <a:schemeClr val="bg1">
                    <a:lumMod val="10000"/>
                  </a:schemeClr>
                </a:solidFill>
              </a:rPr>
              <a:t> he hath made the first old. Now that which </a:t>
            </a:r>
            <a:r>
              <a:rPr lang="en-US" dirty="0" err="1">
                <a:solidFill>
                  <a:schemeClr val="bg1">
                    <a:lumMod val="10000"/>
                  </a:schemeClr>
                </a:solidFill>
              </a:rPr>
              <a:t>decayeth</a:t>
            </a:r>
            <a:r>
              <a:rPr lang="en-US" dirty="0">
                <a:solidFill>
                  <a:schemeClr val="bg1">
                    <a:lumMod val="10000"/>
                  </a:schemeClr>
                </a:solidFill>
              </a:rPr>
              <a:t> and </a:t>
            </a:r>
            <a:r>
              <a:rPr lang="en-US" dirty="0" err="1">
                <a:solidFill>
                  <a:schemeClr val="bg1">
                    <a:lumMod val="10000"/>
                  </a:schemeClr>
                </a:solidFill>
              </a:rPr>
              <a:t>waxeth</a:t>
            </a:r>
            <a:r>
              <a:rPr lang="en-US" dirty="0">
                <a:solidFill>
                  <a:schemeClr val="bg1">
                    <a:lumMod val="10000"/>
                  </a:schemeClr>
                </a:solidFill>
              </a:rPr>
              <a:t> old </a:t>
            </a:r>
            <a:r>
              <a:rPr lang="en-US" i="1" dirty="0">
                <a:solidFill>
                  <a:schemeClr val="bg1">
                    <a:lumMod val="10000"/>
                  </a:schemeClr>
                </a:solidFill>
              </a:rPr>
              <a:t>is</a:t>
            </a:r>
            <a:r>
              <a:rPr lang="en-US" dirty="0">
                <a:solidFill>
                  <a:schemeClr val="bg1">
                    <a:lumMod val="10000"/>
                  </a:schemeClr>
                </a:solidFill>
              </a:rPr>
              <a:t> ready to vanish away</a:t>
            </a:r>
            <a:r>
              <a:rPr lang="en-US" dirty="0" smtClean="0">
                <a:solidFill>
                  <a:schemeClr val="bg1">
                    <a:lumMod val="10000"/>
                  </a:schemeClr>
                </a:solidFill>
              </a:rPr>
              <a:t>.”</a:t>
            </a:r>
            <a:endParaRPr lang="en-US"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Testament Pentecost</a:t>
            </a:r>
            <a:endParaRPr lang="en-US" dirty="0"/>
          </a:p>
        </p:txBody>
      </p:sp>
      <p:sp>
        <p:nvSpPr>
          <p:cNvPr id="3" name="Content Placeholder 2"/>
          <p:cNvSpPr>
            <a:spLocks noGrp="1"/>
          </p:cNvSpPr>
          <p:nvPr>
            <p:ph idx="1"/>
          </p:nvPr>
        </p:nvSpPr>
        <p:spPr/>
        <p:txBody>
          <a:bodyPr>
            <a:normAutofit lnSpcReduction="10000"/>
          </a:bodyPr>
          <a:lstStyle/>
          <a:p>
            <a:pPr marL="342900" lvl="1" indent="-342900">
              <a:buFont typeface="Arial" pitchFamily="34" charset="0"/>
              <a:buChar char="•"/>
            </a:pPr>
            <a:r>
              <a:rPr lang="en-US" sz="3200" dirty="0" smtClean="0">
                <a:solidFill>
                  <a:schemeClr val="bg1">
                    <a:lumMod val="10000"/>
                  </a:schemeClr>
                </a:solidFill>
              </a:rPr>
              <a:t>The New Testament Pentecost established:</a:t>
            </a:r>
          </a:p>
          <a:p>
            <a:pPr marL="742950" lvl="2" indent="-342900"/>
            <a:r>
              <a:rPr lang="en-US" sz="3200" dirty="0" smtClean="0">
                <a:solidFill>
                  <a:schemeClr val="bg1">
                    <a:lumMod val="10000"/>
                  </a:schemeClr>
                </a:solidFill>
              </a:rPr>
              <a:t>A New Covenant</a:t>
            </a:r>
          </a:p>
          <a:p>
            <a:pPr marL="742950" lvl="2" indent="-342900"/>
            <a:r>
              <a:rPr lang="en-US" sz="3200" dirty="0" smtClean="0">
                <a:solidFill>
                  <a:schemeClr val="bg1">
                    <a:lumMod val="10000"/>
                  </a:schemeClr>
                </a:solidFill>
              </a:rPr>
              <a:t>A </a:t>
            </a:r>
            <a:r>
              <a:rPr lang="en-US" sz="3200" dirty="0">
                <a:solidFill>
                  <a:schemeClr val="bg1">
                    <a:lumMod val="10000"/>
                  </a:schemeClr>
                </a:solidFill>
              </a:rPr>
              <a:t>New </a:t>
            </a:r>
            <a:r>
              <a:rPr lang="en-US" sz="3200" dirty="0" smtClean="0">
                <a:solidFill>
                  <a:schemeClr val="bg1">
                    <a:lumMod val="10000"/>
                  </a:schemeClr>
                </a:solidFill>
              </a:rPr>
              <a:t>Sacrifice</a:t>
            </a:r>
          </a:p>
          <a:p>
            <a:pPr marL="742950" lvl="2" indent="-342900"/>
            <a:r>
              <a:rPr lang="en-US" sz="3200" dirty="0" smtClean="0">
                <a:solidFill>
                  <a:schemeClr val="bg1">
                    <a:lumMod val="10000"/>
                  </a:schemeClr>
                </a:solidFill>
              </a:rPr>
              <a:t>A New priesthood</a:t>
            </a:r>
          </a:p>
          <a:p>
            <a:pPr marL="742950" lvl="2" indent="-342900"/>
            <a:r>
              <a:rPr lang="en-US" sz="3200" dirty="0" smtClean="0">
                <a:solidFill>
                  <a:schemeClr val="bg1">
                    <a:lumMod val="10000"/>
                  </a:schemeClr>
                </a:solidFill>
              </a:rPr>
              <a:t>A New tabernacle</a:t>
            </a:r>
          </a:p>
          <a:p>
            <a:pPr marL="742950" lvl="2" indent="-342900"/>
            <a:r>
              <a:rPr lang="en-US" sz="3200" dirty="0" smtClean="0">
                <a:solidFill>
                  <a:schemeClr val="bg1">
                    <a:lumMod val="10000"/>
                  </a:schemeClr>
                </a:solidFill>
              </a:rPr>
              <a:t>A New law</a:t>
            </a:r>
          </a:p>
          <a:p>
            <a:pPr marL="742950" lvl="2" indent="-342900"/>
            <a:r>
              <a:rPr lang="en-US" sz="3200" dirty="0" smtClean="0">
                <a:solidFill>
                  <a:schemeClr val="bg1">
                    <a:lumMod val="10000"/>
                  </a:schemeClr>
                </a:solidFill>
              </a:rPr>
              <a:t>A New people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Testament Pentecost</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r>
              <a:rPr lang="en-US" dirty="0">
                <a:solidFill>
                  <a:schemeClr val="bg1">
                    <a:lumMod val="10000"/>
                  </a:schemeClr>
                </a:solidFill>
              </a:rPr>
              <a:t>b. The New Testament Pentecost established and empowered the Church. </a:t>
            </a:r>
            <a:endParaRPr lang="en-US" dirty="0" smtClean="0">
              <a:solidFill>
                <a:schemeClr val="bg1">
                  <a:lumMod val="10000"/>
                </a:schemeClr>
              </a:solidFill>
            </a:endParaRPr>
          </a:p>
          <a:p>
            <a:pPr lvl="1"/>
            <a:r>
              <a:rPr lang="en-US" dirty="0" smtClean="0">
                <a:solidFill>
                  <a:schemeClr val="bg1">
                    <a:lumMod val="10000"/>
                  </a:schemeClr>
                </a:solidFill>
              </a:rPr>
              <a:t>The </a:t>
            </a:r>
            <a:r>
              <a:rPr lang="en-US" dirty="0">
                <a:solidFill>
                  <a:schemeClr val="bg1">
                    <a:lumMod val="10000"/>
                  </a:schemeClr>
                </a:solidFill>
              </a:rPr>
              <a:t>Day of Pentecost is the birthday of the </a:t>
            </a:r>
            <a:r>
              <a:rPr lang="en-US" dirty="0" smtClean="0">
                <a:solidFill>
                  <a:schemeClr val="bg1">
                    <a:lumMod val="10000"/>
                  </a:schemeClr>
                </a:solidFill>
              </a:rPr>
              <a:t>Church.</a:t>
            </a:r>
          </a:p>
          <a:p>
            <a:pPr lvl="1"/>
            <a:r>
              <a:rPr lang="en-US" dirty="0" smtClean="0">
                <a:solidFill>
                  <a:schemeClr val="bg1">
                    <a:lumMod val="10000"/>
                  </a:schemeClr>
                </a:solidFill>
              </a:rPr>
              <a:t>Pentecost </a:t>
            </a:r>
            <a:r>
              <a:rPr lang="en-US" dirty="0">
                <a:solidFill>
                  <a:schemeClr val="bg1">
                    <a:lumMod val="10000"/>
                  </a:schemeClr>
                </a:solidFill>
              </a:rPr>
              <a:t>empowered believers with the authority, faith, and power of </a:t>
            </a:r>
            <a:r>
              <a:rPr lang="en-US" dirty="0" smtClean="0">
                <a:solidFill>
                  <a:schemeClr val="bg1">
                    <a:lumMod val="10000"/>
                  </a:schemeClr>
                </a:solidFill>
              </a:rPr>
              <a:t>Jesus.</a:t>
            </a:r>
          </a:p>
          <a:p>
            <a:pPr lvl="1"/>
            <a:r>
              <a:rPr lang="en-US" dirty="0" smtClean="0">
                <a:solidFill>
                  <a:schemeClr val="bg1">
                    <a:lumMod val="10000"/>
                  </a:schemeClr>
                </a:solidFill>
              </a:rPr>
              <a:t>Pentecost </a:t>
            </a:r>
            <a:r>
              <a:rPr lang="en-US" dirty="0">
                <a:solidFill>
                  <a:schemeClr val="bg1">
                    <a:lumMod val="10000"/>
                  </a:schemeClr>
                </a:solidFill>
              </a:rPr>
              <a:t>empowered believers to work the works of Christ His way.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Pentecost</a:t>
            </a:r>
            <a:endParaRPr lang="en-US" dirty="0"/>
          </a:p>
        </p:txBody>
      </p:sp>
      <p:sp>
        <p:nvSpPr>
          <p:cNvPr id="3" name="Content Placeholder 2"/>
          <p:cNvSpPr>
            <a:spLocks noGrp="1"/>
          </p:cNvSpPr>
          <p:nvPr>
            <p:ph idx="1"/>
          </p:nvPr>
        </p:nvSpPr>
        <p:spPr/>
        <p:txBody>
          <a:bodyPr/>
          <a:lstStyle/>
          <a:p>
            <a:r>
              <a:rPr lang="en-US" b="1" dirty="0">
                <a:solidFill>
                  <a:schemeClr val="bg1">
                    <a:lumMod val="10000"/>
                  </a:schemeClr>
                </a:solidFill>
              </a:rPr>
              <a:t>Similarities Between the Day of the Covenant and </a:t>
            </a:r>
            <a:r>
              <a:rPr lang="en-US" b="1" dirty="0" smtClean="0">
                <a:solidFill>
                  <a:schemeClr val="bg1">
                    <a:lumMod val="10000"/>
                  </a:schemeClr>
                </a:solidFill>
              </a:rPr>
              <a:t>Pentecost:</a:t>
            </a:r>
            <a:endParaRPr lang="en-US" dirty="0">
              <a:solidFill>
                <a:schemeClr val="bg1">
                  <a:lumMod val="10000"/>
                </a:schemeClr>
              </a:solidFill>
            </a:endParaRPr>
          </a:p>
          <a:p>
            <a:pPr lvl="1"/>
            <a:r>
              <a:rPr lang="en-US" sz="3200" dirty="0">
                <a:solidFill>
                  <a:schemeClr val="bg1">
                    <a:lumMod val="10000"/>
                  </a:schemeClr>
                </a:solidFill>
              </a:rPr>
              <a:t>The Day of Pentecost was similar to the day the Law was given.  </a:t>
            </a:r>
          </a:p>
          <a:p>
            <a:pPr lvl="1"/>
            <a:r>
              <a:rPr lang="en-US" sz="3200" dirty="0">
                <a:solidFill>
                  <a:schemeClr val="bg1">
                    <a:lumMod val="10000"/>
                  </a:schemeClr>
                </a:solidFill>
              </a:rPr>
              <a:t>The Day of the Covenant came with fire and lightening.</a:t>
            </a:r>
          </a:p>
          <a:p>
            <a:pPr lvl="1"/>
            <a:r>
              <a:rPr lang="en-US" sz="3200" dirty="0">
                <a:solidFill>
                  <a:schemeClr val="bg1">
                    <a:lumMod val="10000"/>
                  </a:schemeClr>
                </a:solidFill>
              </a:rPr>
              <a:t>Pentecost came with fire and wind.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Testaments</a:t>
            </a:r>
            <a:endParaRPr lang="en-US" dirty="0"/>
          </a:p>
        </p:txBody>
      </p:sp>
      <p:sp>
        <p:nvSpPr>
          <p:cNvPr id="3" name="Content Placeholder 2"/>
          <p:cNvSpPr>
            <a:spLocks noGrp="1"/>
          </p:cNvSpPr>
          <p:nvPr>
            <p:ph idx="1"/>
          </p:nvPr>
        </p:nvSpPr>
        <p:spPr>
          <a:xfrm>
            <a:off x="457200" y="1295400"/>
            <a:ext cx="8229600" cy="5181600"/>
          </a:xfrm>
        </p:spPr>
        <p:txBody>
          <a:bodyPr>
            <a:normAutofit lnSpcReduction="10000"/>
          </a:bodyPr>
          <a:lstStyle/>
          <a:p>
            <a:pPr lvl="1"/>
            <a:r>
              <a:rPr lang="en-US" sz="3200" dirty="0">
                <a:solidFill>
                  <a:schemeClr val="bg1">
                    <a:lumMod val="10000"/>
                  </a:schemeClr>
                </a:solidFill>
              </a:rPr>
              <a:t>The Day of the Covenant established the law and authority for the nation of Israel.</a:t>
            </a:r>
          </a:p>
          <a:p>
            <a:pPr lvl="1"/>
            <a:r>
              <a:rPr lang="en-US" sz="3200" dirty="0">
                <a:solidFill>
                  <a:schemeClr val="bg1">
                    <a:lumMod val="10000"/>
                  </a:schemeClr>
                </a:solidFill>
              </a:rPr>
              <a:t>The Day of Pentecost established the power and authority of the Church.</a:t>
            </a:r>
          </a:p>
          <a:p>
            <a:pPr lvl="1"/>
            <a:r>
              <a:rPr lang="en-US" sz="3200" dirty="0">
                <a:solidFill>
                  <a:schemeClr val="bg1">
                    <a:lumMod val="10000"/>
                  </a:schemeClr>
                </a:solidFill>
              </a:rPr>
              <a:t>The Old Covenant was written on tablets of stone. </a:t>
            </a:r>
          </a:p>
          <a:p>
            <a:pPr lvl="1"/>
            <a:r>
              <a:rPr lang="en-US" sz="3200" dirty="0">
                <a:solidFill>
                  <a:schemeClr val="bg1">
                    <a:lumMod val="10000"/>
                  </a:schemeClr>
                </a:solidFill>
              </a:rPr>
              <a:t>The New Covenant was written on the hearts of men.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Feast of </a:t>
            </a:r>
            <a:r>
              <a:rPr lang="en-US" b="1" dirty="0" smtClean="0"/>
              <a:t>Trumpets</a:t>
            </a:r>
            <a:br>
              <a:rPr lang="en-US" b="1" dirty="0" smtClean="0"/>
            </a:br>
            <a:r>
              <a:rPr lang="en-US" b="1" dirty="0" smtClean="0"/>
              <a:t>Rosh </a:t>
            </a:r>
            <a:r>
              <a:rPr lang="en-US" b="1" dirty="0" err="1" smtClean="0"/>
              <a:t>HaShanah</a:t>
            </a:r>
            <a:endParaRPr lang="en-US" dirty="0"/>
          </a:p>
        </p:txBody>
      </p:sp>
      <p:sp>
        <p:nvSpPr>
          <p:cNvPr id="3" name="Content Placeholder 2"/>
          <p:cNvSpPr>
            <a:spLocks noGrp="1"/>
          </p:cNvSpPr>
          <p:nvPr>
            <p:ph idx="1"/>
          </p:nvPr>
        </p:nvSpPr>
        <p:spPr/>
        <p:txBody>
          <a:bodyPr>
            <a:normAutofit fontScale="92500" lnSpcReduction="10000"/>
          </a:bodyPr>
          <a:lstStyle/>
          <a:p>
            <a:pPr lvl="0"/>
            <a:r>
              <a:rPr lang="en-US" b="1" dirty="0">
                <a:solidFill>
                  <a:schemeClr val="bg1">
                    <a:lumMod val="10000"/>
                  </a:schemeClr>
                </a:solidFill>
              </a:rPr>
              <a:t>Lev 23:24, “Speak unto the children of Israel, saying, In the seventh month, in the first </a:t>
            </a:r>
            <a:r>
              <a:rPr lang="en-US" b="1" i="1" dirty="0">
                <a:solidFill>
                  <a:schemeClr val="bg1">
                    <a:lumMod val="10000"/>
                  </a:schemeClr>
                </a:solidFill>
              </a:rPr>
              <a:t>day</a:t>
            </a:r>
            <a:r>
              <a:rPr lang="en-US" b="1" dirty="0">
                <a:solidFill>
                  <a:schemeClr val="bg1">
                    <a:lumMod val="10000"/>
                  </a:schemeClr>
                </a:solidFill>
              </a:rPr>
              <a:t> of the month, shall ye have a </a:t>
            </a:r>
            <a:r>
              <a:rPr lang="en-US" b="1" dirty="0" err="1">
                <a:solidFill>
                  <a:schemeClr val="bg1">
                    <a:lumMod val="10000"/>
                  </a:schemeClr>
                </a:solidFill>
              </a:rPr>
              <a:t>sabbath</a:t>
            </a:r>
            <a:r>
              <a:rPr lang="en-US" b="1" dirty="0">
                <a:solidFill>
                  <a:schemeClr val="bg1">
                    <a:lumMod val="10000"/>
                  </a:schemeClr>
                </a:solidFill>
              </a:rPr>
              <a:t>, a memorial of blowing of trumpets, an holy convocation</a:t>
            </a:r>
            <a:r>
              <a:rPr lang="en-US" b="1" dirty="0" smtClean="0">
                <a:solidFill>
                  <a:schemeClr val="bg1">
                    <a:lumMod val="10000"/>
                  </a:schemeClr>
                </a:solidFill>
              </a:rPr>
              <a:t>.”</a:t>
            </a:r>
            <a:endParaRPr lang="en-US" dirty="0">
              <a:solidFill>
                <a:schemeClr val="bg1">
                  <a:lumMod val="10000"/>
                </a:schemeClr>
              </a:solidFill>
            </a:endParaRPr>
          </a:p>
          <a:p>
            <a:pPr lvl="0"/>
            <a:r>
              <a:rPr lang="en-US" b="1" dirty="0">
                <a:solidFill>
                  <a:schemeClr val="bg1">
                    <a:lumMod val="10000"/>
                  </a:schemeClr>
                </a:solidFill>
              </a:rPr>
              <a:t>Lev 23:25, “Ye shall do no servile work </a:t>
            </a:r>
            <a:r>
              <a:rPr lang="en-US" b="1" i="1" dirty="0">
                <a:solidFill>
                  <a:schemeClr val="bg1">
                    <a:lumMod val="10000"/>
                  </a:schemeClr>
                </a:solidFill>
              </a:rPr>
              <a:t>therein</a:t>
            </a:r>
            <a:r>
              <a:rPr lang="en-US" b="1" dirty="0">
                <a:solidFill>
                  <a:schemeClr val="bg1">
                    <a:lumMod val="10000"/>
                  </a:schemeClr>
                </a:solidFill>
              </a:rPr>
              <a:t>: but ye shall offer an offering made by fire unto the LORD</a:t>
            </a:r>
            <a:r>
              <a:rPr lang="en-US" b="1" dirty="0" smtClean="0">
                <a:solidFill>
                  <a:schemeClr val="bg1">
                    <a:lumMod val="10000"/>
                  </a:schemeClr>
                </a:solidFill>
              </a:rPr>
              <a:t>.”</a:t>
            </a:r>
            <a:endParaRPr lang="en-US" dirty="0">
              <a:solidFill>
                <a:schemeClr val="bg1">
                  <a:lumMod val="10000"/>
                </a:schemeClr>
              </a:solidFill>
            </a:endParaRPr>
          </a:p>
          <a:p>
            <a:pPr lvl="0"/>
            <a:r>
              <a:rPr lang="en-US" b="1" dirty="0">
                <a:solidFill>
                  <a:schemeClr val="bg1">
                    <a:lumMod val="10000"/>
                  </a:schemeClr>
                </a:solidFill>
              </a:rPr>
              <a:t>Lev 23:26, “And the LORD </a:t>
            </a:r>
            <a:r>
              <a:rPr lang="en-US" b="1" dirty="0" err="1">
                <a:solidFill>
                  <a:schemeClr val="bg1">
                    <a:lumMod val="10000"/>
                  </a:schemeClr>
                </a:solidFill>
              </a:rPr>
              <a:t>spake</a:t>
            </a:r>
            <a:r>
              <a:rPr lang="en-US" b="1" dirty="0">
                <a:solidFill>
                  <a:schemeClr val="bg1">
                    <a:lumMod val="10000"/>
                  </a:schemeClr>
                </a:solidFill>
              </a:rPr>
              <a:t> unto Moses, saying</a:t>
            </a:r>
            <a:r>
              <a:rPr lang="en-US" b="1" dirty="0" smtClean="0">
                <a:solidFill>
                  <a:schemeClr val="bg1">
                    <a:lumMod val="10000"/>
                  </a:schemeClr>
                </a:solidFill>
              </a:rPr>
              <a:t>,”</a:t>
            </a:r>
            <a:endParaRPr lang="en-US"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of Atonement</a:t>
            </a:r>
            <a:endParaRPr lang="en-US" dirty="0"/>
          </a:p>
        </p:txBody>
      </p:sp>
      <p:sp>
        <p:nvSpPr>
          <p:cNvPr id="3" name="Content Placeholder 2"/>
          <p:cNvSpPr>
            <a:spLocks noGrp="1"/>
          </p:cNvSpPr>
          <p:nvPr>
            <p:ph idx="1"/>
          </p:nvPr>
        </p:nvSpPr>
        <p:spPr/>
        <p:txBody>
          <a:bodyPr>
            <a:normAutofit fontScale="92500" lnSpcReduction="10000"/>
          </a:bodyPr>
          <a:lstStyle/>
          <a:p>
            <a:pPr lvl="0"/>
            <a:r>
              <a:rPr lang="en-US" b="1" dirty="0">
                <a:solidFill>
                  <a:schemeClr val="bg1">
                    <a:lumMod val="10000"/>
                  </a:schemeClr>
                </a:solidFill>
              </a:rPr>
              <a:t>Lev 23:27, “Also on the tenth </a:t>
            </a:r>
            <a:r>
              <a:rPr lang="en-US" b="1" i="1" dirty="0">
                <a:solidFill>
                  <a:schemeClr val="bg1">
                    <a:lumMod val="10000"/>
                  </a:schemeClr>
                </a:solidFill>
              </a:rPr>
              <a:t>day</a:t>
            </a:r>
            <a:r>
              <a:rPr lang="en-US" b="1" dirty="0">
                <a:solidFill>
                  <a:schemeClr val="bg1">
                    <a:lumMod val="10000"/>
                  </a:schemeClr>
                </a:solidFill>
              </a:rPr>
              <a:t> of this seventh month </a:t>
            </a:r>
            <a:r>
              <a:rPr lang="en-US" b="1" i="1" dirty="0">
                <a:solidFill>
                  <a:schemeClr val="bg1">
                    <a:lumMod val="10000"/>
                  </a:schemeClr>
                </a:solidFill>
              </a:rPr>
              <a:t>there shall be</a:t>
            </a:r>
            <a:r>
              <a:rPr lang="en-US" b="1" dirty="0">
                <a:solidFill>
                  <a:schemeClr val="bg1">
                    <a:lumMod val="10000"/>
                  </a:schemeClr>
                </a:solidFill>
              </a:rPr>
              <a:t> a day of atonement: it shall be an holy convocation unto you; and ye shall afflict your souls, and offer an offering made by fire unto the LORD</a:t>
            </a:r>
            <a:r>
              <a:rPr lang="en-US" b="1" dirty="0" smtClean="0">
                <a:solidFill>
                  <a:schemeClr val="bg1">
                    <a:lumMod val="10000"/>
                  </a:schemeClr>
                </a:solidFill>
              </a:rPr>
              <a:t>.”</a:t>
            </a:r>
            <a:r>
              <a:rPr lang="en-US" b="1" dirty="0">
                <a:solidFill>
                  <a:schemeClr val="bg1">
                    <a:lumMod val="10000"/>
                  </a:schemeClr>
                </a:solidFill>
              </a:rPr>
              <a:t> </a:t>
            </a:r>
            <a:endParaRPr lang="en-US" dirty="0">
              <a:solidFill>
                <a:schemeClr val="bg1">
                  <a:lumMod val="10000"/>
                </a:schemeClr>
              </a:solidFill>
            </a:endParaRPr>
          </a:p>
          <a:p>
            <a:pPr lvl="0"/>
            <a:r>
              <a:rPr lang="en-US" b="1" dirty="0">
                <a:solidFill>
                  <a:schemeClr val="bg1">
                    <a:lumMod val="10000"/>
                  </a:schemeClr>
                </a:solidFill>
              </a:rPr>
              <a:t>Lev 23:28, “And ye shall do no work in that same day: for it </a:t>
            </a:r>
            <a:r>
              <a:rPr lang="en-US" b="1" i="1" dirty="0">
                <a:solidFill>
                  <a:schemeClr val="bg1">
                    <a:lumMod val="10000"/>
                  </a:schemeClr>
                </a:solidFill>
              </a:rPr>
              <a:t>is</a:t>
            </a:r>
            <a:r>
              <a:rPr lang="en-US" b="1" dirty="0">
                <a:solidFill>
                  <a:schemeClr val="bg1">
                    <a:lumMod val="10000"/>
                  </a:schemeClr>
                </a:solidFill>
              </a:rPr>
              <a:t> a day of atonement, to make an atonement for you before the LORD your God</a:t>
            </a:r>
            <a:r>
              <a:rPr lang="en-US" b="1" dirty="0" smtClean="0">
                <a:solidFill>
                  <a:schemeClr val="bg1">
                    <a:lumMod val="10000"/>
                  </a:schemeClr>
                </a:solidFill>
              </a:rPr>
              <a:t>.”</a:t>
            </a:r>
            <a:endParaRPr lang="en-US" dirty="0">
              <a:solidFill>
                <a:schemeClr val="bg1">
                  <a:lumMod val="10000"/>
                </a:schemeClr>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Feast of Trumpets</a:t>
            </a:r>
            <a:endParaRPr lang="en-US" dirty="0"/>
          </a:p>
        </p:txBody>
      </p:sp>
      <p:sp>
        <p:nvSpPr>
          <p:cNvPr id="3" name="Content Placeholder 2"/>
          <p:cNvSpPr>
            <a:spLocks noGrp="1"/>
          </p:cNvSpPr>
          <p:nvPr>
            <p:ph idx="1"/>
          </p:nvPr>
        </p:nvSpPr>
        <p:spPr>
          <a:xfrm>
            <a:off x="457200" y="1295400"/>
            <a:ext cx="8229600" cy="5257800"/>
          </a:xfrm>
        </p:spPr>
        <p:txBody>
          <a:bodyPr>
            <a:normAutofit fontScale="92500" lnSpcReduction="20000"/>
          </a:bodyPr>
          <a:lstStyle/>
          <a:p>
            <a:pPr lvl="0"/>
            <a:r>
              <a:rPr lang="en-US" b="1" dirty="0">
                <a:solidFill>
                  <a:schemeClr val="bg1">
                    <a:lumMod val="10000"/>
                  </a:schemeClr>
                </a:solidFill>
              </a:rPr>
              <a:t>Num 10:10, “Also in the day of your gladness, and in your solemn days, and in the beginnings of your months, ye shall blow with the trumpets over your burnt offerings, and over the sacrifices of your peace offerings; that they may be to you for a memorial before your God: I </a:t>
            </a:r>
            <a:r>
              <a:rPr lang="en-US" b="1" i="1" dirty="0">
                <a:solidFill>
                  <a:schemeClr val="bg1">
                    <a:lumMod val="10000"/>
                  </a:schemeClr>
                </a:solidFill>
              </a:rPr>
              <a:t>am</a:t>
            </a:r>
            <a:r>
              <a:rPr lang="en-US" b="1" dirty="0">
                <a:solidFill>
                  <a:schemeClr val="bg1">
                    <a:lumMod val="10000"/>
                  </a:schemeClr>
                </a:solidFill>
              </a:rPr>
              <a:t> the LORD your God.”</a:t>
            </a:r>
            <a:endParaRPr lang="en-US" dirty="0">
              <a:solidFill>
                <a:schemeClr val="bg1">
                  <a:lumMod val="10000"/>
                </a:schemeClr>
              </a:solidFill>
            </a:endParaRPr>
          </a:p>
          <a:p>
            <a:pPr lvl="0"/>
            <a:r>
              <a:rPr lang="en-US" b="1" dirty="0">
                <a:solidFill>
                  <a:schemeClr val="bg1">
                    <a:lumMod val="10000"/>
                  </a:schemeClr>
                </a:solidFill>
              </a:rPr>
              <a:t>Num 29:1 “And in the seventh month, on the first </a:t>
            </a:r>
            <a:r>
              <a:rPr lang="en-US" b="1" i="1" dirty="0">
                <a:solidFill>
                  <a:schemeClr val="bg1">
                    <a:lumMod val="10000"/>
                  </a:schemeClr>
                </a:solidFill>
              </a:rPr>
              <a:t>day</a:t>
            </a:r>
            <a:r>
              <a:rPr lang="en-US" b="1" dirty="0">
                <a:solidFill>
                  <a:schemeClr val="bg1">
                    <a:lumMod val="10000"/>
                  </a:schemeClr>
                </a:solidFill>
              </a:rPr>
              <a:t> of the month, ye shall have an holy convocation; ye shall do no servile work: it is a day of blowing the trumpets unto you</a:t>
            </a:r>
            <a:r>
              <a:rPr lang="en-US" b="1" dirty="0" smtClean="0">
                <a:solidFill>
                  <a:schemeClr val="bg1">
                    <a:lumMod val="10000"/>
                  </a:schemeClr>
                </a:solidFill>
              </a:rPr>
              <a:t>.”</a:t>
            </a:r>
            <a:endParaRPr lang="en-US"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Pentecost (Shavuot= “weeks</a:t>
            </a:r>
            <a:r>
              <a:rPr lang="en-US" b="1" dirty="0" smtClean="0"/>
              <a:t>”)</a:t>
            </a:r>
            <a:endParaRPr lang="en-US" dirty="0"/>
          </a:p>
        </p:txBody>
      </p:sp>
      <p:sp>
        <p:nvSpPr>
          <p:cNvPr id="3" name="Content Placeholder 2"/>
          <p:cNvSpPr>
            <a:spLocks noGrp="1"/>
          </p:cNvSpPr>
          <p:nvPr>
            <p:ph idx="1"/>
          </p:nvPr>
        </p:nvSpPr>
        <p:spPr>
          <a:xfrm>
            <a:off x="457200" y="1371600"/>
            <a:ext cx="8229600" cy="5181600"/>
          </a:xfrm>
        </p:spPr>
        <p:txBody>
          <a:bodyPr>
            <a:normAutofit/>
          </a:bodyPr>
          <a:lstStyle/>
          <a:p>
            <a:r>
              <a:rPr lang="en-US" dirty="0">
                <a:solidFill>
                  <a:schemeClr val="bg1">
                    <a:lumMod val="10000"/>
                  </a:schemeClr>
                </a:solidFill>
              </a:rPr>
              <a:t>Leviticus </a:t>
            </a:r>
            <a:r>
              <a:rPr lang="en-US" dirty="0" smtClean="0">
                <a:solidFill>
                  <a:schemeClr val="bg1">
                    <a:lumMod val="10000"/>
                  </a:schemeClr>
                </a:solidFill>
              </a:rPr>
              <a:t>23:15-16 </a:t>
            </a:r>
            <a:r>
              <a:rPr lang="en-US" dirty="0">
                <a:solidFill>
                  <a:schemeClr val="bg1">
                    <a:lumMod val="10000"/>
                  </a:schemeClr>
                </a:solidFill>
              </a:rPr>
              <a:t>KJV</a:t>
            </a:r>
          </a:p>
          <a:p>
            <a:r>
              <a:rPr lang="en-US" dirty="0">
                <a:solidFill>
                  <a:schemeClr val="bg1">
                    <a:lumMod val="10000"/>
                  </a:schemeClr>
                </a:solidFill>
              </a:rPr>
              <a:t>15,  “And ye shall count unto you from the morrow after the </a:t>
            </a:r>
            <a:r>
              <a:rPr lang="en-US" dirty="0" err="1">
                <a:solidFill>
                  <a:schemeClr val="bg1">
                    <a:lumMod val="10000"/>
                  </a:schemeClr>
                </a:solidFill>
              </a:rPr>
              <a:t>sabbath</a:t>
            </a:r>
            <a:r>
              <a:rPr lang="en-US" dirty="0">
                <a:solidFill>
                  <a:schemeClr val="bg1">
                    <a:lumMod val="10000"/>
                  </a:schemeClr>
                </a:solidFill>
              </a:rPr>
              <a:t>, from the day that ye brought the sheaf of the wave offering; seven </a:t>
            </a:r>
            <a:r>
              <a:rPr lang="en-US" dirty="0" err="1">
                <a:solidFill>
                  <a:schemeClr val="bg1">
                    <a:lumMod val="10000"/>
                  </a:schemeClr>
                </a:solidFill>
              </a:rPr>
              <a:t>sabbaths</a:t>
            </a:r>
            <a:r>
              <a:rPr lang="en-US" dirty="0">
                <a:solidFill>
                  <a:schemeClr val="bg1">
                    <a:lumMod val="10000"/>
                  </a:schemeClr>
                </a:solidFill>
              </a:rPr>
              <a:t> shall be complete</a:t>
            </a:r>
            <a:r>
              <a:rPr lang="en-US" dirty="0" smtClean="0">
                <a:solidFill>
                  <a:schemeClr val="bg1">
                    <a:lumMod val="10000"/>
                  </a:schemeClr>
                </a:solidFill>
              </a:rPr>
              <a:t>:”</a:t>
            </a:r>
            <a:endParaRPr lang="en-US" dirty="0">
              <a:solidFill>
                <a:schemeClr val="bg1">
                  <a:lumMod val="10000"/>
                </a:schemeClr>
              </a:solidFill>
            </a:endParaRPr>
          </a:p>
          <a:p>
            <a:r>
              <a:rPr lang="en-US" dirty="0">
                <a:solidFill>
                  <a:schemeClr val="bg1">
                    <a:lumMod val="10000"/>
                  </a:schemeClr>
                </a:solidFill>
              </a:rPr>
              <a:t>16,  “Even unto the morrow after the seventh </a:t>
            </a:r>
            <a:r>
              <a:rPr lang="en-US" dirty="0" err="1">
                <a:solidFill>
                  <a:schemeClr val="bg1">
                    <a:lumMod val="10000"/>
                  </a:schemeClr>
                </a:solidFill>
              </a:rPr>
              <a:t>sabbath</a:t>
            </a:r>
            <a:r>
              <a:rPr lang="en-US" dirty="0">
                <a:solidFill>
                  <a:schemeClr val="bg1">
                    <a:lumMod val="10000"/>
                  </a:schemeClr>
                </a:solidFill>
              </a:rPr>
              <a:t> shall ye number fifty days; and ye shall offer a new meat offering unto the LORD</a:t>
            </a:r>
            <a:r>
              <a:rPr lang="en-US" dirty="0" smtClean="0">
                <a:solidFill>
                  <a:schemeClr val="bg1">
                    <a:lumMod val="10000"/>
                  </a:schemeClr>
                </a:solidFill>
              </a:rPr>
              <a:t>.”</a:t>
            </a:r>
            <a:endParaRPr lang="en-US"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Feast of Trumpets</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smtClean="0">
                <a:solidFill>
                  <a:schemeClr val="bg1">
                    <a:lumMod val="10000"/>
                  </a:schemeClr>
                </a:solidFill>
              </a:rPr>
              <a:t>Nehemiah celebrated the Feast of Trumpets after the return from the Babylonian Captivity.</a:t>
            </a:r>
          </a:p>
          <a:p>
            <a:pPr lvl="0"/>
            <a:r>
              <a:rPr lang="en-US" b="1" dirty="0">
                <a:solidFill>
                  <a:schemeClr val="bg1">
                    <a:lumMod val="10000"/>
                  </a:schemeClr>
                </a:solidFill>
              </a:rPr>
              <a:t>Nehemiah 8:1, “And all the people gathered themselves together as one man into the street that </a:t>
            </a:r>
            <a:r>
              <a:rPr lang="en-US" b="1" i="1" dirty="0">
                <a:solidFill>
                  <a:schemeClr val="bg1">
                    <a:lumMod val="10000"/>
                  </a:schemeClr>
                </a:solidFill>
              </a:rPr>
              <a:t>was</a:t>
            </a:r>
            <a:r>
              <a:rPr lang="en-US" b="1" dirty="0">
                <a:solidFill>
                  <a:schemeClr val="bg1">
                    <a:lumMod val="10000"/>
                  </a:schemeClr>
                </a:solidFill>
              </a:rPr>
              <a:t> before the water gate; and they </a:t>
            </a:r>
            <a:r>
              <a:rPr lang="en-US" b="1" dirty="0" err="1">
                <a:solidFill>
                  <a:schemeClr val="bg1">
                    <a:lumMod val="10000"/>
                  </a:schemeClr>
                </a:solidFill>
              </a:rPr>
              <a:t>spake</a:t>
            </a:r>
            <a:r>
              <a:rPr lang="en-US" b="1" dirty="0">
                <a:solidFill>
                  <a:schemeClr val="bg1">
                    <a:lumMod val="10000"/>
                  </a:schemeClr>
                </a:solidFill>
              </a:rPr>
              <a:t> unto Ezra the scribe to bring the book of the law of Moses, which the LORD had commanded to Israel</a:t>
            </a:r>
            <a:r>
              <a:rPr lang="en-US" b="1" dirty="0" smtClean="0">
                <a:solidFill>
                  <a:schemeClr val="bg1">
                    <a:lumMod val="10000"/>
                  </a:schemeClr>
                </a:solidFill>
              </a:rPr>
              <a:t>.</a:t>
            </a:r>
            <a:r>
              <a:rPr lang="en-US" dirty="0" smtClean="0">
                <a:solidFill>
                  <a:schemeClr val="bg1">
                    <a:lumMod val="10000"/>
                  </a:schemeClr>
                </a:solidFill>
              </a:rPr>
              <a:t>”</a:t>
            </a:r>
            <a:endParaRPr lang="en-US"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Feast of Trumpets</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pPr lvl="0"/>
            <a:r>
              <a:rPr lang="en-US" b="1" dirty="0">
                <a:solidFill>
                  <a:schemeClr val="bg1">
                    <a:lumMod val="10000"/>
                  </a:schemeClr>
                </a:solidFill>
              </a:rPr>
              <a:t>Nehemiah 8:2, “And Ezra the priest brought the law before the congregation both of men and women, and all that could hear with understanding, upon the first day of the seventh month. </a:t>
            </a:r>
            <a:r>
              <a:rPr lang="en-US" b="1" dirty="0" smtClean="0">
                <a:solidFill>
                  <a:schemeClr val="bg1">
                    <a:lumMod val="10000"/>
                  </a:schemeClr>
                </a:solidFill>
              </a:rPr>
              <a:t>“</a:t>
            </a:r>
            <a:endParaRPr lang="en-US" dirty="0">
              <a:solidFill>
                <a:schemeClr val="bg1">
                  <a:lumMod val="10000"/>
                </a:schemeClr>
              </a:solidFill>
            </a:endParaRPr>
          </a:p>
          <a:p>
            <a:pPr lvl="0"/>
            <a:r>
              <a:rPr lang="en-US" b="1" dirty="0">
                <a:solidFill>
                  <a:schemeClr val="bg1">
                    <a:lumMod val="10000"/>
                  </a:schemeClr>
                </a:solidFill>
              </a:rPr>
              <a:t>Nehemiah 8:3, “And he read therein before the street that </a:t>
            </a:r>
            <a:r>
              <a:rPr lang="en-US" b="1" i="1" dirty="0">
                <a:solidFill>
                  <a:schemeClr val="bg1">
                    <a:lumMod val="10000"/>
                  </a:schemeClr>
                </a:solidFill>
              </a:rPr>
              <a:t>was</a:t>
            </a:r>
            <a:r>
              <a:rPr lang="en-US" b="1" dirty="0">
                <a:solidFill>
                  <a:schemeClr val="bg1">
                    <a:lumMod val="10000"/>
                  </a:schemeClr>
                </a:solidFill>
              </a:rPr>
              <a:t> before the water gate from the morning until midday, before the men and the women, and those that could understand; and the ears of all the people </a:t>
            </a:r>
            <a:r>
              <a:rPr lang="en-US" b="1" i="1" dirty="0">
                <a:solidFill>
                  <a:schemeClr val="bg1">
                    <a:lumMod val="10000"/>
                  </a:schemeClr>
                </a:solidFill>
              </a:rPr>
              <a:t>were attentive</a:t>
            </a:r>
            <a:r>
              <a:rPr lang="en-US" b="1" dirty="0">
                <a:solidFill>
                  <a:schemeClr val="bg1">
                    <a:lumMod val="10000"/>
                  </a:schemeClr>
                </a:solidFill>
              </a:rPr>
              <a:t> unto the book of the law.”</a:t>
            </a:r>
            <a:endParaRPr lang="en-US" dirty="0">
              <a:solidFill>
                <a:schemeClr val="bg1">
                  <a:lumMod val="10000"/>
                </a:schemeClr>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143000"/>
          </a:xfrm>
        </p:spPr>
        <p:txBody>
          <a:bodyPr/>
          <a:lstStyle/>
          <a:p>
            <a:r>
              <a:rPr lang="en-US" dirty="0" smtClean="0"/>
              <a:t>Feast of Trumpets</a:t>
            </a:r>
            <a:endParaRPr lang="en-US" dirty="0"/>
          </a:p>
        </p:txBody>
      </p:sp>
      <p:sp>
        <p:nvSpPr>
          <p:cNvPr id="3" name="Content Placeholder 2"/>
          <p:cNvSpPr>
            <a:spLocks noGrp="1"/>
          </p:cNvSpPr>
          <p:nvPr>
            <p:ph idx="1"/>
          </p:nvPr>
        </p:nvSpPr>
        <p:spPr>
          <a:xfrm>
            <a:off x="457200" y="1295400"/>
            <a:ext cx="8229600" cy="5257800"/>
          </a:xfrm>
        </p:spPr>
        <p:txBody>
          <a:bodyPr>
            <a:normAutofit fontScale="77500" lnSpcReduction="20000"/>
          </a:bodyPr>
          <a:lstStyle/>
          <a:p>
            <a:r>
              <a:rPr lang="en-US" dirty="0">
                <a:solidFill>
                  <a:schemeClr val="bg1">
                    <a:lumMod val="10000"/>
                  </a:schemeClr>
                </a:solidFill>
              </a:rPr>
              <a:t>The Feast of Trumpets marked the beginning of the Days of Awe, known to Jews as the </a:t>
            </a:r>
            <a:r>
              <a:rPr lang="en-US" i="1" dirty="0" err="1">
                <a:solidFill>
                  <a:schemeClr val="bg1">
                    <a:lumMod val="10000"/>
                  </a:schemeClr>
                </a:solidFill>
              </a:rPr>
              <a:t>Teshuvim</a:t>
            </a:r>
            <a:r>
              <a:rPr lang="en-US" dirty="0">
                <a:solidFill>
                  <a:schemeClr val="bg1">
                    <a:lumMod val="10000"/>
                  </a:schemeClr>
                </a:solidFill>
              </a:rPr>
              <a:t>.</a:t>
            </a:r>
          </a:p>
          <a:p>
            <a:r>
              <a:rPr lang="en-US" dirty="0" smtClean="0">
                <a:solidFill>
                  <a:schemeClr val="bg1">
                    <a:lumMod val="10000"/>
                  </a:schemeClr>
                </a:solidFill>
              </a:rPr>
              <a:t>Leviticus </a:t>
            </a:r>
            <a:r>
              <a:rPr lang="en-US" dirty="0">
                <a:solidFill>
                  <a:schemeClr val="bg1">
                    <a:lumMod val="10000"/>
                  </a:schemeClr>
                </a:solidFill>
              </a:rPr>
              <a:t>23:24 says the Feast of Trumpets is a memorial, but </a:t>
            </a:r>
            <a:r>
              <a:rPr lang="en-US" dirty="0" smtClean="0">
                <a:solidFill>
                  <a:schemeClr val="bg1">
                    <a:lumMod val="10000"/>
                  </a:schemeClr>
                </a:solidFill>
              </a:rPr>
              <a:t>the Bible </a:t>
            </a:r>
            <a:r>
              <a:rPr lang="en-US" dirty="0">
                <a:solidFill>
                  <a:schemeClr val="bg1">
                    <a:lumMod val="10000"/>
                  </a:schemeClr>
                </a:solidFill>
              </a:rPr>
              <a:t>does not say what event it commemorates.</a:t>
            </a:r>
          </a:p>
          <a:p>
            <a:r>
              <a:rPr lang="en-US" dirty="0" smtClean="0">
                <a:solidFill>
                  <a:schemeClr val="bg1">
                    <a:lumMod val="10000"/>
                  </a:schemeClr>
                </a:solidFill>
              </a:rPr>
              <a:t>Jewish </a:t>
            </a:r>
            <a:r>
              <a:rPr lang="en-US" dirty="0">
                <a:solidFill>
                  <a:schemeClr val="bg1">
                    <a:lumMod val="10000"/>
                  </a:schemeClr>
                </a:solidFill>
              </a:rPr>
              <a:t>teachers taught that this day celebrated the deliverance of Isaac by the sacrifice of the ram caught in the </a:t>
            </a:r>
            <a:r>
              <a:rPr lang="en-US" dirty="0" smtClean="0">
                <a:solidFill>
                  <a:schemeClr val="bg1">
                    <a:lumMod val="10000"/>
                  </a:schemeClr>
                </a:solidFill>
              </a:rPr>
              <a:t>thicket.</a:t>
            </a:r>
            <a:r>
              <a:rPr lang="en-US" dirty="0">
                <a:solidFill>
                  <a:schemeClr val="bg1">
                    <a:lumMod val="10000"/>
                  </a:schemeClr>
                </a:solidFill>
              </a:rPr>
              <a:t> </a:t>
            </a:r>
            <a:r>
              <a:rPr lang="en-US" dirty="0" smtClean="0">
                <a:solidFill>
                  <a:schemeClr val="bg1">
                    <a:lumMod val="10000"/>
                  </a:schemeClr>
                </a:solidFill>
              </a:rPr>
              <a:t>This </a:t>
            </a:r>
            <a:r>
              <a:rPr lang="en-US" dirty="0">
                <a:solidFill>
                  <a:schemeClr val="bg1">
                    <a:lumMod val="10000"/>
                  </a:schemeClr>
                </a:solidFill>
              </a:rPr>
              <a:t>is said to be the reason that trumpets blown on this day were made of rams’ horns</a:t>
            </a:r>
            <a:r>
              <a:rPr lang="en-US" dirty="0" smtClean="0">
                <a:solidFill>
                  <a:schemeClr val="bg1">
                    <a:lumMod val="10000"/>
                  </a:schemeClr>
                </a:solidFill>
              </a:rPr>
              <a:t>.  The </a:t>
            </a:r>
            <a:r>
              <a:rPr lang="en-US" dirty="0">
                <a:solidFill>
                  <a:schemeClr val="bg1">
                    <a:lumMod val="10000"/>
                  </a:schemeClr>
                </a:solidFill>
              </a:rPr>
              <a:t>ram’s head was to be eaten this day in remembrance of the ram of Isaac, and also to remind the Jews that they would be the head and not the tail. [</a:t>
            </a:r>
            <a:r>
              <a:rPr lang="en-US" i="1" dirty="0">
                <a:solidFill>
                  <a:schemeClr val="bg1">
                    <a:lumMod val="10000"/>
                  </a:schemeClr>
                </a:solidFill>
              </a:rPr>
              <a:t>John Gill’s Exposition, </a:t>
            </a:r>
            <a:r>
              <a:rPr lang="en-US" dirty="0">
                <a:solidFill>
                  <a:schemeClr val="bg1">
                    <a:lumMod val="10000"/>
                  </a:schemeClr>
                </a:solidFill>
              </a:rPr>
              <a:t>Lev. 23:24</a:t>
            </a:r>
            <a:r>
              <a:rPr lang="en-US" dirty="0" smtClean="0">
                <a:solidFill>
                  <a:schemeClr val="bg1">
                    <a:lumMod val="10000"/>
                  </a:schemeClr>
                </a:solidFill>
              </a:rPr>
              <a:t>].</a:t>
            </a:r>
            <a:endParaRPr lang="en-US"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dirty="0" smtClean="0"/>
              <a:t>The Feast of Trumpets</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smtClean="0">
                <a:solidFill>
                  <a:schemeClr val="bg1">
                    <a:lumMod val="10000"/>
                  </a:schemeClr>
                </a:solidFill>
              </a:rPr>
              <a:t>This </a:t>
            </a:r>
            <a:r>
              <a:rPr lang="en-US" dirty="0">
                <a:solidFill>
                  <a:schemeClr val="bg1">
                    <a:lumMod val="10000"/>
                  </a:schemeClr>
                </a:solidFill>
              </a:rPr>
              <a:t>day was also the first day of repentance in preparation for the Day of Atonement.</a:t>
            </a:r>
          </a:p>
          <a:p>
            <a:r>
              <a:rPr lang="en-US" dirty="0" smtClean="0">
                <a:solidFill>
                  <a:schemeClr val="bg1">
                    <a:lumMod val="10000"/>
                  </a:schemeClr>
                </a:solidFill>
              </a:rPr>
              <a:t>This </a:t>
            </a:r>
            <a:r>
              <a:rPr lang="en-US" dirty="0">
                <a:solidFill>
                  <a:schemeClr val="bg1">
                    <a:lumMod val="10000"/>
                  </a:schemeClr>
                </a:solidFill>
              </a:rPr>
              <a:t>day marked the beginning of the civil year.</a:t>
            </a:r>
          </a:p>
          <a:p>
            <a:r>
              <a:rPr lang="en-US" dirty="0" smtClean="0">
                <a:solidFill>
                  <a:schemeClr val="bg1">
                    <a:lumMod val="10000"/>
                  </a:schemeClr>
                </a:solidFill>
              </a:rPr>
              <a:t>Jewish </a:t>
            </a:r>
            <a:r>
              <a:rPr lang="en-US" dirty="0">
                <a:solidFill>
                  <a:schemeClr val="bg1">
                    <a:lumMod val="10000"/>
                  </a:schemeClr>
                </a:solidFill>
              </a:rPr>
              <a:t>scholars also taught that Feast of Trumpets celebrated the birthday of the earth.</a:t>
            </a:r>
          </a:p>
          <a:p>
            <a:r>
              <a:rPr lang="en-US" dirty="0" smtClean="0">
                <a:solidFill>
                  <a:schemeClr val="bg1">
                    <a:lumMod val="10000"/>
                  </a:schemeClr>
                </a:solidFill>
              </a:rPr>
              <a:t>Feast </a:t>
            </a:r>
            <a:r>
              <a:rPr lang="en-US" dirty="0">
                <a:solidFill>
                  <a:schemeClr val="bg1">
                    <a:lumMod val="10000"/>
                  </a:schemeClr>
                </a:solidFill>
              </a:rPr>
              <a:t>of Trumpets was also Coronation Day in Israel.  No matter what day the ruler became king, the coronation took place on Rosh </a:t>
            </a:r>
            <a:r>
              <a:rPr lang="en-US" dirty="0" err="1">
                <a:solidFill>
                  <a:schemeClr val="bg1">
                    <a:lumMod val="10000"/>
                  </a:schemeClr>
                </a:solidFill>
              </a:rPr>
              <a:t>HaShanah</a:t>
            </a:r>
            <a:r>
              <a:rPr lang="en-US" dirty="0" smtClean="0">
                <a:solidFill>
                  <a:schemeClr val="bg1">
                    <a:lumMod val="10000"/>
                  </a:schemeClr>
                </a:solidFill>
              </a:rPr>
              <a:t>.</a:t>
            </a:r>
            <a:endParaRPr lang="en-US"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Feast of Trumpets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solidFill>
                  <a:schemeClr val="bg1">
                    <a:lumMod val="10000"/>
                  </a:schemeClr>
                </a:solidFill>
              </a:rPr>
              <a:t>The Feast of Trumpets refers to the “last </a:t>
            </a:r>
            <a:r>
              <a:rPr lang="en-US" dirty="0" smtClean="0">
                <a:solidFill>
                  <a:schemeClr val="bg1">
                    <a:lumMod val="10000"/>
                  </a:schemeClr>
                </a:solidFill>
              </a:rPr>
              <a:t>trump</a:t>
            </a:r>
            <a:r>
              <a:rPr lang="en-US" dirty="0">
                <a:solidFill>
                  <a:schemeClr val="bg1">
                    <a:lumMod val="10000"/>
                  </a:schemeClr>
                </a:solidFill>
              </a:rPr>
              <a:t>” of I Corinthians 15.</a:t>
            </a:r>
          </a:p>
          <a:p>
            <a:pPr lvl="0"/>
            <a:r>
              <a:rPr lang="en-US" dirty="0">
                <a:solidFill>
                  <a:schemeClr val="bg1">
                    <a:lumMod val="10000"/>
                  </a:schemeClr>
                </a:solidFill>
              </a:rPr>
              <a:t>1Cor 15:51, “Behold, I </a:t>
            </a:r>
            <a:r>
              <a:rPr lang="en-US" dirty="0" err="1">
                <a:solidFill>
                  <a:schemeClr val="bg1">
                    <a:lumMod val="10000"/>
                  </a:schemeClr>
                </a:solidFill>
              </a:rPr>
              <a:t>shew</a:t>
            </a:r>
            <a:r>
              <a:rPr lang="en-US" dirty="0">
                <a:solidFill>
                  <a:schemeClr val="bg1">
                    <a:lumMod val="10000"/>
                  </a:schemeClr>
                </a:solidFill>
              </a:rPr>
              <a:t> you a mystery; We shall not all sleep, but we shall all be changed,”</a:t>
            </a:r>
          </a:p>
          <a:p>
            <a:r>
              <a:rPr lang="en-US" dirty="0">
                <a:solidFill>
                  <a:schemeClr val="bg1">
                    <a:lumMod val="10000"/>
                  </a:schemeClr>
                </a:solidFill>
              </a:rPr>
              <a:t>1Cor 15:52, “In a moment, in the twinkling of an eye, at the last trump: for the trumpet shall sound, and the dead shall be raised incorruptible, and we shall be changed</a:t>
            </a:r>
            <a:r>
              <a:rPr lang="en-US" dirty="0" smtClean="0">
                <a:solidFill>
                  <a:schemeClr val="bg1">
                    <a:lumMod val="10000"/>
                  </a:schemeClr>
                </a:solidFill>
              </a:rPr>
              <a:t>.”</a:t>
            </a:r>
            <a:endParaRPr lang="en-US"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Feast of Trumpets</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bg1">
                    <a:lumMod val="10000"/>
                  </a:schemeClr>
                </a:solidFill>
              </a:rPr>
              <a:t>1 Thessalonians 4:16, “For the Lord himself shall descend from heaven with a shout, with the voice of the archangel, and with the trump of God: and the dead in Christ shall rise first:”</a:t>
            </a:r>
          </a:p>
          <a:p>
            <a:r>
              <a:rPr lang="en-US" dirty="0">
                <a:solidFill>
                  <a:schemeClr val="bg1">
                    <a:lumMod val="10000"/>
                  </a:schemeClr>
                </a:solidFill>
              </a:rPr>
              <a:t>1 Thessalonians 4:17, “Then we which are alive </a:t>
            </a:r>
            <a:r>
              <a:rPr lang="en-US" i="1" dirty="0">
                <a:solidFill>
                  <a:schemeClr val="bg1">
                    <a:lumMod val="10000"/>
                  </a:schemeClr>
                </a:solidFill>
              </a:rPr>
              <a:t>and</a:t>
            </a:r>
            <a:r>
              <a:rPr lang="en-US" dirty="0">
                <a:solidFill>
                  <a:schemeClr val="bg1">
                    <a:lumMod val="10000"/>
                  </a:schemeClr>
                </a:solidFill>
              </a:rPr>
              <a:t> remain shall be caught up together with them in the clouds, to meet the Lord in the air: and so shall we ever be with the Lord</a:t>
            </a:r>
            <a:r>
              <a:rPr lang="en-US" dirty="0" smtClean="0">
                <a:solidFill>
                  <a:schemeClr val="bg1">
                    <a:lumMod val="10000"/>
                  </a:schemeClr>
                </a:solidFill>
              </a:rPr>
              <a:t>.”</a:t>
            </a:r>
            <a:endParaRPr lang="en-US"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Moon</a:t>
            </a:r>
            <a:endParaRPr lang="en-US" dirty="0"/>
          </a:p>
        </p:txBody>
      </p:sp>
      <p:sp>
        <p:nvSpPr>
          <p:cNvPr id="3" name="Content Placeholder 2"/>
          <p:cNvSpPr>
            <a:spLocks noGrp="1"/>
          </p:cNvSpPr>
          <p:nvPr>
            <p:ph idx="1"/>
          </p:nvPr>
        </p:nvSpPr>
        <p:spPr/>
        <p:txBody>
          <a:bodyPr>
            <a:normAutofit fontScale="92500" lnSpcReduction="20000"/>
          </a:bodyPr>
          <a:lstStyle/>
          <a:p>
            <a:pPr lvl="0"/>
            <a:r>
              <a:rPr lang="en-US" b="1" dirty="0">
                <a:solidFill>
                  <a:schemeClr val="bg1">
                    <a:lumMod val="10000"/>
                  </a:schemeClr>
                </a:solidFill>
              </a:rPr>
              <a:t>The Feast of Trumpets begins at the first sighting of the new moon.</a:t>
            </a:r>
            <a:endParaRPr lang="en-US" dirty="0">
              <a:solidFill>
                <a:schemeClr val="bg1">
                  <a:lumMod val="10000"/>
                </a:schemeClr>
              </a:solidFill>
            </a:endParaRPr>
          </a:p>
          <a:p>
            <a:pPr lvl="0"/>
            <a:r>
              <a:rPr lang="en-US" b="1" dirty="0">
                <a:solidFill>
                  <a:schemeClr val="bg1">
                    <a:lumMod val="10000"/>
                  </a:schemeClr>
                </a:solidFill>
              </a:rPr>
              <a:t>No man knows the day nor the hour of the new moon because it appears beside the setting sun for only a few minutes 29.5 days after the previous new moon.</a:t>
            </a:r>
            <a:endParaRPr lang="en-US" dirty="0">
              <a:solidFill>
                <a:schemeClr val="bg1">
                  <a:lumMod val="10000"/>
                </a:schemeClr>
              </a:solidFill>
            </a:endParaRPr>
          </a:p>
          <a:p>
            <a:pPr lvl="0"/>
            <a:r>
              <a:rPr lang="en-US" b="1" dirty="0">
                <a:solidFill>
                  <a:schemeClr val="bg1">
                    <a:lumMod val="10000"/>
                  </a:schemeClr>
                </a:solidFill>
              </a:rPr>
              <a:t> So it may be seen on the 29th or 30th day of the month of Elul.  This day actually lasted for two days and was counted as one day, the Yom </a:t>
            </a:r>
            <a:r>
              <a:rPr lang="en-US" b="1" dirty="0" err="1">
                <a:solidFill>
                  <a:schemeClr val="bg1">
                    <a:lumMod val="10000"/>
                  </a:schemeClr>
                </a:solidFill>
              </a:rPr>
              <a:t>Teruah</a:t>
            </a:r>
            <a:r>
              <a:rPr lang="en-US" b="1" dirty="0">
                <a:solidFill>
                  <a:schemeClr val="bg1">
                    <a:lumMod val="10000"/>
                  </a:schemeClr>
                </a:solidFill>
              </a:rPr>
              <a:t> (Day of the trumpet blast). </a:t>
            </a:r>
            <a:endParaRPr lang="en-US"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Moon</a:t>
            </a:r>
            <a:endParaRPr lang="en-US" dirty="0"/>
          </a:p>
        </p:txBody>
      </p:sp>
      <p:sp>
        <p:nvSpPr>
          <p:cNvPr id="3" name="Content Placeholder 2"/>
          <p:cNvSpPr>
            <a:spLocks noGrp="1"/>
          </p:cNvSpPr>
          <p:nvPr>
            <p:ph idx="1"/>
          </p:nvPr>
        </p:nvSpPr>
        <p:spPr/>
        <p:txBody>
          <a:bodyPr/>
          <a:lstStyle/>
          <a:p>
            <a:r>
              <a:rPr lang="en-US" b="1" dirty="0">
                <a:solidFill>
                  <a:schemeClr val="bg1">
                    <a:lumMod val="10000"/>
                  </a:schemeClr>
                </a:solidFill>
              </a:rPr>
              <a:t>Two credible witnesses had to attest to the high priest that they had seen the new moon, then the trumpets would sound and the new year would begin</a:t>
            </a:r>
            <a:r>
              <a:rPr lang="en-US" b="1" dirty="0" smtClean="0">
                <a:solidFill>
                  <a:schemeClr val="bg1">
                    <a:lumMod val="10000"/>
                  </a:schemeClr>
                </a:solidFill>
              </a:rPr>
              <a:t>.</a:t>
            </a:r>
            <a:endParaRPr lang="en-US"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Moon</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a:solidFill>
                  <a:schemeClr val="bg1">
                    <a:lumMod val="10000"/>
                  </a:schemeClr>
                </a:solidFill>
              </a:rPr>
              <a:t>The new moon and the feasts of the Lord are a shadow of things to come.</a:t>
            </a:r>
          </a:p>
          <a:p>
            <a:pPr lvl="0"/>
            <a:r>
              <a:rPr lang="en-US" dirty="0">
                <a:solidFill>
                  <a:schemeClr val="bg1">
                    <a:lumMod val="10000"/>
                  </a:schemeClr>
                </a:solidFill>
              </a:rPr>
              <a:t>Colossians </a:t>
            </a:r>
            <a:r>
              <a:rPr lang="en-US" dirty="0" smtClean="0">
                <a:solidFill>
                  <a:schemeClr val="bg1">
                    <a:lumMod val="10000"/>
                  </a:schemeClr>
                </a:solidFill>
              </a:rPr>
              <a:t>2:16, “Let </a:t>
            </a:r>
            <a:r>
              <a:rPr lang="en-US" dirty="0">
                <a:solidFill>
                  <a:schemeClr val="bg1">
                    <a:lumMod val="10000"/>
                  </a:schemeClr>
                </a:solidFill>
              </a:rPr>
              <a:t>no man therefore judge you in meat, or in drink, or in respect of an holyday, or of the new moon, or of the </a:t>
            </a:r>
            <a:r>
              <a:rPr lang="en-US" dirty="0" err="1">
                <a:solidFill>
                  <a:schemeClr val="bg1">
                    <a:lumMod val="10000"/>
                  </a:schemeClr>
                </a:solidFill>
              </a:rPr>
              <a:t>sabbath</a:t>
            </a:r>
            <a:r>
              <a:rPr lang="en-US" dirty="0">
                <a:solidFill>
                  <a:schemeClr val="bg1">
                    <a:lumMod val="10000"/>
                  </a:schemeClr>
                </a:solidFill>
              </a:rPr>
              <a:t> </a:t>
            </a:r>
            <a:r>
              <a:rPr lang="en-US" i="1" dirty="0">
                <a:solidFill>
                  <a:schemeClr val="bg1">
                    <a:lumMod val="10000"/>
                  </a:schemeClr>
                </a:solidFill>
              </a:rPr>
              <a:t>days</a:t>
            </a:r>
            <a:r>
              <a:rPr lang="en-US" dirty="0" smtClean="0">
                <a:solidFill>
                  <a:schemeClr val="bg1">
                    <a:lumMod val="10000"/>
                  </a:schemeClr>
                </a:solidFill>
              </a:rPr>
              <a:t>:”</a:t>
            </a:r>
            <a:endParaRPr lang="en-US" dirty="0">
              <a:solidFill>
                <a:schemeClr val="bg1">
                  <a:lumMod val="10000"/>
                </a:schemeClr>
              </a:solidFill>
            </a:endParaRPr>
          </a:p>
          <a:p>
            <a:pPr lvl="0"/>
            <a:r>
              <a:rPr lang="en-US" dirty="0">
                <a:solidFill>
                  <a:schemeClr val="bg1">
                    <a:lumMod val="10000"/>
                  </a:schemeClr>
                </a:solidFill>
              </a:rPr>
              <a:t>Colossians </a:t>
            </a:r>
            <a:r>
              <a:rPr lang="en-US" dirty="0" smtClean="0">
                <a:solidFill>
                  <a:schemeClr val="bg1">
                    <a:lumMod val="10000"/>
                  </a:schemeClr>
                </a:solidFill>
              </a:rPr>
              <a:t>2:17, “Which </a:t>
            </a:r>
            <a:r>
              <a:rPr lang="en-US" dirty="0">
                <a:solidFill>
                  <a:schemeClr val="bg1">
                    <a:lumMod val="10000"/>
                  </a:schemeClr>
                </a:solidFill>
              </a:rPr>
              <a:t>are a shadow of things to come; but the body </a:t>
            </a:r>
            <a:r>
              <a:rPr lang="en-US" i="1" dirty="0">
                <a:solidFill>
                  <a:schemeClr val="bg1">
                    <a:lumMod val="10000"/>
                  </a:schemeClr>
                </a:solidFill>
              </a:rPr>
              <a:t>is</a:t>
            </a:r>
            <a:r>
              <a:rPr lang="en-US" dirty="0">
                <a:solidFill>
                  <a:schemeClr val="bg1">
                    <a:lumMod val="10000"/>
                  </a:schemeClr>
                </a:solidFill>
              </a:rPr>
              <a:t> of Christ.</a:t>
            </a:r>
            <a:br>
              <a:rPr lang="en-US" dirty="0">
                <a:solidFill>
                  <a:schemeClr val="bg1">
                    <a:lumMod val="10000"/>
                  </a:schemeClr>
                </a:solidFill>
              </a:rPr>
            </a:br>
            <a:r>
              <a:rPr lang="en-US" dirty="0">
                <a:solidFill>
                  <a:schemeClr val="bg1">
                    <a:lumMod val="10000"/>
                  </a:schemeClr>
                </a:solidFill>
              </a:rPr>
              <a:t>We should pay attention to this since the Feast of Trumpets is the only Feast of the Lord that falls on a new moon</a:t>
            </a:r>
            <a:r>
              <a:rPr lang="en-US" dirty="0" smtClean="0">
                <a:solidFill>
                  <a:schemeClr val="bg1">
                    <a:lumMod val="10000"/>
                  </a:schemeClr>
                </a:solidFill>
              </a:rPr>
              <a:t>.”</a:t>
            </a:r>
            <a:endParaRPr lang="en-US"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Warning</a:t>
            </a:r>
            <a:endParaRPr lang="en-US" dirty="0"/>
          </a:p>
        </p:txBody>
      </p:sp>
      <p:sp>
        <p:nvSpPr>
          <p:cNvPr id="3" name="Content Placeholder 2"/>
          <p:cNvSpPr>
            <a:spLocks noGrp="1"/>
          </p:cNvSpPr>
          <p:nvPr>
            <p:ph idx="1"/>
          </p:nvPr>
        </p:nvSpPr>
        <p:spPr/>
        <p:txBody>
          <a:bodyPr>
            <a:normAutofit lnSpcReduction="10000"/>
          </a:bodyPr>
          <a:lstStyle/>
          <a:p>
            <a:pPr lvl="0"/>
            <a:r>
              <a:rPr lang="en-US" dirty="0">
                <a:solidFill>
                  <a:schemeClr val="bg1">
                    <a:lumMod val="10000"/>
                  </a:schemeClr>
                </a:solidFill>
              </a:rPr>
              <a:t>The Feast of Trumpets is the warning of the coming Day of Judgment, the coming of the Day of Atonement.</a:t>
            </a:r>
          </a:p>
          <a:p>
            <a:pPr lvl="0"/>
            <a:r>
              <a:rPr lang="en-US" dirty="0">
                <a:solidFill>
                  <a:schemeClr val="bg1">
                    <a:lumMod val="10000"/>
                  </a:schemeClr>
                </a:solidFill>
              </a:rPr>
              <a:t>God has always had a heart to warn people before He proclaims judgment.</a:t>
            </a:r>
          </a:p>
          <a:p>
            <a:r>
              <a:rPr lang="en-US" dirty="0">
                <a:solidFill>
                  <a:schemeClr val="bg1">
                    <a:lumMod val="10000"/>
                  </a:schemeClr>
                </a:solidFill>
              </a:rPr>
              <a:t>God warned the people before the flood, and He warned Nineveh before it was </a:t>
            </a:r>
            <a:r>
              <a:rPr lang="en-US" dirty="0" smtClean="0">
                <a:solidFill>
                  <a:schemeClr val="bg1">
                    <a:lumMod val="10000"/>
                  </a:schemeClr>
                </a:solidFill>
              </a:rPr>
              <a:t>destroyed.</a:t>
            </a:r>
            <a:endParaRPr lang="en-US"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Pentecost</a:t>
            </a:r>
            <a:endParaRPr lang="en-US" dirty="0"/>
          </a:p>
        </p:txBody>
      </p:sp>
      <p:sp>
        <p:nvSpPr>
          <p:cNvPr id="3" name="Content Placeholder 2"/>
          <p:cNvSpPr>
            <a:spLocks noGrp="1"/>
          </p:cNvSpPr>
          <p:nvPr>
            <p:ph idx="1"/>
          </p:nvPr>
        </p:nvSpPr>
        <p:spPr>
          <a:xfrm>
            <a:off x="457200" y="1219200"/>
            <a:ext cx="8229600" cy="5410200"/>
          </a:xfrm>
        </p:spPr>
        <p:txBody>
          <a:bodyPr>
            <a:normAutofit/>
          </a:bodyPr>
          <a:lstStyle/>
          <a:p>
            <a:r>
              <a:rPr lang="en-US" dirty="0" smtClean="0">
                <a:solidFill>
                  <a:schemeClr val="bg1">
                    <a:lumMod val="10000"/>
                  </a:schemeClr>
                </a:solidFill>
              </a:rPr>
              <a:t>Leviticus 23:17</a:t>
            </a:r>
          </a:p>
          <a:p>
            <a:r>
              <a:rPr lang="en-US" dirty="0" smtClean="0">
                <a:solidFill>
                  <a:schemeClr val="bg1">
                    <a:lumMod val="10000"/>
                  </a:schemeClr>
                </a:solidFill>
              </a:rPr>
              <a:t>17,  “Ye shall bring out of your habitations two wave loaves of two tenth deals: they shall be of fine flour; they shall be </a:t>
            </a:r>
            <a:r>
              <a:rPr lang="en-US" dirty="0" err="1" smtClean="0">
                <a:solidFill>
                  <a:schemeClr val="bg1">
                    <a:lumMod val="10000"/>
                  </a:schemeClr>
                </a:solidFill>
              </a:rPr>
              <a:t>baken</a:t>
            </a:r>
            <a:r>
              <a:rPr lang="en-US" dirty="0" smtClean="0">
                <a:solidFill>
                  <a:schemeClr val="bg1">
                    <a:lumMod val="10000"/>
                  </a:schemeClr>
                </a:solidFill>
              </a:rPr>
              <a:t> with leaven; </a:t>
            </a:r>
            <a:r>
              <a:rPr lang="en-US" i="1" dirty="0" smtClean="0">
                <a:solidFill>
                  <a:schemeClr val="bg1">
                    <a:lumMod val="10000"/>
                  </a:schemeClr>
                </a:solidFill>
              </a:rPr>
              <a:t>they are</a:t>
            </a:r>
            <a:r>
              <a:rPr lang="en-US" dirty="0" smtClean="0">
                <a:solidFill>
                  <a:schemeClr val="bg1">
                    <a:lumMod val="10000"/>
                  </a:schemeClr>
                </a:solidFill>
              </a:rPr>
              <a:t> the firstfruits unto the LORD.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Trumpets Are Mercy</a:t>
            </a:r>
            <a:endParaRPr lang="en-US" dirty="0"/>
          </a:p>
        </p:txBody>
      </p:sp>
      <p:sp>
        <p:nvSpPr>
          <p:cNvPr id="3" name="Content Placeholder 2"/>
          <p:cNvSpPr>
            <a:spLocks noGrp="1"/>
          </p:cNvSpPr>
          <p:nvPr>
            <p:ph idx="1"/>
          </p:nvPr>
        </p:nvSpPr>
        <p:spPr>
          <a:xfrm>
            <a:off x="457200" y="1371600"/>
            <a:ext cx="8229600" cy="5257800"/>
          </a:xfrm>
        </p:spPr>
        <p:txBody>
          <a:bodyPr>
            <a:normAutofit fontScale="85000" lnSpcReduction="20000"/>
          </a:bodyPr>
          <a:lstStyle/>
          <a:p>
            <a:r>
              <a:rPr lang="en-US" sz="3800" dirty="0" smtClean="0"/>
              <a:t>God </a:t>
            </a:r>
            <a:r>
              <a:rPr lang="en-US" sz="3800" dirty="0"/>
              <a:t>does not want anyone to receive the wrath of His </a:t>
            </a:r>
            <a:r>
              <a:rPr lang="en-US" sz="3800" dirty="0" smtClean="0"/>
              <a:t>judgment.</a:t>
            </a:r>
          </a:p>
          <a:p>
            <a:r>
              <a:rPr lang="en-US" dirty="0">
                <a:solidFill>
                  <a:schemeClr val="bg1">
                    <a:lumMod val="10000"/>
                  </a:schemeClr>
                </a:solidFill>
              </a:rPr>
              <a:t>Ezekiel </a:t>
            </a:r>
            <a:r>
              <a:rPr lang="en-US" dirty="0" smtClean="0">
                <a:solidFill>
                  <a:schemeClr val="bg1">
                    <a:lumMod val="10000"/>
                  </a:schemeClr>
                </a:solidFill>
              </a:rPr>
              <a:t>18:21-23, KJV, “But </a:t>
            </a:r>
            <a:r>
              <a:rPr lang="en-US" dirty="0">
                <a:solidFill>
                  <a:schemeClr val="bg1">
                    <a:lumMod val="10000"/>
                  </a:schemeClr>
                </a:solidFill>
              </a:rPr>
              <a:t>if the wicked will turn from all his sins that he hath committed, and keep all my statutes, and do that which is lawful and right, he shall surely live, he shall not die</a:t>
            </a:r>
            <a:r>
              <a:rPr lang="en-US" dirty="0" smtClean="0">
                <a:solidFill>
                  <a:schemeClr val="bg1">
                    <a:lumMod val="10000"/>
                  </a:schemeClr>
                </a:solidFill>
              </a:rPr>
              <a:t>. </a:t>
            </a:r>
            <a:br>
              <a:rPr lang="en-US" dirty="0" smtClean="0">
                <a:solidFill>
                  <a:schemeClr val="bg1">
                    <a:lumMod val="10000"/>
                  </a:schemeClr>
                </a:solidFill>
              </a:rPr>
            </a:br>
            <a:r>
              <a:rPr lang="en-US" dirty="0" smtClean="0">
                <a:solidFill>
                  <a:schemeClr val="bg1">
                    <a:lumMod val="10000"/>
                  </a:schemeClr>
                </a:solidFill>
              </a:rPr>
              <a:t>22</a:t>
            </a:r>
            <a:r>
              <a:rPr lang="en-US" dirty="0">
                <a:solidFill>
                  <a:schemeClr val="bg1">
                    <a:lumMod val="10000"/>
                  </a:schemeClr>
                </a:solidFill>
              </a:rPr>
              <a:t>,  All his transgressions that he hath committed, they shall not be mentioned unto him: in his righteousness that he hath done he shall live</a:t>
            </a:r>
            <a:r>
              <a:rPr lang="en-US" dirty="0" smtClean="0">
                <a:solidFill>
                  <a:schemeClr val="bg1">
                    <a:lumMod val="10000"/>
                  </a:schemeClr>
                </a:solidFill>
              </a:rPr>
              <a:t>. </a:t>
            </a:r>
            <a:br>
              <a:rPr lang="en-US" dirty="0" smtClean="0">
                <a:solidFill>
                  <a:schemeClr val="bg1">
                    <a:lumMod val="10000"/>
                  </a:schemeClr>
                </a:solidFill>
              </a:rPr>
            </a:br>
            <a:r>
              <a:rPr lang="en-US" dirty="0" smtClean="0">
                <a:solidFill>
                  <a:schemeClr val="bg1">
                    <a:lumMod val="10000"/>
                  </a:schemeClr>
                </a:solidFill>
              </a:rPr>
              <a:t>23</a:t>
            </a:r>
            <a:r>
              <a:rPr lang="en-US" dirty="0">
                <a:solidFill>
                  <a:schemeClr val="bg1">
                    <a:lumMod val="10000"/>
                  </a:schemeClr>
                </a:solidFill>
              </a:rPr>
              <a:t>,  Have I any pleasure at all that the wicked should die? </a:t>
            </a:r>
            <a:r>
              <a:rPr lang="en-US" dirty="0" err="1">
                <a:solidFill>
                  <a:schemeClr val="bg1">
                    <a:lumMod val="10000"/>
                  </a:schemeClr>
                </a:solidFill>
              </a:rPr>
              <a:t>saith</a:t>
            </a:r>
            <a:r>
              <a:rPr lang="en-US" dirty="0">
                <a:solidFill>
                  <a:schemeClr val="bg1">
                    <a:lumMod val="10000"/>
                  </a:schemeClr>
                </a:solidFill>
              </a:rPr>
              <a:t> the Lord GOD: </a:t>
            </a:r>
            <a:r>
              <a:rPr lang="en-US" i="1" dirty="0">
                <a:solidFill>
                  <a:schemeClr val="bg1">
                    <a:lumMod val="10000"/>
                  </a:schemeClr>
                </a:solidFill>
              </a:rPr>
              <a:t>and not that he should return from his ways, and live</a:t>
            </a:r>
            <a:r>
              <a:rPr lang="en-US" i="1" dirty="0" smtClean="0">
                <a:solidFill>
                  <a:schemeClr val="bg1">
                    <a:lumMod val="10000"/>
                  </a:schemeClr>
                </a:solidFill>
              </a:rPr>
              <a:t>?</a:t>
            </a:r>
            <a:endParaRPr lang="en-US" i="1"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When The Trumpet Calls</a:t>
            </a:r>
            <a:endParaRPr lang="en-US" dirty="0"/>
          </a:p>
        </p:txBody>
      </p:sp>
      <p:sp>
        <p:nvSpPr>
          <p:cNvPr id="3" name="Content Placeholder 2"/>
          <p:cNvSpPr>
            <a:spLocks noGrp="1"/>
          </p:cNvSpPr>
          <p:nvPr>
            <p:ph idx="1"/>
          </p:nvPr>
        </p:nvSpPr>
        <p:spPr>
          <a:xfrm>
            <a:off x="457200" y="1143000"/>
            <a:ext cx="8229600" cy="5334000"/>
          </a:xfrm>
        </p:spPr>
        <p:txBody>
          <a:bodyPr>
            <a:normAutofit fontScale="85000" lnSpcReduction="10000"/>
          </a:bodyPr>
          <a:lstStyle/>
          <a:p>
            <a:pPr lvl="0"/>
            <a:r>
              <a:rPr lang="en-US" dirty="0" smtClean="0">
                <a:solidFill>
                  <a:schemeClr val="bg1">
                    <a:lumMod val="10000"/>
                  </a:schemeClr>
                </a:solidFill>
              </a:rPr>
              <a:t>[In Israel]"At </a:t>
            </a:r>
            <a:r>
              <a:rPr lang="en-US" dirty="0">
                <a:solidFill>
                  <a:schemeClr val="bg1">
                    <a:lumMod val="10000"/>
                  </a:schemeClr>
                </a:solidFill>
              </a:rPr>
              <a:t>the instant that the Jewish workers heard the trumpet sound, all would immediately stop harvesting, even if they were not finished (think about that!) and go to the Temple for worship!</a:t>
            </a:r>
          </a:p>
          <a:p>
            <a:pPr lvl="0"/>
            <a:r>
              <a:rPr lang="en-US" dirty="0">
                <a:solidFill>
                  <a:schemeClr val="bg1">
                    <a:lumMod val="10000"/>
                  </a:schemeClr>
                </a:solidFill>
              </a:rPr>
              <a:t>In those days, as it is sometimes today, a Jew &amp; an Arab might be working side by side in the fields - but when the trumpet sounded on this particular day, the Jew would stop and go to worship, while the Arab kept on harvesting.</a:t>
            </a:r>
          </a:p>
          <a:p>
            <a:pPr lvl="0"/>
            <a:r>
              <a:rPr lang="en-US" dirty="0">
                <a:solidFill>
                  <a:schemeClr val="bg1">
                    <a:lumMod val="10000"/>
                  </a:schemeClr>
                </a:solidFill>
              </a:rPr>
              <a:t>Jesus used this same analogy in Matthew. 24:36-44 of the Second Coming."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Resurrection</a:t>
            </a:r>
            <a:endParaRPr lang="en-US" dirty="0"/>
          </a:p>
        </p:txBody>
      </p:sp>
      <p:sp>
        <p:nvSpPr>
          <p:cNvPr id="3" name="Content Placeholder 2"/>
          <p:cNvSpPr>
            <a:spLocks noGrp="1"/>
          </p:cNvSpPr>
          <p:nvPr>
            <p:ph idx="1"/>
          </p:nvPr>
        </p:nvSpPr>
        <p:spPr/>
        <p:txBody>
          <a:bodyPr>
            <a:normAutofit fontScale="92500"/>
          </a:bodyPr>
          <a:lstStyle/>
          <a:p>
            <a:pPr lvl="0"/>
            <a:r>
              <a:rPr lang="en-US" dirty="0">
                <a:solidFill>
                  <a:schemeClr val="bg1">
                    <a:lumMod val="10000"/>
                  </a:schemeClr>
                </a:solidFill>
              </a:rPr>
              <a:t>The Feast of Trumpets foreshadows the awakening of the dead.</a:t>
            </a:r>
          </a:p>
          <a:p>
            <a:pPr lvl="0"/>
            <a:r>
              <a:rPr lang="en-US" dirty="0">
                <a:solidFill>
                  <a:schemeClr val="bg1">
                    <a:lumMod val="10000"/>
                  </a:schemeClr>
                </a:solidFill>
              </a:rPr>
              <a:t>Rosh </a:t>
            </a:r>
            <a:r>
              <a:rPr lang="en-US" dirty="0" smtClean="0">
                <a:solidFill>
                  <a:schemeClr val="bg1">
                    <a:lumMod val="10000"/>
                  </a:schemeClr>
                </a:solidFill>
              </a:rPr>
              <a:t>Hashanah </a:t>
            </a:r>
            <a:r>
              <a:rPr lang="en-US" dirty="0">
                <a:solidFill>
                  <a:schemeClr val="bg1">
                    <a:lumMod val="10000"/>
                  </a:schemeClr>
                </a:solidFill>
              </a:rPr>
              <a:t>is also referred to as 'Yom </a:t>
            </a:r>
            <a:r>
              <a:rPr lang="en-US" dirty="0" err="1">
                <a:solidFill>
                  <a:schemeClr val="bg1">
                    <a:lumMod val="10000"/>
                  </a:schemeClr>
                </a:solidFill>
              </a:rPr>
              <a:t>Teruah</a:t>
            </a:r>
            <a:r>
              <a:rPr lang="en-US" dirty="0">
                <a:solidFill>
                  <a:schemeClr val="bg1">
                    <a:lumMod val="10000"/>
                  </a:schemeClr>
                </a:solidFill>
              </a:rPr>
              <a:t>', the Day of the Sounding of the Shofar, or the Day of the Awakening Blast.  </a:t>
            </a:r>
          </a:p>
          <a:p>
            <a:pPr lvl="0"/>
            <a:r>
              <a:rPr lang="en-US" dirty="0">
                <a:solidFill>
                  <a:schemeClr val="bg1">
                    <a:lumMod val="10000"/>
                  </a:schemeClr>
                </a:solidFill>
              </a:rPr>
              <a:t>On Yom </a:t>
            </a:r>
            <a:r>
              <a:rPr lang="en-US" dirty="0" err="1">
                <a:solidFill>
                  <a:schemeClr val="bg1">
                    <a:lumMod val="10000"/>
                  </a:schemeClr>
                </a:solidFill>
              </a:rPr>
              <a:t>Teruah</a:t>
            </a:r>
            <a:r>
              <a:rPr lang="en-US" dirty="0">
                <a:solidFill>
                  <a:schemeClr val="bg1">
                    <a:lumMod val="10000"/>
                  </a:schemeClr>
                </a:solidFill>
              </a:rPr>
              <a:t>, the Day of the Sounding of the Shofar, it is imperative for every person to hear the shofar</a:t>
            </a:r>
            <a:r>
              <a:rPr lang="en-US" dirty="0" smtClean="0">
                <a:solidFill>
                  <a:schemeClr val="bg1">
                    <a:lumMod val="10000"/>
                  </a:schemeClr>
                </a:solidFill>
              </a:rPr>
              <a:t>.</a:t>
            </a:r>
            <a:endParaRPr lang="en-US"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Trumpet Blast</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lvl="0"/>
            <a:r>
              <a:rPr lang="en-US" dirty="0" err="1">
                <a:solidFill>
                  <a:schemeClr val="bg1">
                    <a:lumMod val="10000"/>
                  </a:schemeClr>
                </a:solidFill>
              </a:rPr>
              <a:t>Teruah</a:t>
            </a:r>
            <a:r>
              <a:rPr lang="en-US" dirty="0">
                <a:solidFill>
                  <a:schemeClr val="bg1">
                    <a:lumMod val="10000"/>
                  </a:schemeClr>
                </a:solidFill>
              </a:rPr>
              <a:t> means "an awakening blast".  A theme associated with Rosh </a:t>
            </a:r>
            <a:r>
              <a:rPr lang="en-US" dirty="0" smtClean="0">
                <a:solidFill>
                  <a:schemeClr val="bg1">
                    <a:lumMod val="10000"/>
                  </a:schemeClr>
                </a:solidFill>
              </a:rPr>
              <a:t>Hashanah </a:t>
            </a:r>
            <a:r>
              <a:rPr lang="en-US" dirty="0">
                <a:solidFill>
                  <a:schemeClr val="bg1">
                    <a:lumMod val="10000"/>
                  </a:schemeClr>
                </a:solidFill>
              </a:rPr>
              <a:t>is the theme "to awake".  </a:t>
            </a:r>
          </a:p>
          <a:p>
            <a:pPr lvl="0"/>
            <a:r>
              <a:rPr lang="en-US" dirty="0" err="1">
                <a:solidFill>
                  <a:schemeClr val="bg1">
                    <a:lumMod val="10000"/>
                  </a:schemeClr>
                </a:solidFill>
              </a:rPr>
              <a:t>Teruah</a:t>
            </a:r>
            <a:r>
              <a:rPr lang="en-US" dirty="0">
                <a:solidFill>
                  <a:schemeClr val="bg1">
                    <a:lumMod val="10000"/>
                  </a:schemeClr>
                </a:solidFill>
              </a:rPr>
              <a:t> is also translated as "shout". </a:t>
            </a:r>
          </a:p>
          <a:p>
            <a:pPr lvl="0"/>
            <a:r>
              <a:rPr lang="en-US" dirty="0" smtClean="0">
                <a:solidFill>
                  <a:schemeClr val="bg1">
                    <a:lumMod val="10000"/>
                  </a:schemeClr>
                </a:solidFill>
              </a:rPr>
              <a:t>Isaiah 12:6 </a:t>
            </a:r>
            <a:r>
              <a:rPr lang="en-US" dirty="0">
                <a:solidFill>
                  <a:schemeClr val="bg1">
                    <a:lumMod val="10000"/>
                  </a:schemeClr>
                </a:solidFill>
              </a:rPr>
              <a:t>puts the shouting in the context of the thousand-year reign of Jesus</a:t>
            </a:r>
            <a:r>
              <a:rPr lang="en-US" dirty="0" smtClean="0">
                <a:solidFill>
                  <a:schemeClr val="bg1">
                    <a:lumMod val="10000"/>
                  </a:schemeClr>
                </a:solidFill>
              </a:rPr>
              <a:t>.</a:t>
            </a:r>
          </a:p>
          <a:p>
            <a:r>
              <a:rPr lang="en-US" dirty="0">
                <a:solidFill>
                  <a:schemeClr val="bg1">
                    <a:lumMod val="10000"/>
                  </a:schemeClr>
                </a:solidFill>
              </a:rPr>
              <a:t>Isaiah </a:t>
            </a:r>
            <a:r>
              <a:rPr lang="en-US" dirty="0" smtClean="0">
                <a:solidFill>
                  <a:schemeClr val="bg1">
                    <a:lumMod val="10000"/>
                  </a:schemeClr>
                </a:solidFill>
              </a:rPr>
              <a:t>12:6, KJV, “Cry </a:t>
            </a:r>
            <a:r>
              <a:rPr lang="en-US" dirty="0">
                <a:solidFill>
                  <a:schemeClr val="bg1">
                    <a:lumMod val="10000"/>
                  </a:schemeClr>
                </a:solidFill>
              </a:rPr>
              <a:t>out and shout, thou inhabitant of Zion: for great </a:t>
            </a:r>
            <a:r>
              <a:rPr lang="en-US" i="1" dirty="0">
                <a:solidFill>
                  <a:schemeClr val="bg1">
                    <a:lumMod val="10000"/>
                  </a:schemeClr>
                </a:solidFill>
              </a:rPr>
              <a:t>is the Holy One of Israel in the midst of thee</a:t>
            </a:r>
            <a:r>
              <a:rPr lang="en-US" i="1" dirty="0" smtClean="0">
                <a:solidFill>
                  <a:schemeClr val="bg1">
                    <a:lumMod val="10000"/>
                  </a:schemeClr>
                </a:solidFill>
              </a:rPr>
              <a:t>.”</a:t>
            </a:r>
            <a:endParaRPr lang="en-US" i="1"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Shout of the Messiah</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10000"/>
          </a:bodyPr>
          <a:lstStyle/>
          <a:p>
            <a:r>
              <a:rPr lang="en-US" dirty="0" smtClean="0">
                <a:solidFill>
                  <a:schemeClr val="bg1">
                    <a:lumMod val="10000"/>
                  </a:schemeClr>
                </a:solidFill>
              </a:rPr>
              <a:t>Isaiah 44:23, LITV, “Sing</a:t>
            </a:r>
            <a:r>
              <a:rPr lang="en-US" dirty="0">
                <a:solidFill>
                  <a:schemeClr val="bg1">
                    <a:lumMod val="10000"/>
                  </a:schemeClr>
                </a:solidFill>
              </a:rPr>
              <a:t>, O heavens, for Jehovah has done </a:t>
            </a:r>
            <a:r>
              <a:rPr lang="en-US" i="1" dirty="0">
                <a:solidFill>
                  <a:schemeClr val="bg1">
                    <a:lumMod val="10000"/>
                  </a:schemeClr>
                </a:solidFill>
              </a:rPr>
              <a:t>it. Shout, O lower parts of the earth; burst forth into praise, O mountains. O forest and every tree in it, sing praise, because Jehovah has redeemed Jacob, and He glorifies Himself in Israel</a:t>
            </a:r>
            <a:r>
              <a:rPr lang="en-US" i="1" dirty="0" smtClean="0">
                <a:solidFill>
                  <a:schemeClr val="bg1">
                    <a:lumMod val="10000"/>
                  </a:schemeClr>
                </a:solidFill>
              </a:rPr>
              <a:t>.”</a:t>
            </a:r>
          </a:p>
          <a:p>
            <a:r>
              <a:rPr lang="en-US" dirty="0">
                <a:solidFill>
                  <a:schemeClr val="bg1">
                    <a:lumMod val="10000"/>
                  </a:schemeClr>
                </a:solidFill>
              </a:rPr>
              <a:t>Zephaniah </a:t>
            </a:r>
            <a:r>
              <a:rPr lang="en-US" dirty="0" smtClean="0">
                <a:solidFill>
                  <a:schemeClr val="bg1">
                    <a:lumMod val="10000"/>
                  </a:schemeClr>
                </a:solidFill>
              </a:rPr>
              <a:t>3:14-15, LITV, “Shout </a:t>
            </a:r>
            <a:r>
              <a:rPr lang="en-US" dirty="0">
                <a:solidFill>
                  <a:schemeClr val="bg1">
                    <a:lumMod val="10000"/>
                  </a:schemeClr>
                </a:solidFill>
              </a:rPr>
              <a:t>for joy, daughter of Zion; shout, Israel! Be glad and rejoice with all the heart, daughter of Jerusalem!  15,  Jehovah has turned off your judgments; He has turned away your enemy. Jehovah, the King of Israel, </a:t>
            </a:r>
            <a:r>
              <a:rPr lang="en-US" i="1" dirty="0">
                <a:solidFill>
                  <a:schemeClr val="bg1">
                    <a:lumMod val="10000"/>
                  </a:schemeClr>
                </a:solidFill>
              </a:rPr>
              <a:t>is in your midst; you shall not fear evil any more</a:t>
            </a:r>
            <a:r>
              <a:rPr lang="en-US" i="1" dirty="0" smtClean="0">
                <a:solidFill>
                  <a:schemeClr val="bg1">
                    <a:lumMod val="10000"/>
                  </a:schemeClr>
                </a:solidFill>
              </a:rPr>
              <a:t>.”</a:t>
            </a:r>
            <a:endParaRPr lang="en-US" dirty="0" smtClean="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Shout of the Messiah</a:t>
            </a:r>
            <a:endParaRPr lang="en-US" dirty="0"/>
          </a:p>
        </p:txBody>
      </p:sp>
      <p:sp>
        <p:nvSpPr>
          <p:cNvPr id="3" name="Content Placeholder 2"/>
          <p:cNvSpPr>
            <a:spLocks noGrp="1"/>
          </p:cNvSpPr>
          <p:nvPr>
            <p:ph idx="1"/>
          </p:nvPr>
        </p:nvSpPr>
        <p:spPr/>
        <p:txBody>
          <a:bodyPr>
            <a:normAutofit/>
          </a:bodyPr>
          <a:lstStyle/>
          <a:p>
            <a:r>
              <a:rPr lang="en-US" dirty="0" smtClean="0">
                <a:solidFill>
                  <a:schemeClr val="bg1">
                    <a:lumMod val="10000"/>
                  </a:schemeClr>
                </a:solidFill>
              </a:rPr>
              <a:t>The first coming of Christ is associated with a shout in Zechariah 9:9, KJV, “Rejoice </a:t>
            </a:r>
            <a:r>
              <a:rPr lang="en-US" dirty="0">
                <a:solidFill>
                  <a:schemeClr val="bg1">
                    <a:lumMod val="10000"/>
                  </a:schemeClr>
                </a:solidFill>
              </a:rPr>
              <a:t>greatly, O daughter of Zion; shout, O daughter of Jerusalem: behold, thy King cometh unto thee: he </a:t>
            </a:r>
            <a:r>
              <a:rPr lang="en-US" i="1" dirty="0">
                <a:solidFill>
                  <a:schemeClr val="bg1">
                    <a:lumMod val="10000"/>
                  </a:schemeClr>
                </a:solidFill>
              </a:rPr>
              <a:t>is just, and having salvation; lowly, and riding upon an ass, and upon a colt the foal of an ass</a:t>
            </a:r>
            <a:r>
              <a:rPr lang="en-US" i="1" dirty="0" smtClean="0">
                <a:solidFill>
                  <a:schemeClr val="bg1">
                    <a:lumMod val="10000"/>
                  </a:schemeClr>
                </a:solidFill>
              </a:rPr>
              <a:t>.”</a:t>
            </a:r>
            <a:endParaRPr lang="en-US" dirty="0">
              <a:solidFill>
                <a:schemeClr val="bg1">
                  <a:lumMod val="10000"/>
                </a:schemeClr>
              </a:solidFill>
            </a:endParaRPr>
          </a:p>
          <a:p>
            <a:endParaRPr lang="en-US" dirty="0"/>
          </a:p>
          <a:p>
            <a:pPr lvl="0"/>
            <a:endParaRPr lang="en-US" dirty="0" smtClean="0"/>
          </a:p>
          <a:p>
            <a:pPr lvl="0"/>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Shout and The Trump</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smtClean="0">
                <a:solidFill>
                  <a:schemeClr val="bg1">
                    <a:lumMod val="10000"/>
                  </a:schemeClr>
                </a:solidFill>
              </a:rPr>
              <a:t>The ultimate shout is the sound of the rapture in First Thessalonians 4:16-17. </a:t>
            </a:r>
          </a:p>
          <a:p>
            <a:r>
              <a:rPr lang="en-US" dirty="0">
                <a:solidFill>
                  <a:schemeClr val="bg1">
                    <a:lumMod val="10000"/>
                  </a:schemeClr>
                </a:solidFill>
              </a:rPr>
              <a:t>1 Thessalonians </a:t>
            </a:r>
            <a:r>
              <a:rPr lang="en-US" dirty="0" smtClean="0">
                <a:solidFill>
                  <a:schemeClr val="bg1">
                    <a:lumMod val="10000"/>
                  </a:schemeClr>
                </a:solidFill>
              </a:rPr>
              <a:t>4:16-17, KJV,  </a:t>
            </a:r>
            <a:r>
              <a:rPr lang="en-US" dirty="0">
                <a:solidFill>
                  <a:schemeClr val="bg1">
                    <a:lumMod val="10000"/>
                  </a:schemeClr>
                </a:solidFill>
              </a:rPr>
              <a:t>16</a:t>
            </a:r>
            <a:r>
              <a:rPr lang="en-US" dirty="0" smtClean="0">
                <a:solidFill>
                  <a:schemeClr val="bg1">
                    <a:lumMod val="10000"/>
                  </a:schemeClr>
                </a:solidFill>
              </a:rPr>
              <a:t>, “For </a:t>
            </a:r>
            <a:r>
              <a:rPr lang="en-US" dirty="0">
                <a:solidFill>
                  <a:schemeClr val="bg1">
                    <a:lumMod val="10000"/>
                  </a:schemeClr>
                </a:solidFill>
              </a:rPr>
              <a:t>the Lord himself shall descend from heaven with a shout, with the voice of the archangel, and with the trump of God: and the dead in Christ shall rise first:  17,  Then we which are alive </a:t>
            </a:r>
            <a:r>
              <a:rPr lang="en-US" i="1" dirty="0">
                <a:solidFill>
                  <a:schemeClr val="bg1">
                    <a:lumMod val="10000"/>
                  </a:schemeClr>
                </a:solidFill>
              </a:rPr>
              <a:t>and remain shall be caught up together with them in the clouds, to meet the Lord in the air: and so shall we ever be with the Lord</a:t>
            </a:r>
            <a:r>
              <a:rPr lang="en-US" i="1" dirty="0" smtClean="0">
                <a:solidFill>
                  <a:schemeClr val="bg1">
                    <a:lumMod val="10000"/>
                  </a:schemeClr>
                </a:solidFill>
              </a:rPr>
              <a:t>.”</a:t>
            </a:r>
            <a:endParaRPr lang="en-US" i="1" dirty="0">
              <a:solidFill>
                <a:schemeClr val="bg1">
                  <a:lumMod val="10000"/>
                </a:schemeClr>
              </a:solidFill>
            </a:endParaRP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Arise From the Dead</a:t>
            </a:r>
            <a:endParaRPr lang="en-US" dirty="0"/>
          </a:p>
        </p:txBody>
      </p:sp>
      <p:sp>
        <p:nvSpPr>
          <p:cNvPr id="3" name="Content Placeholder 2"/>
          <p:cNvSpPr>
            <a:spLocks noGrp="1"/>
          </p:cNvSpPr>
          <p:nvPr>
            <p:ph idx="1"/>
          </p:nvPr>
        </p:nvSpPr>
        <p:spPr/>
        <p:txBody>
          <a:bodyPr/>
          <a:lstStyle/>
          <a:p>
            <a:pPr lvl="0"/>
            <a:r>
              <a:rPr lang="en-US" dirty="0">
                <a:solidFill>
                  <a:schemeClr val="bg1">
                    <a:lumMod val="10000"/>
                  </a:schemeClr>
                </a:solidFill>
              </a:rPr>
              <a:t>Whether it is by the blast of a shofar or the force of a supernatural shout, God's goal is to awaken us.  </a:t>
            </a:r>
          </a:p>
          <a:p>
            <a:pPr lvl="0"/>
            <a:r>
              <a:rPr lang="en-US" dirty="0">
                <a:solidFill>
                  <a:schemeClr val="bg1">
                    <a:lumMod val="10000"/>
                  </a:schemeClr>
                </a:solidFill>
              </a:rPr>
              <a:t>"...Awake thou that </a:t>
            </a:r>
            <a:r>
              <a:rPr lang="en-US" dirty="0" err="1">
                <a:solidFill>
                  <a:schemeClr val="bg1">
                    <a:lumMod val="10000"/>
                  </a:schemeClr>
                </a:solidFill>
              </a:rPr>
              <a:t>sleepest</a:t>
            </a:r>
            <a:r>
              <a:rPr lang="en-US" dirty="0">
                <a:solidFill>
                  <a:schemeClr val="bg1">
                    <a:lumMod val="10000"/>
                  </a:schemeClr>
                </a:solidFill>
              </a:rPr>
              <a:t>, and arise from the dead, and Christ shall give thee light." -Ephesians 5:14.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the Gates</a:t>
            </a:r>
            <a:endParaRPr lang="en-US" dirty="0"/>
          </a:p>
        </p:txBody>
      </p:sp>
      <p:sp>
        <p:nvSpPr>
          <p:cNvPr id="3" name="Content Placeholder 2"/>
          <p:cNvSpPr>
            <a:spLocks noGrp="1"/>
          </p:cNvSpPr>
          <p:nvPr>
            <p:ph idx="1"/>
          </p:nvPr>
        </p:nvSpPr>
        <p:spPr/>
        <p:txBody>
          <a:bodyPr/>
          <a:lstStyle/>
          <a:p>
            <a:r>
              <a:rPr lang="en-US" b="1" dirty="0">
                <a:solidFill>
                  <a:schemeClr val="bg1">
                    <a:lumMod val="10000"/>
                  </a:schemeClr>
                </a:solidFill>
              </a:rPr>
              <a:t>The gates of Heaven are opened on Rosh </a:t>
            </a:r>
            <a:r>
              <a:rPr lang="en-US" b="1" dirty="0" err="1">
                <a:solidFill>
                  <a:schemeClr val="bg1">
                    <a:lumMod val="10000"/>
                  </a:schemeClr>
                </a:solidFill>
              </a:rPr>
              <a:t>HaShanah</a:t>
            </a:r>
            <a:r>
              <a:rPr lang="en-US" b="1" dirty="0">
                <a:solidFill>
                  <a:schemeClr val="bg1">
                    <a:lumMod val="10000"/>
                  </a:schemeClr>
                </a:solidFill>
              </a:rPr>
              <a:t> so the righteous nation may enter (Isaiah 26:2, Psalm 118:19-20</a:t>
            </a:r>
            <a:r>
              <a:rPr lang="en-US" b="1" dirty="0" smtClean="0">
                <a:solidFill>
                  <a:schemeClr val="bg1">
                    <a:lumMod val="10000"/>
                  </a:schemeClr>
                </a:solidFill>
              </a:rPr>
              <a:t>).</a:t>
            </a:r>
          </a:p>
          <a:p>
            <a:r>
              <a:rPr lang="en-US" dirty="0">
                <a:solidFill>
                  <a:schemeClr val="bg1">
                    <a:lumMod val="10000"/>
                  </a:schemeClr>
                </a:solidFill>
              </a:rPr>
              <a:t>Isaiah </a:t>
            </a:r>
            <a:r>
              <a:rPr lang="en-US" dirty="0" smtClean="0">
                <a:solidFill>
                  <a:schemeClr val="bg1">
                    <a:lumMod val="10000"/>
                  </a:schemeClr>
                </a:solidFill>
              </a:rPr>
              <a:t>26:2, KJV, “Open </a:t>
            </a:r>
            <a:r>
              <a:rPr lang="en-US" dirty="0">
                <a:solidFill>
                  <a:schemeClr val="bg1">
                    <a:lumMod val="10000"/>
                  </a:schemeClr>
                </a:solidFill>
              </a:rPr>
              <a:t>ye the gates, that the righteous nation which </a:t>
            </a:r>
            <a:r>
              <a:rPr lang="en-US" dirty="0" err="1">
                <a:solidFill>
                  <a:schemeClr val="bg1">
                    <a:lumMod val="10000"/>
                  </a:schemeClr>
                </a:solidFill>
              </a:rPr>
              <a:t>keepeth</a:t>
            </a:r>
            <a:r>
              <a:rPr lang="en-US" dirty="0">
                <a:solidFill>
                  <a:schemeClr val="bg1">
                    <a:lumMod val="10000"/>
                  </a:schemeClr>
                </a:solidFill>
              </a:rPr>
              <a:t> the truth may enter in</a:t>
            </a:r>
            <a:r>
              <a:rPr lang="en-US" dirty="0" smtClean="0">
                <a:solidFill>
                  <a:schemeClr val="bg1">
                    <a:lumMod val="10000"/>
                  </a:schemeClr>
                </a:solidFill>
              </a:rPr>
              <a:t>.”</a:t>
            </a:r>
            <a:endParaRPr lang="en-US" dirty="0">
              <a:solidFill>
                <a:schemeClr val="bg1">
                  <a:lumMod val="10000"/>
                </a:schemeClr>
              </a:solidFill>
            </a:endParaRP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Pentecost</a:t>
            </a:r>
            <a:endParaRPr lang="en-US" dirty="0"/>
          </a:p>
        </p:txBody>
      </p:sp>
      <p:sp>
        <p:nvSpPr>
          <p:cNvPr id="3" name="Content Placeholder 2"/>
          <p:cNvSpPr>
            <a:spLocks noGrp="1"/>
          </p:cNvSpPr>
          <p:nvPr>
            <p:ph idx="1"/>
          </p:nvPr>
        </p:nvSpPr>
        <p:spPr>
          <a:xfrm>
            <a:off x="457200" y="1371600"/>
            <a:ext cx="8229600" cy="4525963"/>
          </a:xfrm>
        </p:spPr>
        <p:txBody>
          <a:bodyPr>
            <a:normAutofit fontScale="92500"/>
          </a:bodyPr>
          <a:lstStyle/>
          <a:p>
            <a:r>
              <a:rPr lang="en-US" dirty="0" smtClean="0">
                <a:solidFill>
                  <a:schemeClr val="bg1">
                    <a:lumMod val="10000"/>
                  </a:schemeClr>
                </a:solidFill>
              </a:rPr>
              <a:t>Leviticus 23:18</a:t>
            </a:r>
          </a:p>
          <a:p>
            <a:r>
              <a:rPr lang="en-US" dirty="0">
                <a:solidFill>
                  <a:schemeClr val="bg1">
                    <a:lumMod val="10000"/>
                  </a:schemeClr>
                </a:solidFill>
              </a:rPr>
              <a:t>18,  “And ye shall offer with the bread seven lambs without blemish of the first year, and one young bullock, and two rams: they shall be </a:t>
            </a:r>
            <a:r>
              <a:rPr lang="en-US" i="1" dirty="0">
                <a:solidFill>
                  <a:schemeClr val="bg1">
                    <a:lumMod val="10000"/>
                  </a:schemeClr>
                </a:solidFill>
              </a:rPr>
              <a:t>for</a:t>
            </a:r>
            <a:r>
              <a:rPr lang="en-US" dirty="0">
                <a:solidFill>
                  <a:schemeClr val="bg1">
                    <a:lumMod val="10000"/>
                  </a:schemeClr>
                </a:solidFill>
              </a:rPr>
              <a:t> a burnt offering unto the LORD, with their meat offering, and their drink offerings, </a:t>
            </a:r>
            <a:r>
              <a:rPr lang="en-US" i="1" dirty="0">
                <a:solidFill>
                  <a:schemeClr val="bg1">
                    <a:lumMod val="10000"/>
                  </a:schemeClr>
                </a:solidFill>
              </a:rPr>
              <a:t>even</a:t>
            </a:r>
            <a:r>
              <a:rPr lang="en-US" dirty="0">
                <a:solidFill>
                  <a:schemeClr val="bg1">
                    <a:lumMod val="10000"/>
                  </a:schemeClr>
                </a:solidFill>
              </a:rPr>
              <a:t> an offering made by fire, of sweet </a:t>
            </a:r>
            <a:r>
              <a:rPr lang="en-US" dirty="0" err="1">
                <a:solidFill>
                  <a:schemeClr val="bg1">
                    <a:lumMod val="10000"/>
                  </a:schemeClr>
                </a:solidFill>
              </a:rPr>
              <a:t>savour</a:t>
            </a:r>
            <a:r>
              <a:rPr lang="en-US" dirty="0">
                <a:solidFill>
                  <a:schemeClr val="bg1">
                    <a:lumMod val="10000"/>
                  </a:schemeClr>
                </a:solidFill>
              </a:rPr>
              <a:t> unto the LORD</a:t>
            </a:r>
            <a:r>
              <a:rPr lang="en-US" dirty="0" smtClean="0">
                <a:solidFill>
                  <a:schemeClr val="bg1">
                    <a:lumMod val="10000"/>
                  </a:schemeClr>
                </a:solidFill>
              </a:rPr>
              <a:t>.”</a:t>
            </a:r>
            <a:endParaRPr lang="en-US" dirty="0">
              <a:solidFill>
                <a:schemeClr val="bg1">
                  <a:lumMod val="10000"/>
                </a:schemeClr>
              </a:solidFill>
            </a:endParaRP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Pentecost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chemeClr val="bg1">
                    <a:lumMod val="10000"/>
                  </a:schemeClr>
                </a:solidFill>
              </a:rPr>
              <a:t>Leviticus 23:19-20</a:t>
            </a:r>
          </a:p>
          <a:p>
            <a:r>
              <a:rPr lang="en-US" dirty="0">
                <a:solidFill>
                  <a:schemeClr val="bg1">
                    <a:lumMod val="10000"/>
                  </a:schemeClr>
                </a:solidFill>
              </a:rPr>
              <a:t>19,  “Then ye shall sacrifice one kid of the goats for a sin offering, and two lambs of the first year for a sacrifice of peace offerings</a:t>
            </a:r>
            <a:r>
              <a:rPr lang="en-US" dirty="0" smtClean="0">
                <a:solidFill>
                  <a:schemeClr val="bg1">
                    <a:lumMod val="10000"/>
                  </a:schemeClr>
                </a:solidFill>
              </a:rPr>
              <a:t>.”</a:t>
            </a:r>
            <a:endParaRPr lang="en-US" dirty="0">
              <a:solidFill>
                <a:schemeClr val="bg1">
                  <a:lumMod val="10000"/>
                </a:schemeClr>
              </a:solidFill>
            </a:endParaRPr>
          </a:p>
          <a:p>
            <a:r>
              <a:rPr lang="en-US" dirty="0">
                <a:solidFill>
                  <a:schemeClr val="bg1">
                    <a:lumMod val="10000"/>
                  </a:schemeClr>
                </a:solidFill>
              </a:rPr>
              <a:t>20,  “And the priest shall wave them with the bread of the firstfruits </a:t>
            </a:r>
            <a:r>
              <a:rPr lang="en-US" i="1" dirty="0">
                <a:solidFill>
                  <a:schemeClr val="bg1">
                    <a:lumMod val="10000"/>
                  </a:schemeClr>
                </a:solidFill>
              </a:rPr>
              <a:t>for</a:t>
            </a:r>
            <a:r>
              <a:rPr lang="en-US" dirty="0">
                <a:solidFill>
                  <a:schemeClr val="bg1">
                    <a:lumMod val="10000"/>
                  </a:schemeClr>
                </a:solidFill>
              </a:rPr>
              <a:t> a wave offering before the LORD, with the two lambs: they shall be holy to the LORD for the priest</a:t>
            </a:r>
            <a:r>
              <a:rPr lang="en-US" dirty="0" smtClean="0">
                <a:solidFill>
                  <a:schemeClr val="bg1">
                    <a:lumMod val="10000"/>
                  </a:schemeClr>
                </a:solidFill>
              </a:rPr>
              <a:t>.”</a:t>
            </a:r>
            <a:endParaRPr lang="en-US" dirty="0">
              <a:solidFill>
                <a:schemeClr val="bg1">
                  <a:lumMod val="10000"/>
                </a:schemeClr>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Pentecost</a:t>
            </a:r>
            <a:endParaRPr lang="en-US" dirty="0"/>
          </a:p>
        </p:txBody>
      </p:sp>
      <p:sp>
        <p:nvSpPr>
          <p:cNvPr id="3" name="Content Placeholder 2"/>
          <p:cNvSpPr>
            <a:spLocks noGrp="1"/>
          </p:cNvSpPr>
          <p:nvPr>
            <p:ph idx="1"/>
          </p:nvPr>
        </p:nvSpPr>
        <p:spPr/>
        <p:txBody>
          <a:bodyPr/>
          <a:lstStyle/>
          <a:p>
            <a:r>
              <a:rPr lang="en-US" dirty="0" smtClean="0">
                <a:solidFill>
                  <a:schemeClr val="bg1">
                    <a:lumMod val="10000"/>
                  </a:schemeClr>
                </a:solidFill>
              </a:rPr>
              <a:t>Leviticus 23:21</a:t>
            </a:r>
          </a:p>
          <a:p>
            <a:r>
              <a:rPr lang="en-US" dirty="0">
                <a:solidFill>
                  <a:schemeClr val="bg1">
                    <a:lumMod val="10000"/>
                  </a:schemeClr>
                </a:solidFill>
              </a:rPr>
              <a:t>21,  “And ye shall proclaim on the selfsame day, </a:t>
            </a:r>
            <a:r>
              <a:rPr lang="en-US" i="1" dirty="0">
                <a:solidFill>
                  <a:schemeClr val="bg1">
                    <a:lumMod val="10000"/>
                  </a:schemeClr>
                </a:solidFill>
              </a:rPr>
              <a:t>that</a:t>
            </a:r>
            <a:r>
              <a:rPr lang="en-US" dirty="0">
                <a:solidFill>
                  <a:schemeClr val="bg1">
                    <a:lumMod val="10000"/>
                  </a:schemeClr>
                </a:solidFill>
              </a:rPr>
              <a:t> it may be an holy convocation unto you: ye shall do no servile work </a:t>
            </a:r>
            <a:r>
              <a:rPr lang="en-US" i="1" dirty="0">
                <a:solidFill>
                  <a:schemeClr val="bg1">
                    <a:lumMod val="10000"/>
                  </a:schemeClr>
                </a:solidFill>
              </a:rPr>
              <a:t>therein: it shall be</a:t>
            </a:r>
            <a:r>
              <a:rPr lang="en-US" dirty="0">
                <a:solidFill>
                  <a:schemeClr val="bg1">
                    <a:lumMod val="10000"/>
                  </a:schemeClr>
                </a:solidFill>
              </a:rPr>
              <a:t> a statute for ever in all your dwellings throughout your generations.”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“Pentecost,” a Greek </a:t>
            </a:r>
            <a:r>
              <a:rPr lang="en-US" b="1" dirty="0" smtClean="0"/>
              <a:t>Word</a:t>
            </a:r>
            <a:r>
              <a:rPr lang="en-US" b="1" dirty="0"/>
              <a:t>, </a:t>
            </a:r>
            <a:r>
              <a:rPr lang="en-US" b="1" dirty="0" smtClean="0"/>
              <a:t>Means “Fifty </a:t>
            </a:r>
            <a:r>
              <a:rPr lang="en-US" b="1" dirty="0"/>
              <a:t>days</a:t>
            </a:r>
            <a:r>
              <a:rPr lang="en-US" b="1" dirty="0" smtClean="0"/>
              <a:t>.”</a:t>
            </a:r>
            <a:endParaRPr lang="en-US" dirty="0"/>
          </a:p>
        </p:txBody>
      </p:sp>
      <p:sp>
        <p:nvSpPr>
          <p:cNvPr id="3" name="Content Placeholder 2"/>
          <p:cNvSpPr>
            <a:spLocks noGrp="1"/>
          </p:cNvSpPr>
          <p:nvPr>
            <p:ph idx="1"/>
          </p:nvPr>
        </p:nvSpPr>
        <p:spPr/>
        <p:txBody>
          <a:bodyPr>
            <a:normAutofit/>
          </a:bodyPr>
          <a:lstStyle/>
          <a:p>
            <a:r>
              <a:rPr lang="en-US" dirty="0">
                <a:solidFill>
                  <a:schemeClr val="bg1">
                    <a:lumMod val="10000"/>
                  </a:schemeClr>
                </a:solidFill>
              </a:rPr>
              <a:t>A. How Pentecost was </a:t>
            </a:r>
            <a:r>
              <a:rPr lang="en-US" dirty="0" smtClean="0">
                <a:solidFill>
                  <a:schemeClr val="bg1">
                    <a:lumMod val="10000"/>
                  </a:schemeClr>
                </a:solidFill>
              </a:rPr>
              <a:t>celebrated</a:t>
            </a:r>
            <a:r>
              <a:rPr lang="en-US" dirty="0">
                <a:solidFill>
                  <a:schemeClr val="bg1">
                    <a:lumMod val="10000"/>
                  </a:schemeClr>
                </a:solidFill>
              </a:rPr>
              <a:t>:</a:t>
            </a:r>
            <a:endParaRPr lang="en-US" dirty="0" smtClean="0">
              <a:solidFill>
                <a:schemeClr val="bg1">
                  <a:lumMod val="10000"/>
                </a:schemeClr>
              </a:solidFill>
            </a:endParaRPr>
          </a:p>
          <a:p>
            <a:pPr lvl="1"/>
            <a:r>
              <a:rPr lang="en-US" dirty="0" smtClean="0">
                <a:solidFill>
                  <a:schemeClr val="bg1">
                    <a:lumMod val="10000"/>
                  </a:schemeClr>
                </a:solidFill>
              </a:rPr>
              <a:t>Pentecost is a feast celebrated fifty days after the Feast of Firstfruits.</a:t>
            </a:r>
            <a:endParaRPr lang="en-US" dirty="0">
              <a:solidFill>
                <a:schemeClr val="bg1">
                  <a:lumMod val="10000"/>
                </a:schemeClr>
              </a:solidFill>
            </a:endParaRPr>
          </a:p>
          <a:p>
            <a:pPr lvl="1"/>
            <a:r>
              <a:rPr lang="en-US" dirty="0" smtClean="0">
                <a:solidFill>
                  <a:schemeClr val="bg1">
                    <a:lumMod val="10000"/>
                  </a:schemeClr>
                </a:solidFill>
              </a:rPr>
              <a:t>Pentecost is also known as the “Feast of Weeks.”</a:t>
            </a:r>
          </a:p>
          <a:p>
            <a:pPr lvl="1"/>
            <a:r>
              <a:rPr lang="en-US" dirty="0" smtClean="0">
                <a:solidFill>
                  <a:schemeClr val="bg1">
                    <a:lumMod val="10000"/>
                  </a:schemeClr>
                </a:solidFill>
              </a:rPr>
              <a:t>Pentecost commemorates the giving of the Law on Mount Sinai.</a:t>
            </a:r>
          </a:p>
          <a:p>
            <a:r>
              <a:rPr lang="en-US" dirty="0" smtClean="0">
                <a:solidFill>
                  <a:schemeClr val="bg1">
                    <a:lumMod val="10000"/>
                  </a:schemeClr>
                </a:solidFill>
              </a:rPr>
              <a:t>Pentecost </a:t>
            </a:r>
            <a:r>
              <a:rPr lang="en-US" dirty="0">
                <a:solidFill>
                  <a:schemeClr val="bg1">
                    <a:lumMod val="10000"/>
                  </a:schemeClr>
                </a:solidFill>
              </a:rPr>
              <a:t>always comes on Sunday, Leviticus 23:16</a:t>
            </a:r>
            <a:r>
              <a:rPr lang="en-US" dirty="0" smtClean="0">
                <a:solidFill>
                  <a:schemeClr val="bg1">
                    <a:lumMod val="10000"/>
                  </a:schemeClr>
                </a:solidFill>
              </a:rPr>
              <a:t>.</a:t>
            </a:r>
            <a:endParaRPr lang="en-US" dirty="0">
              <a:solidFill>
                <a:schemeClr val="bg1">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Pentecost</a:t>
            </a:r>
            <a:endParaRPr lang="en-US" dirty="0"/>
          </a:p>
        </p:txBody>
      </p:sp>
      <p:sp>
        <p:nvSpPr>
          <p:cNvPr id="3" name="Content Placeholder 2"/>
          <p:cNvSpPr>
            <a:spLocks noGrp="1"/>
          </p:cNvSpPr>
          <p:nvPr>
            <p:ph idx="1"/>
          </p:nvPr>
        </p:nvSpPr>
        <p:spPr>
          <a:xfrm>
            <a:off x="457200" y="1600200"/>
            <a:ext cx="8077200" cy="4876800"/>
          </a:xfrm>
        </p:spPr>
        <p:txBody>
          <a:bodyPr>
            <a:normAutofit/>
          </a:bodyPr>
          <a:lstStyle/>
          <a:p>
            <a:pPr lvl="1"/>
            <a:r>
              <a:rPr lang="en-US" dirty="0" smtClean="0">
                <a:solidFill>
                  <a:schemeClr val="bg1">
                    <a:lumMod val="10000"/>
                  </a:schemeClr>
                </a:solidFill>
              </a:rPr>
              <a:t>Pentecost </a:t>
            </a:r>
            <a:r>
              <a:rPr lang="en-US" dirty="0">
                <a:solidFill>
                  <a:schemeClr val="bg1">
                    <a:lumMod val="10000"/>
                  </a:schemeClr>
                </a:solidFill>
              </a:rPr>
              <a:t>is always celebrated with leavened bread, Leviticus 23:17.</a:t>
            </a:r>
          </a:p>
          <a:p>
            <a:pPr lvl="1"/>
            <a:r>
              <a:rPr lang="en-US" dirty="0" smtClean="0">
                <a:solidFill>
                  <a:schemeClr val="bg1">
                    <a:lumMod val="10000"/>
                  </a:schemeClr>
                </a:solidFill>
              </a:rPr>
              <a:t>Pentecost </a:t>
            </a:r>
            <a:r>
              <a:rPr lang="en-US" dirty="0">
                <a:solidFill>
                  <a:schemeClr val="bg1">
                    <a:lumMod val="10000"/>
                  </a:schemeClr>
                </a:solidFill>
              </a:rPr>
              <a:t>came at the end of the wheat harvest.</a:t>
            </a:r>
          </a:p>
          <a:p>
            <a:pPr lvl="1"/>
            <a:r>
              <a:rPr lang="en-US" dirty="0" smtClean="0">
                <a:solidFill>
                  <a:schemeClr val="bg1">
                    <a:lumMod val="10000"/>
                  </a:schemeClr>
                </a:solidFill>
              </a:rPr>
              <a:t>The </a:t>
            </a:r>
            <a:r>
              <a:rPr lang="en-US" dirty="0">
                <a:solidFill>
                  <a:schemeClr val="bg1">
                    <a:lumMod val="10000"/>
                  </a:schemeClr>
                </a:solidFill>
              </a:rPr>
              <a:t>offering at Pentecost was 7 lambs, 1 bull, 2 rams, and drink offerings, Lev. 23:18.</a:t>
            </a:r>
          </a:p>
          <a:p>
            <a:pPr lvl="1"/>
            <a:r>
              <a:rPr lang="en-US" dirty="0" smtClean="0">
                <a:solidFill>
                  <a:schemeClr val="bg1">
                    <a:lumMod val="10000"/>
                  </a:schemeClr>
                </a:solidFill>
              </a:rPr>
              <a:t>These </a:t>
            </a:r>
            <a:r>
              <a:rPr lang="en-US" dirty="0">
                <a:solidFill>
                  <a:schemeClr val="bg1">
                    <a:lumMod val="10000"/>
                  </a:schemeClr>
                </a:solidFill>
              </a:rPr>
              <a:t>offerings were a wave offering, a sin offering, and a peace offering, Lev. 23:19.</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a:bodyPr>
          <a:lstStyle/>
          <a:p>
            <a:r>
              <a:rPr lang="en-US" dirty="0"/>
              <a:t>The </a:t>
            </a:r>
            <a:r>
              <a:rPr lang="en-US" dirty="0" smtClean="0"/>
              <a:t>Significance </a:t>
            </a:r>
            <a:r>
              <a:rPr lang="en-US" dirty="0"/>
              <a:t>of </a:t>
            </a:r>
            <a:r>
              <a:rPr lang="en-US" dirty="0" smtClean="0"/>
              <a:t>Pentecost</a:t>
            </a:r>
            <a:endParaRPr lang="en-US" dirty="0"/>
          </a:p>
        </p:txBody>
      </p:sp>
      <p:sp>
        <p:nvSpPr>
          <p:cNvPr id="3" name="Content Placeholder 2"/>
          <p:cNvSpPr>
            <a:spLocks noGrp="1"/>
          </p:cNvSpPr>
          <p:nvPr>
            <p:ph idx="1"/>
          </p:nvPr>
        </p:nvSpPr>
        <p:spPr>
          <a:xfrm>
            <a:off x="457200" y="1295400"/>
            <a:ext cx="8229600" cy="5257800"/>
          </a:xfrm>
        </p:spPr>
        <p:txBody>
          <a:bodyPr>
            <a:normAutofit fontScale="92500" lnSpcReduction="10000"/>
          </a:bodyPr>
          <a:lstStyle/>
          <a:p>
            <a:r>
              <a:rPr lang="en-US" dirty="0" smtClean="0">
                <a:solidFill>
                  <a:schemeClr val="bg1">
                    <a:lumMod val="10000"/>
                  </a:schemeClr>
                </a:solidFill>
              </a:rPr>
              <a:t>1</a:t>
            </a:r>
            <a:r>
              <a:rPr lang="en-US" dirty="0">
                <a:solidFill>
                  <a:schemeClr val="bg1">
                    <a:lumMod val="10000"/>
                  </a:schemeClr>
                </a:solidFill>
              </a:rPr>
              <a:t>. The first Pentecost established the Law of Moses on Mount </a:t>
            </a:r>
            <a:r>
              <a:rPr lang="en-US" dirty="0" smtClean="0">
                <a:solidFill>
                  <a:schemeClr val="bg1">
                    <a:lumMod val="10000"/>
                  </a:schemeClr>
                </a:solidFill>
              </a:rPr>
              <a:t>Sinai.</a:t>
            </a:r>
          </a:p>
          <a:p>
            <a:pPr lvl="1"/>
            <a:r>
              <a:rPr lang="en-US" dirty="0" smtClean="0">
                <a:solidFill>
                  <a:schemeClr val="bg1">
                    <a:lumMod val="10000"/>
                  </a:schemeClr>
                </a:solidFill>
              </a:rPr>
              <a:t>a</a:t>
            </a:r>
            <a:r>
              <a:rPr lang="en-US" dirty="0">
                <a:solidFill>
                  <a:schemeClr val="bg1">
                    <a:lumMod val="10000"/>
                  </a:schemeClr>
                </a:solidFill>
              </a:rPr>
              <a:t>. The Law of Moses was part of God’s Covenant with </a:t>
            </a:r>
            <a:r>
              <a:rPr lang="en-US" dirty="0" smtClean="0">
                <a:solidFill>
                  <a:schemeClr val="bg1">
                    <a:lumMod val="10000"/>
                  </a:schemeClr>
                </a:solidFill>
              </a:rPr>
              <a:t>Israel.</a:t>
            </a:r>
          </a:p>
          <a:p>
            <a:pPr lvl="1"/>
            <a:r>
              <a:rPr lang="en-US" dirty="0" smtClean="0">
                <a:solidFill>
                  <a:schemeClr val="bg1">
                    <a:lumMod val="10000"/>
                  </a:schemeClr>
                </a:solidFill>
              </a:rPr>
              <a:t>b</a:t>
            </a:r>
            <a:r>
              <a:rPr lang="en-US" dirty="0">
                <a:solidFill>
                  <a:schemeClr val="bg1">
                    <a:lumMod val="10000"/>
                  </a:schemeClr>
                </a:solidFill>
              </a:rPr>
              <a:t>. The Law of Moses came directly from </a:t>
            </a:r>
            <a:r>
              <a:rPr lang="en-US" dirty="0" smtClean="0">
                <a:solidFill>
                  <a:schemeClr val="bg1">
                    <a:lumMod val="10000"/>
                  </a:schemeClr>
                </a:solidFill>
              </a:rPr>
              <a:t>God.</a:t>
            </a:r>
          </a:p>
          <a:p>
            <a:pPr lvl="1"/>
            <a:r>
              <a:rPr lang="en-US" dirty="0" smtClean="0">
                <a:solidFill>
                  <a:schemeClr val="bg1">
                    <a:lumMod val="10000"/>
                  </a:schemeClr>
                </a:solidFill>
              </a:rPr>
              <a:t>c</a:t>
            </a:r>
            <a:r>
              <a:rPr lang="en-US" dirty="0">
                <a:solidFill>
                  <a:schemeClr val="bg1">
                    <a:lumMod val="10000"/>
                  </a:schemeClr>
                </a:solidFill>
              </a:rPr>
              <a:t>. The Law of Moses established the government of </a:t>
            </a:r>
            <a:r>
              <a:rPr lang="en-US" dirty="0" smtClean="0">
                <a:solidFill>
                  <a:schemeClr val="bg1">
                    <a:lumMod val="10000"/>
                  </a:schemeClr>
                </a:solidFill>
              </a:rPr>
              <a:t>Israel.</a:t>
            </a:r>
          </a:p>
          <a:p>
            <a:pPr lvl="1"/>
            <a:r>
              <a:rPr lang="en-US" dirty="0" smtClean="0">
                <a:solidFill>
                  <a:schemeClr val="bg1">
                    <a:lumMod val="10000"/>
                  </a:schemeClr>
                </a:solidFill>
              </a:rPr>
              <a:t>d</a:t>
            </a:r>
            <a:r>
              <a:rPr lang="en-US" dirty="0">
                <a:solidFill>
                  <a:schemeClr val="bg1">
                    <a:lumMod val="10000"/>
                  </a:schemeClr>
                </a:solidFill>
              </a:rPr>
              <a:t>. The Law of Moses included blessing and curses, Deuteronomy </a:t>
            </a:r>
            <a:r>
              <a:rPr lang="en-US" dirty="0" smtClean="0">
                <a:solidFill>
                  <a:schemeClr val="bg1">
                    <a:lumMod val="10000"/>
                  </a:schemeClr>
                </a:solidFill>
              </a:rPr>
              <a:t>28.</a:t>
            </a:r>
          </a:p>
          <a:p>
            <a:pPr lvl="1"/>
            <a:r>
              <a:rPr lang="en-US" dirty="0" smtClean="0">
                <a:solidFill>
                  <a:schemeClr val="bg1">
                    <a:lumMod val="10000"/>
                  </a:schemeClr>
                </a:solidFill>
              </a:rPr>
              <a:t>e</a:t>
            </a:r>
            <a:r>
              <a:rPr lang="en-US" dirty="0">
                <a:solidFill>
                  <a:schemeClr val="bg1">
                    <a:lumMod val="10000"/>
                  </a:schemeClr>
                </a:solidFill>
              </a:rPr>
              <a:t>. The Law of Moses revealed the nature of God, the nature of man, and the necessity of the sacrifice.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3">
      <a:dk1>
        <a:srgbClr val="660033"/>
      </a:dk1>
      <a:lt1>
        <a:srgbClr val="E0E6F5"/>
      </a:lt1>
      <a:dk2>
        <a:srgbClr val="365BB0"/>
      </a:dk2>
      <a:lt2>
        <a:srgbClr val="E0E6F5"/>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ustom 1">
      <a:majorFont>
        <a:latin typeface="Cooper Black"/>
        <a:ea typeface=""/>
        <a:cs typeface=""/>
      </a:majorFont>
      <a:minorFont>
        <a:latin typeface="Cooper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TotalTime>
  <Words>2661</Words>
  <Application>Microsoft Office PowerPoint</Application>
  <PresentationFormat>On-screen Show (4:3)</PresentationFormat>
  <Paragraphs>153</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The Feasts of Israel</vt:lpstr>
      <vt:lpstr>Pentecost (Shavuot= “weeks”)</vt:lpstr>
      <vt:lpstr>Pentecost</vt:lpstr>
      <vt:lpstr>Pentecost</vt:lpstr>
      <vt:lpstr>Pentecost</vt:lpstr>
      <vt:lpstr>Pentecost</vt:lpstr>
      <vt:lpstr>“Pentecost,” a Greek Word, Means “Fifty days.”</vt:lpstr>
      <vt:lpstr>Pentecost</vt:lpstr>
      <vt:lpstr>The Significance of Pentecost</vt:lpstr>
      <vt:lpstr>New Testament Pentecost</vt:lpstr>
      <vt:lpstr>New Testament Pentecost</vt:lpstr>
      <vt:lpstr>New Testament Pentecost</vt:lpstr>
      <vt:lpstr>New Testament Pentecost</vt:lpstr>
      <vt:lpstr>New Testament Pentecost</vt:lpstr>
      <vt:lpstr>Pentecost</vt:lpstr>
      <vt:lpstr>Compare Testaments</vt:lpstr>
      <vt:lpstr>The Feast of Trumpets Rosh HaShanah</vt:lpstr>
      <vt:lpstr>Day of Atonement</vt:lpstr>
      <vt:lpstr>Feast of Trumpets</vt:lpstr>
      <vt:lpstr>Feast of Trumpets</vt:lpstr>
      <vt:lpstr>Feast of Trumpets</vt:lpstr>
      <vt:lpstr>Feast of Trumpets</vt:lpstr>
      <vt:lpstr>The Feast of Trumpets</vt:lpstr>
      <vt:lpstr>The Feast of Trumpets</vt:lpstr>
      <vt:lpstr>The Feast of Trumpets</vt:lpstr>
      <vt:lpstr>The New Moon</vt:lpstr>
      <vt:lpstr>The New Moon</vt:lpstr>
      <vt:lpstr>The New Moon</vt:lpstr>
      <vt:lpstr>The Warning</vt:lpstr>
      <vt:lpstr>Trumpets Are Mercy</vt:lpstr>
      <vt:lpstr>When The Trumpet Calls</vt:lpstr>
      <vt:lpstr>The Resurrection</vt:lpstr>
      <vt:lpstr>The Trumpet Blast</vt:lpstr>
      <vt:lpstr>The Shout of the Messiah</vt:lpstr>
      <vt:lpstr>The Shout of the Messiah</vt:lpstr>
      <vt:lpstr>The Shout and The Trump</vt:lpstr>
      <vt:lpstr>Arise From the Dead</vt:lpstr>
      <vt:lpstr>Open the Gates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Feasts of Israel</dc:title>
  <dc:creator>Louis G. Hulsey</dc:creator>
  <cp:lastModifiedBy>Living Waters Church</cp:lastModifiedBy>
  <cp:revision>37</cp:revision>
  <dcterms:created xsi:type="dcterms:W3CDTF">2012-09-16T02:25:52Z</dcterms:created>
  <dcterms:modified xsi:type="dcterms:W3CDTF">2012-09-16T16:04:38Z</dcterms:modified>
</cp:coreProperties>
</file>