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7" r:id="rId7"/>
    <p:sldId id="265" r:id="rId8"/>
    <p:sldId id="260" r:id="rId9"/>
    <p:sldId id="268" r:id="rId10"/>
    <p:sldId id="270" r:id="rId11"/>
    <p:sldId id="271" r:id="rId12"/>
    <p:sldId id="269" r:id="rId13"/>
    <p:sldId id="272" r:id="rId14"/>
    <p:sldId id="273" r:id="rId15"/>
    <p:sldId id="261" r:id="rId16"/>
    <p:sldId id="275" r:id="rId17"/>
    <p:sldId id="274" r:id="rId18"/>
    <p:sldId id="277" r:id="rId19"/>
    <p:sldId id="262" r:id="rId20"/>
    <p:sldId id="278" r:id="rId21"/>
    <p:sldId id="279" r:id="rId22"/>
    <p:sldId id="263" r:id="rId23"/>
    <p:sldId id="280" r:id="rId24"/>
    <p:sldId id="281" r:id="rId25"/>
    <p:sldId id="282" r:id="rId26"/>
    <p:sldId id="283" r:id="rId27"/>
    <p:sldId id="284" r:id="rId28"/>
    <p:sldId id="285" r:id="rId29"/>
    <p:sldId id="264"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5AF8FF9-36CD-4F3D-A689-92004528326F}" type="datetimeFigureOut">
              <a:rPr lang="en-US" smtClean="0"/>
              <a:pPr/>
              <a:t>3/9/2011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7875AB3-C4BE-4955-9263-CF5F3345B2D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AF8FF9-36CD-4F3D-A689-92004528326F}"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75AB3-C4BE-4955-9263-CF5F3345B2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AF8FF9-36CD-4F3D-A689-92004528326F}"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75AB3-C4BE-4955-9263-CF5F3345B2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5AF8FF9-36CD-4F3D-A689-92004528326F}" type="datetimeFigureOut">
              <a:rPr lang="en-US" smtClean="0"/>
              <a:pPr/>
              <a:t>3/9/2011</a:t>
            </a:fld>
            <a:endParaRPr lang="en-US"/>
          </a:p>
        </p:txBody>
      </p:sp>
      <p:sp>
        <p:nvSpPr>
          <p:cNvPr id="9" name="Slide Number Placeholder 8"/>
          <p:cNvSpPr>
            <a:spLocks noGrp="1"/>
          </p:cNvSpPr>
          <p:nvPr>
            <p:ph type="sldNum" sz="quarter" idx="15"/>
          </p:nvPr>
        </p:nvSpPr>
        <p:spPr/>
        <p:txBody>
          <a:bodyPr rtlCol="0"/>
          <a:lstStyle/>
          <a:p>
            <a:fld id="{17875AB3-C4BE-4955-9263-CF5F3345B2D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5AF8FF9-36CD-4F3D-A689-92004528326F}" type="datetimeFigureOut">
              <a:rPr lang="en-US" smtClean="0"/>
              <a:pPr/>
              <a:t>3/9/2011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7875AB3-C4BE-4955-9263-CF5F3345B2D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AF8FF9-36CD-4F3D-A689-92004528326F}"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875AB3-C4BE-4955-9263-CF5F3345B2D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5AF8FF9-36CD-4F3D-A689-92004528326F}" type="datetimeFigureOut">
              <a:rPr lang="en-US" smtClean="0"/>
              <a:pPr/>
              <a:t>3/9/2011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875AB3-C4BE-4955-9263-CF5F3345B2D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5AF8FF9-36CD-4F3D-A689-92004528326F}" type="datetimeFigureOut">
              <a:rPr lang="en-US" smtClean="0"/>
              <a:pPr/>
              <a:t>3/9/2011</a:t>
            </a:fld>
            <a:endParaRPr lang="en-US"/>
          </a:p>
        </p:txBody>
      </p:sp>
      <p:sp>
        <p:nvSpPr>
          <p:cNvPr id="7" name="Slide Number Placeholder 6"/>
          <p:cNvSpPr>
            <a:spLocks noGrp="1"/>
          </p:cNvSpPr>
          <p:nvPr>
            <p:ph type="sldNum" sz="quarter" idx="11"/>
          </p:nvPr>
        </p:nvSpPr>
        <p:spPr/>
        <p:txBody>
          <a:bodyPr rtlCol="0"/>
          <a:lstStyle/>
          <a:p>
            <a:fld id="{17875AB3-C4BE-4955-9263-CF5F3345B2D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F8FF9-36CD-4F3D-A689-92004528326F}" type="datetimeFigureOut">
              <a:rPr lang="en-US" smtClean="0"/>
              <a:pPr/>
              <a:t>3/9/2011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875AB3-C4BE-4955-9263-CF5F3345B2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5AF8FF9-36CD-4F3D-A689-92004528326F}" type="datetimeFigureOut">
              <a:rPr lang="en-US" smtClean="0"/>
              <a:pPr/>
              <a:t>3/9/2011</a:t>
            </a:fld>
            <a:endParaRPr lang="en-US"/>
          </a:p>
        </p:txBody>
      </p:sp>
      <p:sp>
        <p:nvSpPr>
          <p:cNvPr id="22" name="Slide Number Placeholder 21"/>
          <p:cNvSpPr>
            <a:spLocks noGrp="1"/>
          </p:cNvSpPr>
          <p:nvPr>
            <p:ph type="sldNum" sz="quarter" idx="15"/>
          </p:nvPr>
        </p:nvSpPr>
        <p:spPr/>
        <p:txBody>
          <a:bodyPr rtlCol="0"/>
          <a:lstStyle/>
          <a:p>
            <a:fld id="{17875AB3-C4BE-4955-9263-CF5F3345B2D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5AF8FF9-36CD-4F3D-A689-92004528326F}" type="datetimeFigureOut">
              <a:rPr lang="en-US" smtClean="0"/>
              <a:pPr/>
              <a:t>3/9/2011</a:t>
            </a:fld>
            <a:endParaRPr lang="en-US"/>
          </a:p>
        </p:txBody>
      </p:sp>
      <p:sp>
        <p:nvSpPr>
          <p:cNvPr id="18" name="Slide Number Placeholder 17"/>
          <p:cNvSpPr>
            <a:spLocks noGrp="1"/>
          </p:cNvSpPr>
          <p:nvPr>
            <p:ph type="sldNum" sz="quarter" idx="11"/>
          </p:nvPr>
        </p:nvSpPr>
        <p:spPr/>
        <p:txBody>
          <a:bodyPr rtlCol="0"/>
          <a:lstStyle/>
          <a:p>
            <a:fld id="{17875AB3-C4BE-4955-9263-CF5F3345B2D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5AF8FF9-36CD-4F3D-A689-92004528326F}" type="datetimeFigureOut">
              <a:rPr lang="en-US" smtClean="0"/>
              <a:pPr/>
              <a:t>3/9/2011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7875AB3-C4BE-4955-9263-CF5F3345B2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838200"/>
            <a:ext cx="6324600" cy="1219200"/>
          </a:xfrm>
        </p:spPr>
        <p:txBody>
          <a:bodyPr>
            <a:normAutofit fontScale="90000"/>
          </a:bodyPr>
          <a:lstStyle/>
          <a:p>
            <a:pPr algn="ctr"/>
            <a:r>
              <a:rPr lang="en-US" sz="3600" dirty="0" smtClean="0"/>
              <a:t>The Doctrine of Salvation </a:t>
            </a:r>
            <a:r>
              <a:rPr lang="en-US" dirty="0" smtClean="0"/>
              <a:t/>
            </a:r>
            <a:br>
              <a:rPr lang="en-US" dirty="0" smtClean="0"/>
            </a:br>
            <a:r>
              <a:rPr lang="en-US" sz="2400" dirty="0" smtClean="0"/>
              <a:t>(From </a:t>
            </a:r>
            <a:r>
              <a:rPr lang="en-US" sz="2400" i="1" dirty="0" smtClean="0"/>
              <a:t>This We Believe </a:t>
            </a:r>
            <a:br>
              <a:rPr lang="en-US" sz="2400" i="1" dirty="0" smtClean="0"/>
            </a:br>
            <a:r>
              <a:rPr lang="en-US" sz="2400" i="1" dirty="0" smtClean="0"/>
              <a:t>by James L. Slay</a:t>
            </a:r>
            <a:r>
              <a:rPr lang="en-US" sz="2400" dirty="0" smtClean="0"/>
              <a:t>, pp 35 -38)</a:t>
            </a:r>
            <a:endParaRPr lang="en-US" sz="2400" dirty="0"/>
          </a:p>
        </p:txBody>
      </p:sp>
      <p:sp>
        <p:nvSpPr>
          <p:cNvPr id="3" name="Subtitle 2"/>
          <p:cNvSpPr>
            <a:spLocks noGrp="1"/>
          </p:cNvSpPr>
          <p:nvPr>
            <p:ph type="subTitle" idx="1"/>
          </p:nvPr>
        </p:nvSpPr>
        <p:spPr>
          <a:xfrm>
            <a:off x="2286000" y="5181600"/>
            <a:ext cx="6172200" cy="1371600"/>
          </a:xfrm>
        </p:spPr>
        <p:txBody>
          <a:bodyPr/>
          <a:lstStyle/>
          <a:p>
            <a:r>
              <a:rPr lang="en-US" dirty="0" smtClean="0"/>
              <a:t>Louis G. Hulsey</a:t>
            </a:r>
          </a:p>
          <a:p>
            <a:r>
              <a:rPr lang="en-US" dirty="0" smtClean="0"/>
              <a:t>February 16, 2011</a:t>
            </a:r>
          </a:p>
          <a:p>
            <a:r>
              <a:rPr lang="en-US" dirty="0" smtClean="0"/>
              <a:t>Casa Grande, Arizona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endParaRPr lang="en-US" dirty="0"/>
          </a:p>
        </p:txBody>
      </p:sp>
      <p:sp>
        <p:nvSpPr>
          <p:cNvPr id="3" name="Content Placeholder 2"/>
          <p:cNvSpPr>
            <a:spLocks noGrp="1"/>
          </p:cNvSpPr>
          <p:nvPr>
            <p:ph sz="quarter" idx="1"/>
          </p:nvPr>
        </p:nvSpPr>
        <p:spPr>
          <a:xfrm>
            <a:off x="304800" y="1600200"/>
            <a:ext cx="8153400" cy="4873752"/>
          </a:xfrm>
        </p:spPr>
        <p:txBody>
          <a:bodyPr/>
          <a:lstStyle/>
          <a:p>
            <a:r>
              <a:rPr lang="en-US" b="1" dirty="0" smtClean="0"/>
              <a:t>Jesus:</a:t>
            </a:r>
            <a:br>
              <a:rPr lang="en-US" b="1" dirty="0" smtClean="0"/>
            </a:br>
            <a:r>
              <a:rPr lang="en-US" b="1" dirty="0" smtClean="0"/>
              <a:t>5. Claims equality with God in honor, John 5:23.</a:t>
            </a:r>
          </a:p>
          <a:p>
            <a:r>
              <a:rPr lang="en-US" b="1" dirty="0" smtClean="0"/>
              <a:t>6. Claims equality with God in giving eternal life, 24-25.</a:t>
            </a:r>
          </a:p>
          <a:p>
            <a:r>
              <a:rPr lang="en-US" b="1" dirty="0" smtClean="0"/>
              <a:t>7. Claims equality with God in self-existent life, 26-27.</a:t>
            </a:r>
          </a:p>
          <a:p>
            <a:r>
              <a:rPr lang="en-US" b="1" dirty="0" smtClean="0"/>
              <a:t>8. Claims equality with God over death and destiny, 28-29.</a:t>
            </a:r>
          </a:p>
          <a:p>
            <a:r>
              <a:rPr lang="en-US" b="1" dirty="0" smtClean="0"/>
              <a:t>9. Claims absolute justice in His own right, 30.</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endParaRPr lang="en-US" dirty="0"/>
          </a:p>
        </p:txBody>
      </p:sp>
      <p:sp>
        <p:nvSpPr>
          <p:cNvPr id="3" name="Content Placeholder 2"/>
          <p:cNvSpPr>
            <a:spLocks noGrp="1"/>
          </p:cNvSpPr>
          <p:nvPr>
            <p:ph sz="quarter" idx="1"/>
          </p:nvPr>
        </p:nvSpPr>
        <p:spPr/>
        <p:txBody>
          <a:bodyPr/>
          <a:lstStyle/>
          <a:p>
            <a:r>
              <a:rPr lang="en-US" b="1" dirty="0" smtClean="0"/>
              <a:t>10. Jesus claims a 4-fold witness to His divinity, 	John 5:31-42.</a:t>
            </a:r>
          </a:p>
          <a:p>
            <a:r>
              <a:rPr lang="en-US" b="1" dirty="0" smtClean="0"/>
              <a:t>	1. John the Baptist, 32-35.</a:t>
            </a:r>
          </a:p>
          <a:p>
            <a:r>
              <a:rPr lang="en-US" b="1" dirty="0" smtClean="0"/>
              <a:t>	2. His own works, 36.</a:t>
            </a:r>
          </a:p>
          <a:p>
            <a:r>
              <a:rPr lang="en-US" b="1" dirty="0" smtClean="0"/>
              <a:t>	3. The Father, 37-38.</a:t>
            </a:r>
          </a:p>
          <a:p>
            <a:r>
              <a:rPr lang="en-US" b="1" dirty="0" smtClean="0"/>
              <a:t>	4. The Scriptures, 39-42</a:t>
            </a:r>
          </a:p>
          <a:p>
            <a:r>
              <a:rPr lang="en-US" b="1" dirty="0" smtClean="0"/>
              <a:t>	5. To this list we add the testimony of 	    the Holy Spirit, John 15:26,</a:t>
            </a:r>
          </a:p>
          <a:p>
            <a:r>
              <a:rPr lang="en-US" b="1" dirty="0" smtClean="0"/>
              <a:t>	6. The testimony of the martyrs, and</a:t>
            </a:r>
          </a:p>
          <a:p>
            <a:r>
              <a:rPr lang="en-US" b="1" dirty="0" smtClean="0"/>
              <a:t>	7. The resurrection of Jesus.</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endParaRPr lang="en-US" dirty="0"/>
          </a:p>
        </p:txBody>
      </p:sp>
      <p:sp>
        <p:nvSpPr>
          <p:cNvPr id="3" name="Content Placeholder 2"/>
          <p:cNvSpPr>
            <a:spLocks noGrp="1"/>
          </p:cNvSpPr>
          <p:nvPr>
            <p:ph sz="quarter" idx="1"/>
          </p:nvPr>
        </p:nvSpPr>
        <p:spPr/>
        <p:txBody>
          <a:bodyPr>
            <a:normAutofit lnSpcReduction="10000"/>
          </a:bodyPr>
          <a:lstStyle/>
          <a:p>
            <a:pPr marL="274320" lvl="2" indent="-274320">
              <a:spcBef>
                <a:spcPts val="600"/>
              </a:spcBef>
              <a:buClr>
                <a:schemeClr val="accent1"/>
              </a:buClr>
              <a:buSzPct val="70000"/>
            </a:pPr>
            <a:r>
              <a:rPr lang="en-US" sz="2400" b="1" dirty="0" smtClean="0"/>
              <a:t>(2) Old Testament descriptions of God are applied to Jesus.</a:t>
            </a:r>
          </a:p>
          <a:p>
            <a:r>
              <a:rPr lang="en-US" dirty="0" smtClean="0"/>
              <a:t>	</a:t>
            </a:r>
            <a:r>
              <a:rPr lang="en-US" b="1" dirty="0" smtClean="0"/>
              <a:t>“The term ‘Jehovah’ was held in special reverence; it is therefore logical to believe that the new Testament writers would never have used these same names in referring to Christ had they not believed him to be divine,” 44.</a:t>
            </a:r>
          </a:p>
          <a:p>
            <a:r>
              <a:rPr lang="en-US" b="1" dirty="0" smtClean="0"/>
              <a:t>	“Prepare ye the </a:t>
            </a:r>
            <a:r>
              <a:rPr lang="en-US" b="1" u="sng" dirty="0" smtClean="0"/>
              <a:t>way of the Lord</a:t>
            </a:r>
            <a:r>
              <a:rPr lang="en-US" b="1" dirty="0" smtClean="0"/>
              <a:t> [</a:t>
            </a:r>
            <a:r>
              <a:rPr lang="en-US" b="1" dirty="0" err="1" smtClean="0"/>
              <a:t>την</a:t>
            </a:r>
            <a:r>
              <a:rPr lang="en-US" b="1" dirty="0" smtClean="0"/>
              <a:t> </a:t>
            </a:r>
            <a:r>
              <a:rPr lang="en-US" b="1" dirty="0" err="1" smtClean="0"/>
              <a:t>οδον</a:t>
            </a:r>
            <a:r>
              <a:rPr lang="en-US" b="1" dirty="0" smtClean="0"/>
              <a:t> </a:t>
            </a:r>
            <a:r>
              <a:rPr lang="en-US" b="1" dirty="0" err="1" smtClean="0"/>
              <a:t>κυριου</a:t>
            </a:r>
            <a:r>
              <a:rPr lang="en-US" b="1" dirty="0" smtClean="0"/>
              <a:t>], make his paths straight,” Luke 3:4 is a direct quotation from Isaiah 40:3, “Prepare ye the way of the LORD [Jehovah], make straight in the desert a highway for our God.”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endParaRPr lang="en-US" dirty="0"/>
          </a:p>
        </p:txBody>
      </p:sp>
      <p:sp>
        <p:nvSpPr>
          <p:cNvPr id="3" name="Content Placeholder 2"/>
          <p:cNvSpPr>
            <a:spLocks noGrp="1"/>
          </p:cNvSpPr>
          <p:nvPr>
            <p:ph sz="quarter" idx="1"/>
          </p:nvPr>
        </p:nvSpPr>
        <p:spPr/>
        <p:txBody>
          <a:bodyPr/>
          <a:lstStyle/>
          <a:p>
            <a:pPr marL="274320" lvl="2" indent="-274320">
              <a:spcBef>
                <a:spcPts val="600"/>
              </a:spcBef>
              <a:buClr>
                <a:schemeClr val="accent1"/>
              </a:buClr>
              <a:buSzPct val="70000"/>
            </a:pPr>
            <a:r>
              <a:rPr lang="en-US" sz="2400" b="1" dirty="0" smtClean="0"/>
              <a:t>(3) Jesus is called God by the New 	Testament writers.</a:t>
            </a:r>
          </a:p>
          <a:p>
            <a:r>
              <a:rPr lang="en-US" b="1" dirty="0" smtClean="0"/>
              <a:t>John 1:1, “…and the Word was God.”</a:t>
            </a:r>
            <a:endParaRPr lang="en-US" sz="1600" b="1" dirty="0" smtClean="0"/>
          </a:p>
          <a:p>
            <a:r>
              <a:rPr lang="en-US" b="1" dirty="0" smtClean="0"/>
              <a:t>Romans 9:5, LITV,  “whose </a:t>
            </a:r>
            <a:r>
              <a:rPr lang="en-US" b="1" i="1" dirty="0" smtClean="0"/>
              <a:t>are</a:t>
            </a:r>
            <a:r>
              <a:rPr lang="en-US" b="1" dirty="0" smtClean="0"/>
              <a:t> the fathers, and from whom </a:t>
            </a:r>
            <a:r>
              <a:rPr lang="en-US" b="1" i="1" dirty="0" smtClean="0"/>
              <a:t>is</a:t>
            </a:r>
            <a:r>
              <a:rPr lang="en-US" b="1" dirty="0" smtClean="0"/>
              <a:t> the Christ according to flesh, He being God over all, blessed forever. Amen.”</a:t>
            </a:r>
            <a:endParaRPr lang="en-US" sz="1600" b="1" dirty="0" smtClean="0"/>
          </a:p>
          <a:p>
            <a:r>
              <a:rPr lang="en-US" b="1" dirty="0" smtClean="0"/>
              <a:t>Titus 2:13, LITV,  “looking for the blessed hope and appearance of the glory of our great God and Savior Jesus Christ,”</a:t>
            </a:r>
            <a:endParaRPr lang="en-US" sz="1600" b="1" dirty="0" smtClean="0"/>
          </a:p>
          <a:p>
            <a:pPr marL="274320" lvl="2" indent="-274320">
              <a:spcBef>
                <a:spcPts val="600"/>
              </a:spcBef>
              <a:buClr>
                <a:schemeClr val="accent1"/>
              </a:buClr>
              <a:buSzPct val="70000"/>
            </a:pPr>
            <a:endParaRPr lang="en-US" sz="24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is Jehovah</a:t>
            </a:r>
            <a:endParaRPr lang="en-US" b="1" dirty="0"/>
          </a:p>
        </p:txBody>
      </p:sp>
      <p:sp>
        <p:nvSpPr>
          <p:cNvPr id="3" name="Content Placeholder 2"/>
          <p:cNvSpPr>
            <a:spLocks noGrp="1"/>
          </p:cNvSpPr>
          <p:nvPr>
            <p:ph sz="quarter" idx="1"/>
          </p:nvPr>
        </p:nvSpPr>
        <p:spPr>
          <a:xfrm>
            <a:off x="457200" y="1600200"/>
            <a:ext cx="7924800" cy="4873752"/>
          </a:xfrm>
        </p:spPr>
        <p:txBody>
          <a:bodyPr/>
          <a:lstStyle/>
          <a:p>
            <a:r>
              <a:rPr lang="en-US" b="1" dirty="0" smtClean="0"/>
              <a:t>(3).  Jesus is called “God” by the New 	Testament writers.</a:t>
            </a:r>
          </a:p>
          <a:p>
            <a:r>
              <a:rPr lang="en-US" b="1" dirty="0" smtClean="0"/>
              <a:t>Hebrews 1:7-8 LITV</a:t>
            </a:r>
            <a:br>
              <a:rPr lang="en-US" b="1" dirty="0" smtClean="0"/>
            </a:br>
            <a:r>
              <a:rPr lang="en-US" b="1" dirty="0" smtClean="0"/>
              <a:t>7,  “And as to the angels, He said, "Who makes His angels spirits, and His ministers a flame of fire;" </a:t>
            </a:r>
            <a:r>
              <a:rPr lang="en-US" b="1" i="1" dirty="0" smtClean="0"/>
              <a:t>LXX-Psa. 103:4; MT-Psa. 104:4</a:t>
            </a:r>
            <a:br>
              <a:rPr lang="en-US" b="1" i="1" dirty="0" smtClean="0"/>
            </a:br>
            <a:r>
              <a:rPr lang="en-US" b="1" dirty="0" smtClean="0"/>
              <a:t>8,  “but as to the Son, "Your throne, </a:t>
            </a:r>
            <a:r>
              <a:rPr lang="en-US" b="1" i="1" dirty="0" smtClean="0"/>
              <a:t>O</a:t>
            </a:r>
            <a:r>
              <a:rPr lang="en-US" b="1" dirty="0" smtClean="0"/>
              <a:t> God, </a:t>
            </a:r>
            <a:r>
              <a:rPr lang="en-US" b="1" i="1" dirty="0" smtClean="0"/>
              <a:t>is</a:t>
            </a:r>
            <a:r>
              <a:rPr lang="en-US" b="1" dirty="0" smtClean="0"/>
              <a:t> forever and ever, A scepter of uprightness </a:t>
            </a:r>
            <a:r>
              <a:rPr lang="en-US" b="1" i="1" dirty="0" smtClean="0"/>
              <a:t>is</a:t>
            </a:r>
            <a:r>
              <a:rPr lang="en-US" b="1" dirty="0" smtClean="0"/>
              <a:t> the scepter of Your kingdom;”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r>
              <a:rPr lang="en-US" dirty="0" smtClean="0"/>
              <a:t/>
            </a:r>
            <a:br>
              <a:rPr lang="en-US" dirty="0" smtClean="0"/>
            </a:br>
            <a:endParaRPr lang="en-US" dirty="0"/>
          </a:p>
        </p:txBody>
      </p:sp>
      <p:sp>
        <p:nvSpPr>
          <p:cNvPr id="3" name="Content Placeholder 2"/>
          <p:cNvSpPr>
            <a:spLocks noGrp="1"/>
          </p:cNvSpPr>
          <p:nvPr>
            <p:ph sz="quarter" idx="1"/>
          </p:nvPr>
        </p:nvSpPr>
        <p:spPr>
          <a:xfrm>
            <a:off x="457200" y="1066800"/>
            <a:ext cx="7467600" cy="5407152"/>
          </a:xfrm>
        </p:spPr>
        <p:txBody>
          <a:bodyPr>
            <a:normAutofit fontScale="92500" lnSpcReduction="20000"/>
          </a:bodyPr>
          <a:lstStyle/>
          <a:p>
            <a:pPr marL="274320" lvl="1">
              <a:spcBef>
                <a:spcPts val="600"/>
              </a:spcBef>
              <a:buSzPct val="70000"/>
              <a:buFont typeface="Wingdings"/>
              <a:buChar char=""/>
            </a:pPr>
            <a:r>
              <a:rPr lang="en-US" sz="2800" b="1" dirty="0" smtClean="0"/>
              <a:t>b. Christ possessed the attributes of God.</a:t>
            </a:r>
          </a:p>
          <a:p>
            <a:r>
              <a:rPr lang="en-US" b="1" dirty="0" smtClean="0"/>
              <a:t>	(1) Jesus was self-existent and possessed life as well as the power to give life.</a:t>
            </a:r>
            <a:endParaRPr lang="en-US" sz="1400" b="1" dirty="0" smtClean="0"/>
          </a:p>
          <a:p>
            <a:r>
              <a:rPr lang="en-US" b="1" dirty="0" smtClean="0"/>
              <a:t>John 5:21, KJVA,  “For as the Father </a:t>
            </a:r>
            <a:r>
              <a:rPr lang="en-US" b="1" dirty="0" err="1" smtClean="0"/>
              <a:t>raiseth</a:t>
            </a:r>
            <a:r>
              <a:rPr lang="en-US" b="1" dirty="0" smtClean="0"/>
              <a:t> up the dead, and </a:t>
            </a:r>
            <a:r>
              <a:rPr lang="en-US" b="1" dirty="0" err="1" smtClean="0"/>
              <a:t>quickeneth</a:t>
            </a:r>
            <a:r>
              <a:rPr lang="en-US" b="1" dirty="0" smtClean="0"/>
              <a:t> </a:t>
            </a:r>
            <a:r>
              <a:rPr lang="en-US" b="1" i="1" dirty="0" smtClean="0"/>
              <a:t>them</a:t>
            </a:r>
            <a:r>
              <a:rPr lang="en-US" b="1" dirty="0" smtClean="0"/>
              <a:t>; even so the Son </a:t>
            </a:r>
            <a:r>
              <a:rPr lang="en-US" b="1" dirty="0" err="1" smtClean="0"/>
              <a:t>quickeneth</a:t>
            </a:r>
            <a:r>
              <a:rPr lang="en-US" b="1" dirty="0" smtClean="0"/>
              <a:t> whom he will.”</a:t>
            </a:r>
            <a:endParaRPr lang="en-US" sz="1600" b="1" dirty="0" smtClean="0"/>
          </a:p>
          <a:p>
            <a:r>
              <a:rPr lang="en-US" b="1" dirty="0" smtClean="0"/>
              <a:t>John 5:26, KJVA,  “For as the Father hath life in himself; so hath he given to the Son to have life in himself;”</a:t>
            </a:r>
            <a:endParaRPr lang="en-US" sz="1600" b="1" dirty="0" smtClean="0"/>
          </a:p>
          <a:p>
            <a:r>
              <a:rPr lang="en-US" b="1" dirty="0" smtClean="0"/>
              <a:t>John 1:4, KJVA,  “In him was life; and the life was the light of men.”</a:t>
            </a:r>
            <a:endParaRPr lang="en-US" sz="1600" b="1" dirty="0" smtClean="0"/>
          </a:p>
          <a:p>
            <a:r>
              <a:rPr lang="en-US" b="1" dirty="0" smtClean="0"/>
              <a:t>John 10:10, KJVA,  “The thief cometh not, but for to steal, and to kill, and to destroy: I am come that they might have life, and that they might have </a:t>
            </a:r>
            <a:r>
              <a:rPr lang="en-US" b="1" i="1" dirty="0" smtClean="0"/>
              <a:t>it</a:t>
            </a:r>
            <a:r>
              <a:rPr lang="en-US" b="1" dirty="0" smtClean="0"/>
              <a:t> more abundantly.”</a:t>
            </a:r>
            <a:endParaRPr lang="en-US" sz="1600" b="1" dirty="0" smtClean="0"/>
          </a:p>
          <a:p>
            <a:pPr marL="1245870" lvl="2" indent="-514350">
              <a:buAutoNum type="arabicParenBoth"/>
            </a:pPr>
            <a:endParaRPr lang="en-US" sz="28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t>II. The Person of the Savior</a:t>
            </a:r>
            <a:endParaRPr lang="en-US" dirty="0"/>
          </a:p>
        </p:txBody>
      </p:sp>
      <p:sp>
        <p:nvSpPr>
          <p:cNvPr id="3" name="Content Placeholder 2"/>
          <p:cNvSpPr>
            <a:spLocks noGrp="1"/>
          </p:cNvSpPr>
          <p:nvPr>
            <p:ph sz="quarter" idx="1"/>
          </p:nvPr>
        </p:nvSpPr>
        <p:spPr>
          <a:xfrm>
            <a:off x="457200" y="914400"/>
            <a:ext cx="7467600" cy="5559552"/>
          </a:xfrm>
        </p:spPr>
        <p:txBody>
          <a:bodyPr/>
          <a:lstStyle/>
          <a:p>
            <a:pPr marL="274320" lvl="2" indent="-274320">
              <a:spcBef>
                <a:spcPts val="600"/>
              </a:spcBef>
              <a:buClr>
                <a:schemeClr val="accent1"/>
              </a:buClr>
              <a:buSzPct val="70000"/>
            </a:pPr>
            <a:r>
              <a:rPr lang="en-US" sz="2800" b="1" dirty="0" smtClean="0"/>
              <a:t>(2) Jesus possessed immutability.</a:t>
            </a:r>
          </a:p>
          <a:p>
            <a:pPr marL="274320" lvl="2" indent="-274320">
              <a:spcBef>
                <a:spcPts val="600"/>
              </a:spcBef>
              <a:buClr>
                <a:schemeClr val="accent1"/>
              </a:buClr>
              <a:buSzPct val="70000"/>
            </a:pPr>
            <a:r>
              <a:rPr lang="en-US" sz="2400" b="1" dirty="0" smtClean="0"/>
              <a:t>Hebrews 13:8, KJVA,  “Jesus Christ the same yesterday, and to day, and for ever.”</a:t>
            </a:r>
          </a:p>
          <a:p>
            <a:pPr marL="274320" lvl="2" indent="-274320">
              <a:spcBef>
                <a:spcPts val="600"/>
              </a:spcBef>
              <a:buClr>
                <a:schemeClr val="accent1"/>
              </a:buClr>
              <a:buSzPct val="70000"/>
            </a:pPr>
            <a:r>
              <a:rPr lang="en-US" sz="2800" b="1" dirty="0" smtClean="0"/>
              <a:t>(3) Jesus was truth.</a:t>
            </a:r>
          </a:p>
          <a:p>
            <a:r>
              <a:rPr lang="en-US" b="1" dirty="0" smtClean="0"/>
              <a:t>John 14:6, KJVA,  “Jesus </a:t>
            </a:r>
            <a:r>
              <a:rPr lang="en-US" b="1" dirty="0" err="1" smtClean="0"/>
              <a:t>saith</a:t>
            </a:r>
            <a:r>
              <a:rPr lang="en-US" b="1" dirty="0" smtClean="0"/>
              <a:t> unto him, I am the way, the truth, and the life: no man cometh unto the Father, but by me.”</a:t>
            </a:r>
            <a:endParaRPr lang="en-US" sz="1600" b="1" dirty="0" smtClean="0"/>
          </a:p>
          <a:p>
            <a:r>
              <a:rPr lang="en-US" b="1" dirty="0" smtClean="0"/>
              <a:t>Revelation 3:7, KJVA,  “And to the angel of the church in Philadelphia write; These things </a:t>
            </a:r>
            <a:r>
              <a:rPr lang="en-US" b="1" dirty="0" err="1" smtClean="0"/>
              <a:t>saith</a:t>
            </a:r>
            <a:r>
              <a:rPr lang="en-US" b="1" dirty="0" smtClean="0"/>
              <a:t> he that is holy, </a:t>
            </a:r>
            <a:r>
              <a:rPr lang="en-US" b="1" u="sng" dirty="0" smtClean="0"/>
              <a:t>he that is true</a:t>
            </a:r>
            <a:r>
              <a:rPr lang="en-US" b="1" dirty="0" smtClean="0"/>
              <a:t>, he that hath the key of David, he that </a:t>
            </a:r>
            <a:r>
              <a:rPr lang="en-US" b="1" dirty="0" err="1" smtClean="0"/>
              <a:t>openeth</a:t>
            </a:r>
            <a:r>
              <a:rPr lang="en-US" b="1" dirty="0" smtClean="0"/>
              <a:t>, and no man </a:t>
            </a:r>
            <a:r>
              <a:rPr lang="en-US" b="1" dirty="0" err="1" smtClean="0"/>
              <a:t>shutteth</a:t>
            </a:r>
            <a:r>
              <a:rPr lang="en-US" b="1" dirty="0" smtClean="0"/>
              <a:t>; and </a:t>
            </a:r>
            <a:r>
              <a:rPr lang="en-US" b="1" dirty="0" err="1" smtClean="0"/>
              <a:t>shutteth</a:t>
            </a:r>
            <a:r>
              <a:rPr lang="en-US" b="1" dirty="0" smtClean="0"/>
              <a:t>, and no man </a:t>
            </a:r>
            <a:r>
              <a:rPr lang="en-US" b="1" dirty="0" err="1" smtClean="0"/>
              <a:t>openeth</a:t>
            </a:r>
            <a:r>
              <a:rPr lang="en-US" b="1" dirty="0" smtClean="0"/>
              <a:t>;”</a:t>
            </a:r>
            <a:endParaRPr lang="en-US" sz="1600" b="1" dirty="0" smtClean="0"/>
          </a:p>
          <a:p>
            <a:pPr marL="274320" lvl="2" indent="-274320">
              <a:spcBef>
                <a:spcPts val="600"/>
              </a:spcBef>
              <a:buClr>
                <a:schemeClr val="accent1"/>
              </a:buClr>
              <a:buSzPct val="70000"/>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t>II. The Person of the Savior</a:t>
            </a:r>
            <a:endParaRPr lang="en-US" dirty="0"/>
          </a:p>
        </p:txBody>
      </p:sp>
      <p:sp>
        <p:nvSpPr>
          <p:cNvPr id="3" name="Content Placeholder 2"/>
          <p:cNvSpPr>
            <a:spLocks noGrp="1"/>
          </p:cNvSpPr>
          <p:nvPr>
            <p:ph sz="quarter" idx="1"/>
          </p:nvPr>
        </p:nvSpPr>
        <p:spPr>
          <a:xfrm>
            <a:off x="457200" y="990600"/>
            <a:ext cx="7924800" cy="5715000"/>
          </a:xfrm>
        </p:spPr>
        <p:txBody>
          <a:bodyPr>
            <a:normAutofit/>
          </a:bodyPr>
          <a:lstStyle/>
          <a:p>
            <a:pPr lvl="2">
              <a:buNone/>
            </a:pPr>
            <a:r>
              <a:rPr lang="en-US" sz="2800" b="1" dirty="0" smtClean="0"/>
              <a:t>(4) Jesus was love.</a:t>
            </a:r>
          </a:p>
          <a:p>
            <a:r>
              <a:rPr lang="en-US" b="1" dirty="0" smtClean="0"/>
              <a:t>1 John 3:16, KJVA,  “Hereby perceive we the love [</a:t>
            </a:r>
            <a:r>
              <a:rPr lang="en-US" b="1" dirty="0" err="1" smtClean="0"/>
              <a:t>αγαπη</a:t>
            </a:r>
            <a:r>
              <a:rPr lang="en-US" b="1" dirty="0" smtClean="0"/>
              <a:t>] </a:t>
            </a:r>
            <a:r>
              <a:rPr lang="en-US" b="1" i="1" dirty="0" smtClean="0"/>
              <a:t>of God</a:t>
            </a:r>
            <a:r>
              <a:rPr lang="en-US" b="1" dirty="0" smtClean="0"/>
              <a:t>, because he laid down his life for us: and we ought to lay down </a:t>
            </a:r>
            <a:r>
              <a:rPr lang="en-US" b="1" i="1" dirty="0" smtClean="0"/>
              <a:t>our</a:t>
            </a:r>
            <a:r>
              <a:rPr lang="en-US" b="1" dirty="0" smtClean="0"/>
              <a:t> lives for the brethren.”</a:t>
            </a:r>
            <a:endParaRPr lang="en-US" sz="1600" b="1" dirty="0" smtClean="0"/>
          </a:p>
          <a:p>
            <a:r>
              <a:rPr lang="en-US" b="1" dirty="0" smtClean="0"/>
              <a:t>	(5) Jesus possessed holiness like unto God</a:t>
            </a:r>
            <a:endParaRPr lang="en-US" sz="1400" b="1" dirty="0" smtClean="0"/>
          </a:p>
          <a:p>
            <a:r>
              <a:rPr lang="en-US" b="1" dirty="0" smtClean="0"/>
              <a:t>Luke 1:35, KJVA,  “And the angel answered and said unto her, The Holy Ghost shall come upon thee, and the power of the Highest shall overshadow thee: therefore also that holy thing which shall be born of thee shall be called the Son of God.”</a:t>
            </a:r>
          </a:p>
          <a:p>
            <a:r>
              <a:rPr lang="en-US" sz="1800" b="1" dirty="0" smtClean="0"/>
              <a:t>Luke 4:34, KJVA,  “Saying, Let </a:t>
            </a:r>
            <a:r>
              <a:rPr lang="en-US" sz="1800" b="1" i="1" dirty="0" smtClean="0"/>
              <a:t>us</a:t>
            </a:r>
            <a:r>
              <a:rPr lang="en-US" sz="1800" b="1" dirty="0" smtClean="0"/>
              <a:t> alone; what have we to do with thee, </a:t>
            </a:r>
            <a:r>
              <a:rPr lang="en-US" sz="1800" b="1" i="1" dirty="0" smtClean="0"/>
              <a:t>thou</a:t>
            </a:r>
            <a:r>
              <a:rPr lang="en-US" sz="1800" b="1" dirty="0" smtClean="0"/>
              <a:t> Jesus of Nazareth? art thou come to destroy us? I know thee who thou art; the Holy One of God.”</a:t>
            </a:r>
          </a:p>
          <a:p>
            <a:endParaRPr lang="en-US" sz="1600" b="1" dirty="0" smtClean="0"/>
          </a:p>
          <a:p>
            <a:pPr lvl="2">
              <a:buNone/>
            </a:pPr>
            <a:endParaRPr lang="en-US" sz="28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b="1" dirty="0" smtClean="0"/>
              <a:t>II. The Person of the Savior</a:t>
            </a:r>
            <a:endParaRPr lang="en-US" dirty="0"/>
          </a:p>
        </p:txBody>
      </p:sp>
      <p:sp>
        <p:nvSpPr>
          <p:cNvPr id="3" name="Content Placeholder 2"/>
          <p:cNvSpPr>
            <a:spLocks noGrp="1"/>
          </p:cNvSpPr>
          <p:nvPr>
            <p:ph sz="quarter" idx="1"/>
          </p:nvPr>
        </p:nvSpPr>
        <p:spPr>
          <a:xfrm>
            <a:off x="457200" y="914400"/>
            <a:ext cx="7467600" cy="5635752"/>
          </a:xfrm>
        </p:spPr>
        <p:txBody>
          <a:bodyPr>
            <a:normAutofit fontScale="85000" lnSpcReduction="10000"/>
          </a:bodyPr>
          <a:lstStyle/>
          <a:p>
            <a:pPr>
              <a:buNone/>
            </a:pPr>
            <a:r>
              <a:rPr lang="en-US" sz="3200" b="1" dirty="0" smtClean="0"/>
              <a:t>b. Christ possessed the attributes of God. </a:t>
            </a:r>
          </a:p>
          <a:p>
            <a:pPr lvl="1">
              <a:buNone/>
            </a:pPr>
            <a:r>
              <a:rPr lang="en-US" sz="3200" b="1" dirty="0" smtClean="0"/>
              <a:t>(6) Jesus was and is omnipresent.</a:t>
            </a:r>
            <a:endParaRPr lang="en-US" b="1" dirty="0" smtClean="0"/>
          </a:p>
          <a:p>
            <a:r>
              <a:rPr lang="en-US" b="1" dirty="0" smtClean="0"/>
              <a:t>Matthew 28:20, KJVA,  “Teaching them to observe all things whatsoever I have commanded you: and, lo, </a:t>
            </a:r>
            <a:r>
              <a:rPr lang="en-US" b="1" u="sng" dirty="0" smtClean="0"/>
              <a:t>I am with you </a:t>
            </a:r>
            <a:r>
              <a:rPr lang="en-US" b="1" u="sng" dirty="0" err="1" smtClean="0"/>
              <a:t>alway</a:t>
            </a:r>
            <a:r>
              <a:rPr lang="en-US" b="1" dirty="0" smtClean="0"/>
              <a:t>, </a:t>
            </a:r>
            <a:r>
              <a:rPr lang="en-US" b="1" i="1" dirty="0" smtClean="0"/>
              <a:t>even</a:t>
            </a:r>
            <a:r>
              <a:rPr lang="en-US" b="1" dirty="0" smtClean="0"/>
              <a:t> unto the end of the world. Amen.”</a:t>
            </a:r>
          </a:p>
          <a:p>
            <a:pPr marL="274320" lvl="1">
              <a:spcBef>
                <a:spcPts val="600"/>
              </a:spcBef>
              <a:buSzPct val="70000"/>
              <a:buFont typeface="Wingdings"/>
              <a:buChar char=""/>
            </a:pPr>
            <a:r>
              <a:rPr lang="en-US" sz="3500" b="1" dirty="0" smtClean="0"/>
              <a:t>(7) Jesus was and is omniscient.</a:t>
            </a:r>
          </a:p>
          <a:p>
            <a:r>
              <a:rPr lang="en-US" sz="2600" b="1" dirty="0" smtClean="0"/>
              <a:t>John 16:30, KJVA,  “Now are we sure that thou </a:t>
            </a:r>
            <a:r>
              <a:rPr lang="en-US" sz="2600" b="1" dirty="0" err="1" smtClean="0"/>
              <a:t>knowest</a:t>
            </a:r>
            <a:r>
              <a:rPr lang="en-US" sz="2600" b="1" dirty="0" smtClean="0"/>
              <a:t> all things, and </a:t>
            </a:r>
            <a:r>
              <a:rPr lang="en-US" sz="2600" b="1" dirty="0" err="1" smtClean="0"/>
              <a:t>needest</a:t>
            </a:r>
            <a:r>
              <a:rPr lang="en-US" sz="2600" b="1" dirty="0" smtClean="0"/>
              <a:t> not that any man should ask thee: by this we believe that thou </a:t>
            </a:r>
            <a:r>
              <a:rPr lang="en-US" sz="2600" b="1" dirty="0" err="1" smtClean="0"/>
              <a:t>camest</a:t>
            </a:r>
            <a:r>
              <a:rPr lang="en-US" sz="2600" b="1" dirty="0" smtClean="0"/>
              <a:t> forth from God.”</a:t>
            </a:r>
          </a:p>
          <a:p>
            <a:r>
              <a:rPr lang="en-US" sz="2600" b="1" dirty="0" smtClean="0"/>
              <a:t>John 2:24-25, KJVA,  “But Jesus did not commit himself unto them, because he knew all </a:t>
            </a:r>
            <a:r>
              <a:rPr lang="en-US" sz="2600" b="1" i="1" dirty="0" smtClean="0"/>
              <a:t>men</a:t>
            </a:r>
            <a:r>
              <a:rPr lang="en-US" sz="2600" b="1" dirty="0" smtClean="0"/>
              <a:t>,  25,  And needed not that any should testify of man: for he knew what was in man.”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r>
              <a:rPr lang="en-US" dirty="0" smtClean="0"/>
              <a:t/>
            </a:r>
            <a:br>
              <a:rPr lang="en-US" dirty="0" smtClean="0"/>
            </a:br>
            <a:endParaRPr lang="en-US" dirty="0"/>
          </a:p>
        </p:txBody>
      </p:sp>
      <p:sp>
        <p:nvSpPr>
          <p:cNvPr id="3" name="Content Placeholder 2"/>
          <p:cNvSpPr>
            <a:spLocks noGrp="1"/>
          </p:cNvSpPr>
          <p:nvPr>
            <p:ph sz="quarter" idx="1"/>
          </p:nvPr>
        </p:nvSpPr>
        <p:spPr>
          <a:xfrm>
            <a:off x="152400" y="1295400"/>
            <a:ext cx="8534400" cy="4873752"/>
          </a:xfrm>
        </p:spPr>
        <p:txBody>
          <a:bodyPr/>
          <a:lstStyle/>
          <a:p>
            <a:pPr lvl="1">
              <a:buNone/>
            </a:pPr>
            <a:r>
              <a:rPr lang="en-US" sz="3600" b="1" dirty="0" smtClean="0"/>
              <a:t>(</a:t>
            </a:r>
            <a:r>
              <a:rPr lang="en-US" sz="3600" b="1" dirty="0" smtClean="0"/>
              <a:t>8) Jesus was and is omnipotent.</a:t>
            </a:r>
          </a:p>
          <a:p>
            <a:r>
              <a:rPr lang="en-US" sz="2800" b="1" dirty="0" smtClean="0"/>
              <a:t>Matthew 28:18, KJVA  “And Jesus came and </a:t>
            </a:r>
            <a:r>
              <a:rPr lang="en-US" sz="2800" b="1" dirty="0" err="1" smtClean="0"/>
              <a:t>spake</a:t>
            </a:r>
            <a:r>
              <a:rPr lang="en-US" sz="2800" b="1" dirty="0" smtClean="0"/>
              <a:t> unto them, saying, All power [</a:t>
            </a:r>
            <a:r>
              <a:rPr lang="en-US" sz="2800" b="1" dirty="0" err="1" smtClean="0"/>
              <a:t>εξουσια</a:t>
            </a:r>
            <a:r>
              <a:rPr lang="en-US" sz="2800" b="1" dirty="0" smtClean="0"/>
              <a:t>] is given unto me in heaven and in earth.”</a:t>
            </a:r>
          </a:p>
          <a:p>
            <a:r>
              <a:rPr lang="en-US" sz="2800" b="1" dirty="0" smtClean="0"/>
              <a:t>John 17:2, KJVA,  “As thou hast given him power [</a:t>
            </a:r>
            <a:r>
              <a:rPr lang="en-US" sz="2800" b="1" dirty="0" err="1" smtClean="0"/>
              <a:t>εξουσια</a:t>
            </a:r>
            <a:r>
              <a:rPr lang="en-US" sz="2800" b="1" dirty="0" smtClean="0"/>
              <a:t>] over all flesh, that he should give eternal life to as many as thou hast given him.”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1"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ipe(down)">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down)">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1"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down)">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lstStyle/>
          <a:p>
            <a:r>
              <a:rPr lang="en-US" b="1" dirty="0" smtClean="0"/>
              <a:t>We Believe:</a:t>
            </a:r>
            <a:br>
              <a:rPr lang="en-US" b="1" dirty="0" smtClean="0"/>
            </a:br>
            <a:r>
              <a:rPr lang="en-US" b="1" dirty="0" smtClean="0"/>
              <a:t>(Christology and </a:t>
            </a:r>
            <a:r>
              <a:rPr lang="en-US" b="1" dirty="0" err="1" smtClean="0"/>
              <a:t>Soteriology</a:t>
            </a:r>
            <a:r>
              <a:rPr lang="en-US" b="1" dirty="0" smtClean="0"/>
              <a:t>)</a:t>
            </a:r>
            <a:endParaRPr lang="en-US" dirty="0"/>
          </a:p>
        </p:txBody>
      </p:sp>
      <p:sp>
        <p:nvSpPr>
          <p:cNvPr id="3" name="Content Placeholder 2"/>
          <p:cNvSpPr>
            <a:spLocks noGrp="1"/>
          </p:cNvSpPr>
          <p:nvPr>
            <p:ph sz="quarter" idx="1"/>
          </p:nvPr>
        </p:nvSpPr>
        <p:spPr>
          <a:xfrm>
            <a:off x="457200" y="1447800"/>
            <a:ext cx="7467600" cy="5181600"/>
          </a:xfrm>
        </p:spPr>
        <p:txBody>
          <a:bodyPr>
            <a:normAutofit lnSpcReduction="10000"/>
          </a:bodyPr>
          <a:lstStyle/>
          <a:p>
            <a:r>
              <a:rPr lang="en-US" b="1" dirty="0" smtClean="0"/>
              <a:t>3. That Jesus Christ is the only begotten Son of the Father, conceived of the Holy Ghost, and born of the Virgin Mary. That Jesus was crucified, buried, and raised from the dead. That He ascended to heaven and is today at the right hand of the Father as Intercessor.</a:t>
            </a:r>
          </a:p>
          <a:p>
            <a:r>
              <a:rPr lang="en-US" b="1" dirty="0" smtClean="0"/>
              <a:t>4. That all have sinned and come short of the glory of God and that repentance is commanded of God for all and necessary for forgiveness of sins.</a:t>
            </a:r>
          </a:p>
          <a:p>
            <a:r>
              <a:rPr lang="en-US" b="1" dirty="0" smtClean="0"/>
              <a:t>5. That justification, regeneration, and the new birth are wrought by faith in the blood of Jesus Christ.</a:t>
            </a:r>
          </a:p>
          <a:p>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b="1" dirty="0" smtClean="0"/>
              <a:t>The deity of Christ</a:t>
            </a:r>
            <a:endParaRPr lang="en-US" dirty="0"/>
          </a:p>
        </p:txBody>
      </p:sp>
      <p:sp>
        <p:nvSpPr>
          <p:cNvPr id="3" name="Content Placeholder 2"/>
          <p:cNvSpPr>
            <a:spLocks noGrp="1"/>
          </p:cNvSpPr>
          <p:nvPr>
            <p:ph sz="quarter" idx="1"/>
          </p:nvPr>
        </p:nvSpPr>
        <p:spPr>
          <a:xfrm>
            <a:off x="457200" y="914400"/>
            <a:ext cx="8153400" cy="5715000"/>
          </a:xfrm>
        </p:spPr>
        <p:txBody>
          <a:bodyPr>
            <a:normAutofit fontScale="92500" lnSpcReduction="10000"/>
          </a:bodyPr>
          <a:lstStyle/>
          <a:p>
            <a:r>
              <a:rPr lang="en-US" b="1" dirty="0" smtClean="0"/>
              <a:t>c. His divine offices and work attest to His deity.</a:t>
            </a:r>
          </a:p>
          <a:p>
            <a:pPr marL="548640" lvl="2">
              <a:spcBef>
                <a:spcPts val="600"/>
              </a:spcBef>
              <a:buSzPct val="70000"/>
            </a:pPr>
            <a:r>
              <a:rPr lang="en-US" sz="2900" b="1" dirty="0" smtClean="0"/>
              <a:t>(1) He is the Creator</a:t>
            </a:r>
            <a:r>
              <a:rPr lang="en-US" sz="2900" b="1" dirty="0" smtClean="0"/>
              <a:t>.</a:t>
            </a:r>
          </a:p>
          <a:p>
            <a:r>
              <a:rPr lang="en-US" b="1" dirty="0" smtClean="0"/>
              <a:t>John 1:3, KJVA,  “All things were made by him; and without him was not any thing made that was made.”</a:t>
            </a:r>
            <a:endParaRPr lang="en-US" sz="1600" b="1" dirty="0" smtClean="0"/>
          </a:p>
          <a:p>
            <a:r>
              <a:rPr lang="en-US" b="1" dirty="0" smtClean="0"/>
              <a:t>“Hebrews 1:10,  KJVA,  “And, Thou, Lord, in the beginning hast laid the foundation of the earth; and the heavens are the works of </a:t>
            </a:r>
            <a:r>
              <a:rPr lang="en-US" b="1" dirty="0" err="1" smtClean="0"/>
              <a:t>thine</a:t>
            </a:r>
            <a:r>
              <a:rPr lang="en-US" b="1" dirty="0" smtClean="0"/>
              <a:t> hands:”</a:t>
            </a:r>
            <a:endParaRPr lang="en-US" sz="1600" b="1" dirty="0" smtClean="0"/>
          </a:p>
          <a:p>
            <a:r>
              <a:rPr lang="en-US" b="1" dirty="0" smtClean="0"/>
              <a:t>Colossians 1:16, KJVA  “For by him were all things created, that are in heaven, and that are in earth, visible and invisible, whether </a:t>
            </a:r>
            <a:r>
              <a:rPr lang="en-US" b="1" i="1" dirty="0" smtClean="0"/>
              <a:t>they be</a:t>
            </a:r>
            <a:r>
              <a:rPr lang="en-US" b="1" dirty="0" smtClean="0"/>
              <a:t> thrones, or dominions, or principalities, or powers: all things were created by him, and for him:”</a:t>
            </a:r>
            <a:endParaRPr lang="en-US" sz="1600" b="1" dirty="0" smtClean="0"/>
          </a:p>
          <a:p>
            <a:r>
              <a:rPr lang="en-US" b="1" dirty="0" smtClean="0"/>
              <a:t>Revelation 4:11, KJVA,  “Thou art worthy, O Lord, to receive glory and </a:t>
            </a:r>
            <a:r>
              <a:rPr lang="en-US" b="1" dirty="0" err="1" smtClean="0"/>
              <a:t>honour</a:t>
            </a:r>
            <a:r>
              <a:rPr lang="en-US" b="1" dirty="0" smtClean="0"/>
              <a:t> and power: for thou hast created all things, and for thy pleasure they are and were created.”</a:t>
            </a:r>
            <a:endParaRPr lang="en-US" sz="1600" b="1" dirty="0" smtClean="0"/>
          </a:p>
          <a:p>
            <a:pPr marL="548640" lvl="2">
              <a:spcBef>
                <a:spcPts val="600"/>
              </a:spcBef>
              <a:buSzPct val="70000"/>
            </a:pPr>
            <a:endParaRPr lang="en-US" sz="29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09600"/>
          </a:xfrm>
        </p:spPr>
        <p:txBody>
          <a:bodyPr>
            <a:normAutofit/>
          </a:bodyPr>
          <a:lstStyle/>
          <a:p>
            <a:r>
              <a:rPr lang="en-US" b="1" dirty="0" smtClean="0"/>
              <a:t>The deity of Christ</a:t>
            </a:r>
            <a:endParaRPr lang="en-US"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marL="548640" lvl="2">
              <a:spcBef>
                <a:spcPts val="600"/>
              </a:spcBef>
              <a:buSzPct val="70000"/>
            </a:pPr>
            <a:r>
              <a:rPr lang="en-US" sz="2900" b="1" dirty="0" smtClean="0"/>
              <a:t>(2) He is the upholder of all things.</a:t>
            </a:r>
          </a:p>
          <a:p>
            <a:r>
              <a:rPr lang="en-US" b="1" dirty="0" smtClean="0"/>
              <a:t>Hebrews 1:3, KJVA,  “Who being the brightness of </a:t>
            </a:r>
            <a:r>
              <a:rPr lang="en-US" b="1" i="1" dirty="0" smtClean="0"/>
              <a:t>his</a:t>
            </a:r>
            <a:r>
              <a:rPr lang="en-US" b="1" dirty="0" smtClean="0"/>
              <a:t> glory, and the express image of his person, and upholding all things by the word of his power, when he had by himself purged our sins, sat down on the right hand of the Majesty on high</a:t>
            </a:r>
            <a:r>
              <a:rPr lang="en-US" b="1" dirty="0" smtClean="0"/>
              <a:t>;”</a:t>
            </a:r>
          </a:p>
          <a:p>
            <a:pPr lvl="1"/>
            <a:r>
              <a:rPr lang="en-US" sz="2800" b="1" dirty="0" smtClean="0"/>
              <a:t>(</a:t>
            </a:r>
            <a:r>
              <a:rPr lang="en-US" sz="2800" b="1" dirty="0" smtClean="0"/>
              <a:t>3) He has the authority to forgive sins:</a:t>
            </a:r>
          </a:p>
          <a:p>
            <a:r>
              <a:rPr lang="en-US" b="1" dirty="0" smtClean="0"/>
              <a:t>Mark 2:5, KJVA,  “When Jesus saw their faith, he said unto the sick of the palsy, Son, thy sins be forgiven thee.”</a:t>
            </a:r>
          </a:p>
          <a:p>
            <a:r>
              <a:rPr lang="en-US" b="1" dirty="0" smtClean="0"/>
              <a:t>Luke 7:48, KJVA,  “And he said unto her, Thy sins are forgiven.”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The deity of Christ</a:t>
            </a:r>
            <a:endParaRPr lang="en-US" b="1" dirty="0"/>
          </a:p>
        </p:txBody>
      </p:sp>
      <p:sp>
        <p:nvSpPr>
          <p:cNvPr id="3" name="Content Placeholder 2"/>
          <p:cNvSpPr>
            <a:spLocks noGrp="1"/>
          </p:cNvSpPr>
          <p:nvPr>
            <p:ph sz="quarter" idx="1"/>
          </p:nvPr>
        </p:nvSpPr>
        <p:spPr/>
        <p:txBody>
          <a:bodyPr>
            <a:normAutofit lnSpcReduction="10000"/>
          </a:bodyPr>
          <a:lstStyle/>
          <a:p>
            <a:pPr lvl="1"/>
            <a:r>
              <a:rPr lang="en-US" sz="2800" b="1" dirty="0" smtClean="0"/>
              <a:t>(</a:t>
            </a:r>
            <a:r>
              <a:rPr lang="en-US" sz="2800" b="1" dirty="0" smtClean="0"/>
              <a:t>4) He has the power to raise the dead</a:t>
            </a:r>
            <a:r>
              <a:rPr lang="en-US" sz="2800" b="1" dirty="0" smtClean="0"/>
              <a:t>.</a:t>
            </a:r>
          </a:p>
          <a:p>
            <a:r>
              <a:rPr lang="en-US" sz="2800" b="1" dirty="0" smtClean="0"/>
              <a:t>John 6:39, KJVA,  “And this is the Father's will which hath sent me, that of all which he hath given me I should lose nothing, but should raise it up again at the last day.”</a:t>
            </a:r>
          </a:p>
          <a:p>
            <a:r>
              <a:rPr lang="en-US" sz="2800" b="1" dirty="0" smtClean="0"/>
              <a:t>John 11:25, KJVA,  “Jesus said unto her, I am the resurrection, and the life: he that believeth in me, though he were dead, yet shall he live:”</a:t>
            </a:r>
          </a:p>
          <a:p>
            <a:pPr lvl="1"/>
            <a:endParaRPr lang="en-US" sz="32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b="1" dirty="0" smtClean="0"/>
              <a:t>1. The deity of Christ</a:t>
            </a:r>
            <a:endParaRPr lang="en-US" dirty="0"/>
          </a:p>
        </p:txBody>
      </p:sp>
      <p:sp>
        <p:nvSpPr>
          <p:cNvPr id="3" name="Content Placeholder 2"/>
          <p:cNvSpPr>
            <a:spLocks noGrp="1"/>
          </p:cNvSpPr>
          <p:nvPr>
            <p:ph sz="quarter" idx="1"/>
          </p:nvPr>
        </p:nvSpPr>
        <p:spPr>
          <a:xfrm>
            <a:off x="457200" y="914400"/>
            <a:ext cx="8001000" cy="5559552"/>
          </a:xfrm>
        </p:spPr>
        <p:txBody>
          <a:bodyPr>
            <a:normAutofit lnSpcReduction="10000"/>
          </a:bodyPr>
          <a:lstStyle/>
          <a:p>
            <a:pPr marL="274320" lvl="1">
              <a:spcBef>
                <a:spcPts val="600"/>
              </a:spcBef>
              <a:buSzPct val="70000"/>
              <a:buFont typeface="Wingdings"/>
              <a:buChar char=""/>
            </a:pPr>
            <a:r>
              <a:rPr lang="en-US" sz="3200" b="1" dirty="0" smtClean="0"/>
              <a:t>(5) He will judge all men.</a:t>
            </a:r>
          </a:p>
          <a:p>
            <a:r>
              <a:rPr lang="en-US" sz="2500" b="1" dirty="0" smtClean="0"/>
              <a:t>John 5:22, KJVA,  “For the Father </a:t>
            </a:r>
            <a:r>
              <a:rPr lang="en-US" sz="2500" b="1" dirty="0" err="1" smtClean="0"/>
              <a:t>judgeth</a:t>
            </a:r>
            <a:r>
              <a:rPr lang="en-US" sz="2500" b="1" dirty="0" smtClean="0"/>
              <a:t> no man, but hath committed all judgment unto the Son:”</a:t>
            </a:r>
          </a:p>
          <a:p>
            <a:r>
              <a:rPr lang="en-US" sz="2500" b="1" dirty="0" smtClean="0"/>
              <a:t>2 Timothy 4:1, KJVA,  “I charge </a:t>
            </a:r>
            <a:r>
              <a:rPr lang="en-US" sz="2500" b="1" i="1" dirty="0" smtClean="0"/>
              <a:t>thee</a:t>
            </a:r>
            <a:r>
              <a:rPr lang="en-US" sz="2500" b="1" dirty="0" smtClean="0"/>
              <a:t> therefore before God, and the Lord Jesus Christ, who shall judge the quick and the dead at his appearing and his kingdom;”</a:t>
            </a:r>
          </a:p>
          <a:p>
            <a:r>
              <a:rPr lang="en-US" sz="2500" b="1" dirty="0" smtClean="0"/>
              <a:t>Acts 17:31, KJVA,  “Because he hath appointed a day, in the which he will judge the world in righteousness by </a:t>
            </a:r>
            <a:r>
              <a:rPr lang="en-US" sz="2500" b="1" i="1" dirty="0" smtClean="0"/>
              <a:t>that</a:t>
            </a:r>
            <a:r>
              <a:rPr lang="en-US" sz="2500" b="1" dirty="0" smtClean="0"/>
              <a:t> man whom he hath ordained; </a:t>
            </a:r>
            <a:r>
              <a:rPr lang="en-US" sz="2500" b="1" i="1" dirty="0" smtClean="0"/>
              <a:t>whereof</a:t>
            </a:r>
            <a:r>
              <a:rPr lang="en-US" sz="2500" b="1" dirty="0" smtClean="0"/>
              <a:t> he hath given assurance unto all </a:t>
            </a:r>
            <a:r>
              <a:rPr lang="en-US" sz="2500" b="1" i="1" dirty="0" smtClean="0"/>
              <a:t>men</a:t>
            </a:r>
            <a:r>
              <a:rPr lang="en-US" sz="2500" b="1" dirty="0" smtClean="0"/>
              <a:t>, in that he hath raised him from the dead.”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838200"/>
          </a:xfrm>
        </p:spPr>
        <p:txBody>
          <a:bodyPr>
            <a:normAutofit/>
          </a:bodyPr>
          <a:lstStyle/>
          <a:p>
            <a:r>
              <a:rPr lang="en-US" b="1" dirty="0" smtClean="0"/>
              <a:t>2. The humanity of Christ</a:t>
            </a:r>
            <a:endParaRPr lang="en-US" dirty="0"/>
          </a:p>
        </p:txBody>
      </p:sp>
      <p:sp>
        <p:nvSpPr>
          <p:cNvPr id="3" name="Content Placeholder 2"/>
          <p:cNvSpPr>
            <a:spLocks noGrp="1"/>
          </p:cNvSpPr>
          <p:nvPr>
            <p:ph sz="quarter" idx="1"/>
          </p:nvPr>
        </p:nvSpPr>
        <p:spPr>
          <a:xfrm>
            <a:off x="457200" y="1219200"/>
            <a:ext cx="7467600" cy="5254752"/>
          </a:xfrm>
        </p:spPr>
        <p:txBody>
          <a:bodyPr/>
          <a:lstStyle/>
          <a:p>
            <a:r>
              <a:rPr lang="en-US" sz="2800" b="1" dirty="0" smtClean="0"/>
              <a:t>The </a:t>
            </a:r>
            <a:r>
              <a:rPr lang="en-US" sz="2800" b="1" dirty="0" smtClean="0"/>
              <a:t>Great “I AM” of Exodus 3:14 who was with His disciples, is now in us.</a:t>
            </a:r>
          </a:p>
          <a:p>
            <a:r>
              <a:rPr lang="en-US" sz="2800" b="1" dirty="0" smtClean="0"/>
              <a:t>John 14:17, KJVA,  “</a:t>
            </a:r>
            <a:r>
              <a:rPr lang="en-US" sz="2800" b="1" i="1" dirty="0" smtClean="0"/>
              <a:t>Even</a:t>
            </a:r>
            <a:r>
              <a:rPr lang="en-US" sz="2800" b="1" dirty="0" smtClean="0"/>
              <a:t> the Spirit of truth; whom the world cannot receive, because it </a:t>
            </a:r>
            <a:r>
              <a:rPr lang="en-US" sz="2800" b="1" dirty="0" err="1" smtClean="0"/>
              <a:t>seeth</a:t>
            </a:r>
            <a:r>
              <a:rPr lang="en-US" sz="2800" b="1" dirty="0" smtClean="0"/>
              <a:t> him not, neither </a:t>
            </a:r>
            <a:r>
              <a:rPr lang="en-US" sz="2800" b="1" dirty="0" err="1" smtClean="0"/>
              <a:t>knoweth</a:t>
            </a:r>
            <a:r>
              <a:rPr lang="en-US" sz="2800" b="1" dirty="0" smtClean="0"/>
              <a:t> him: but ye know him; for he </a:t>
            </a:r>
            <a:r>
              <a:rPr lang="en-US" sz="2800" b="1" dirty="0" err="1" smtClean="0"/>
              <a:t>dwelleth</a:t>
            </a:r>
            <a:r>
              <a:rPr lang="en-US" sz="2800" b="1" dirty="0" smtClean="0"/>
              <a:t> with you, and shall be in you.”</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09600"/>
          </a:xfrm>
        </p:spPr>
        <p:txBody>
          <a:bodyPr>
            <a:normAutofit/>
          </a:bodyPr>
          <a:lstStyle/>
          <a:p>
            <a:r>
              <a:rPr lang="en-US" b="1" dirty="0" smtClean="0"/>
              <a:t>2. The humanity of Christ</a:t>
            </a:r>
            <a:endParaRPr lang="en-US" dirty="0"/>
          </a:p>
        </p:txBody>
      </p:sp>
      <p:sp>
        <p:nvSpPr>
          <p:cNvPr id="3" name="Content Placeholder 2"/>
          <p:cNvSpPr>
            <a:spLocks noGrp="1"/>
          </p:cNvSpPr>
          <p:nvPr>
            <p:ph sz="quarter" idx="1"/>
          </p:nvPr>
        </p:nvSpPr>
        <p:spPr>
          <a:xfrm>
            <a:off x="457200" y="838200"/>
            <a:ext cx="7467600" cy="5635752"/>
          </a:xfrm>
        </p:spPr>
        <p:txBody>
          <a:bodyPr>
            <a:normAutofit fontScale="92500"/>
          </a:bodyPr>
          <a:lstStyle/>
          <a:p>
            <a:pPr marL="274320" lvl="1">
              <a:spcBef>
                <a:spcPts val="600"/>
              </a:spcBef>
              <a:buSzPct val="70000"/>
              <a:buFont typeface="Wingdings"/>
              <a:buChar char=""/>
            </a:pPr>
            <a:r>
              <a:rPr lang="en-US" dirty="0" smtClean="0"/>
              <a:t> </a:t>
            </a:r>
            <a:r>
              <a:rPr lang="en-US" sz="3200" b="1" dirty="0" smtClean="0"/>
              <a:t>a. He had human parents.</a:t>
            </a:r>
          </a:p>
          <a:p>
            <a:r>
              <a:rPr lang="en-US" b="1" dirty="0" smtClean="0"/>
              <a:t>Matthew 1:18, KJVA,  “Now the birth of Jesus Christ was on this wise: When as his mother Mary was espoused to Joseph, before they came together, she was found with child of the Holy Ghost.”</a:t>
            </a:r>
          </a:p>
          <a:p>
            <a:r>
              <a:rPr lang="en-US" b="1" dirty="0" smtClean="0"/>
              <a:t>Matthew 12:47, KJVA,  “Then one said unto him, Behold, thy mother and thy brethren stand without, desiring to speak with thee.”</a:t>
            </a:r>
          </a:p>
          <a:p>
            <a:r>
              <a:rPr lang="en-US" b="1" dirty="0" smtClean="0"/>
              <a:t>John 2:1, KJVA,  “And the third day there was a marriage in Cana of Galilee; and the mother of Jesus was there:”</a:t>
            </a:r>
          </a:p>
          <a:p>
            <a:r>
              <a:rPr lang="en-US" b="1" dirty="0" smtClean="0"/>
              <a:t>Galatians 4:4, KJVA,  “But when the </a:t>
            </a:r>
            <a:r>
              <a:rPr lang="en-US" b="1" dirty="0" err="1" smtClean="0"/>
              <a:t>fulness</a:t>
            </a:r>
            <a:r>
              <a:rPr lang="en-US" b="1" dirty="0" smtClean="0"/>
              <a:t> of the time was come, God sent forth his Son, made of a woman, made under the law,”</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09600"/>
          </a:xfrm>
        </p:spPr>
        <p:txBody>
          <a:bodyPr>
            <a:normAutofit/>
          </a:bodyPr>
          <a:lstStyle/>
          <a:p>
            <a:r>
              <a:rPr lang="en-US" b="1" dirty="0" smtClean="0"/>
              <a:t>2. The humanity of Christ</a:t>
            </a:r>
            <a:endParaRPr lang="en-US" dirty="0"/>
          </a:p>
        </p:txBody>
      </p:sp>
      <p:sp>
        <p:nvSpPr>
          <p:cNvPr id="3" name="Content Placeholder 2"/>
          <p:cNvSpPr>
            <a:spLocks noGrp="1"/>
          </p:cNvSpPr>
          <p:nvPr>
            <p:ph sz="quarter" idx="1"/>
          </p:nvPr>
        </p:nvSpPr>
        <p:spPr>
          <a:xfrm>
            <a:off x="457200" y="838200"/>
            <a:ext cx="7467600" cy="5635752"/>
          </a:xfrm>
        </p:spPr>
        <p:txBody>
          <a:bodyPr>
            <a:normAutofit lnSpcReduction="10000"/>
          </a:bodyPr>
          <a:lstStyle/>
          <a:p>
            <a:r>
              <a:rPr lang="en-US" b="1" dirty="0" smtClean="0"/>
              <a:t>b.  </a:t>
            </a:r>
            <a:r>
              <a:rPr lang="en-US" sz="3200" b="1" dirty="0" smtClean="0"/>
              <a:t>Jesus called Himself “man” and others called Him “</a:t>
            </a:r>
            <a:r>
              <a:rPr lang="en-US" sz="3200" b="1" dirty="0" smtClean="0"/>
              <a:t>man.”</a:t>
            </a:r>
            <a:endParaRPr lang="en-US" sz="3200" dirty="0" smtClean="0"/>
          </a:p>
          <a:p>
            <a:r>
              <a:rPr lang="en-US" b="1" dirty="0" smtClean="0"/>
              <a:t>John 8:40, KJVA,  “But now ye seek to kill me, a man that hath told you the truth, which I have heard of God: this did not Abraham.”</a:t>
            </a:r>
          </a:p>
          <a:p>
            <a:r>
              <a:rPr lang="en-US" b="1" dirty="0" smtClean="0"/>
              <a:t>Acts 2:22, KJVA,  “Ye men of Israel, hear these words; Jesus of Nazareth, a man approved of God among you by miracles and wonders and signs, which God did by him in the midst of you, as ye yourselves also know:”</a:t>
            </a:r>
          </a:p>
          <a:p>
            <a:r>
              <a:rPr lang="en-US" b="1" dirty="0" smtClean="0"/>
              <a:t>1 Timothy 2:5, KJVA,  “For </a:t>
            </a:r>
            <a:r>
              <a:rPr lang="en-US" b="1" i="1" dirty="0" smtClean="0"/>
              <a:t>there is</a:t>
            </a:r>
            <a:r>
              <a:rPr lang="en-US" b="1" dirty="0" smtClean="0"/>
              <a:t> one God, and one mediator between God and men, the man Christ Jesus</a:t>
            </a:r>
            <a:r>
              <a:rPr lang="en-US" b="1" dirty="0" smtClean="0"/>
              <a:t>;”</a:t>
            </a:r>
            <a:endParaRPr lang="en-US" b="1"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762000"/>
          </a:xfrm>
        </p:spPr>
        <p:txBody>
          <a:bodyPr/>
          <a:lstStyle/>
          <a:p>
            <a:r>
              <a:rPr lang="en-US" b="1" dirty="0" smtClean="0"/>
              <a:t>2. The humanity of Christ</a:t>
            </a:r>
            <a:endParaRPr lang="en-US" dirty="0"/>
          </a:p>
        </p:txBody>
      </p:sp>
      <p:sp>
        <p:nvSpPr>
          <p:cNvPr id="3" name="Content Placeholder 2"/>
          <p:cNvSpPr>
            <a:spLocks noGrp="1"/>
          </p:cNvSpPr>
          <p:nvPr>
            <p:ph sz="quarter" idx="1"/>
          </p:nvPr>
        </p:nvSpPr>
        <p:spPr>
          <a:xfrm>
            <a:off x="457200" y="838200"/>
            <a:ext cx="7467600" cy="5791200"/>
          </a:xfrm>
        </p:spPr>
        <p:txBody>
          <a:bodyPr>
            <a:normAutofit fontScale="85000" lnSpcReduction="20000"/>
          </a:bodyPr>
          <a:lstStyle/>
          <a:p>
            <a:r>
              <a:rPr lang="en-US" b="1" dirty="0" smtClean="0"/>
              <a:t>c.  </a:t>
            </a:r>
            <a:r>
              <a:rPr lang="en-US" sz="2800" b="1" dirty="0" smtClean="0"/>
              <a:t>Jesus possessed a body and soul which are essential elements of humanity:</a:t>
            </a:r>
            <a:endParaRPr lang="en-US" sz="2800" dirty="0" smtClean="0"/>
          </a:p>
          <a:p>
            <a:r>
              <a:rPr lang="en-US" b="1" dirty="0" smtClean="0"/>
              <a:t>Matthew 26:38, KJVA,  “Then </a:t>
            </a:r>
            <a:r>
              <a:rPr lang="en-US" b="1" dirty="0" err="1" smtClean="0"/>
              <a:t>saith</a:t>
            </a:r>
            <a:r>
              <a:rPr lang="en-US" b="1" dirty="0" smtClean="0"/>
              <a:t> he unto them, My soul is exceeding sorrowful, even unto death: tarry ye here, and watch with me.”</a:t>
            </a:r>
          </a:p>
          <a:p>
            <a:r>
              <a:rPr lang="en-US" b="1" dirty="0" smtClean="0"/>
              <a:t>John 11:33, KJVA,  “When Jesus therefore saw her weeping, and the Jews also weeping which came with her, he groaned in the spirit, and was troubled,”</a:t>
            </a:r>
          </a:p>
          <a:p>
            <a:r>
              <a:rPr lang="en-US" b="1" dirty="0" smtClean="0"/>
              <a:t>Matthew 26:26. KJVA,  “And as they were eating, Jesus took bread, and blessed </a:t>
            </a:r>
            <a:r>
              <a:rPr lang="en-US" b="1" i="1" dirty="0" smtClean="0"/>
              <a:t>it</a:t>
            </a:r>
            <a:r>
              <a:rPr lang="en-US" b="1" dirty="0" smtClean="0"/>
              <a:t>, and brake </a:t>
            </a:r>
            <a:r>
              <a:rPr lang="en-US" b="1" i="1" dirty="0" smtClean="0"/>
              <a:t>it</a:t>
            </a:r>
            <a:r>
              <a:rPr lang="en-US" b="1" dirty="0" smtClean="0"/>
              <a:t>, and gave </a:t>
            </a:r>
            <a:r>
              <a:rPr lang="en-US" b="1" i="1" dirty="0" smtClean="0"/>
              <a:t>it</a:t>
            </a:r>
            <a:r>
              <a:rPr lang="en-US" b="1" dirty="0" smtClean="0"/>
              <a:t> to the disciples, and said, Take, eat; this is my body</a:t>
            </a:r>
            <a:r>
              <a:rPr lang="en-US" b="1" dirty="0" smtClean="0"/>
              <a:t>.”</a:t>
            </a:r>
            <a:endParaRPr lang="en-US" b="1" dirty="0" smtClean="0"/>
          </a:p>
          <a:p>
            <a:r>
              <a:rPr lang="en-US" b="1" dirty="0" smtClean="0"/>
              <a:t>Hebrews 2:14, KJVA,  “Forasmuch then as the children are partakers of flesh and blood, he also himself likewise took part of the same; that through death he might destroy him that had the power of death, that is, the devil</a:t>
            </a:r>
            <a:r>
              <a:rPr lang="en-US" b="1" dirty="0" smtClean="0"/>
              <a:t>;”</a:t>
            </a:r>
            <a:endParaRPr lang="en-US" b="1" dirty="0" smtClean="0"/>
          </a:p>
          <a:p>
            <a:r>
              <a:rPr lang="en-US" b="1" dirty="0" smtClean="0"/>
              <a:t>1 John 4:2, KJVA,  “Hereby know ye the Spirit of God: Every spirit that </a:t>
            </a:r>
            <a:r>
              <a:rPr lang="en-US" b="1" dirty="0" err="1" smtClean="0"/>
              <a:t>confesseth</a:t>
            </a:r>
            <a:r>
              <a:rPr lang="en-US" b="1" dirty="0" smtClean="0"/>
              <a:t> that Jesus Christ is come in the flesh is of God:”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t>2. The humanity of Christ</a:t>
            </a:r>
            <a:endParaRPr lang="en-US" dirty="0"/>
          </a:p>
        </p:txBody>
      </p:sp>
      <p:sp>
        <p:nvSpPr>
          <p:cNvPr id="3" name="Content Placeholder 2"/>
          <p:cNvSpPr>
            <a:spLocks noGrp="1"/>
          </p:cNvSpPr>
          <p:nvPr>
            <p:ph sz="quarter" idx="1"/>
          </p:nvPr>
        </p:nvSpPr>
        <p:spPr>
          <a:xfrm>
            <a:off x="304800" y="990600"/>
            <a:ext cx="8305800" cy="5715000"/>
          </a:xfrm>
        </p:spPr>
        <p:txBody>
          <a:bodyPr>
            <a:normAutofit fontScale="85000" lnSpcReduction="20000"/>
          </a:bodyPr>
          <a:lstStyle/>
          <a:p>
            <a:r>
              <a:rPr lang="en-US" sz="3300" b="1" dirty="0" smtClean="0"/>
              <a:t>d. Jesus grew, felt, and acted as a normal human being:</a:t>
            </a:r>
            <a:endParaRPr lang="en-US" sz="3300" dirty="0" smtClean="0"/>
          </a:p>
          <a:p>
            <a:r>
              <a:rPr lang="en-US" b="1" dirty="0" smtClean="0"/>
              <a:t>Luke 2:40, KJVA,  “And the child grew, and waxed strong in spirit, filled with wisdom: and the grace of God was upon him</a:t>
            </a:r>
            <a:r>
              <a:rPr lang="en-US" b="1" dirty="0" smtClean="0"/>
              <a:t>.”</a:t>
            </a:r>
            <a:r>
              <a:rPr lang="en-US" b="1" dirty="0" smtClean="0"/>
              <a:t> </a:t>
            </a:r>
          </a:p>
          <a:p>
            <a:r>
              <a:rPr lang="en-US" b="1" dirty="0" smtClean="0"/>
              <a:t>Luke 2:46, KJVA,  “And it came to pass, that after three days they found him in the temple, sitting in the midst of the doctors, both hearing them, and asking them questions</a:t>
            </a:r>
            <a:r>
              <a:rPr lang="en-US" b="1" dirty="0" smtClean="0"/>
              <a:t>.”</a:t>
            </a:r>
            <a:endParaRPr lang="en-US" b="1" dirty="0" smtClean="0"/>
          </a:p>
          <a:p>
            <a:r>
              <a:rPr lang="en-US" b="1" dirty="0" smtClean="0"/>
              <a:t>Luke 2:52, KJVA,  “And Jesus increased in wisdom and stature, and in </a:t>
            </a:r>
            <a:r>
              <a:rPr lang="en-US" b="1" dirty="0" err="1" smtClean="0"/>
              <a:t>favour</a:t>
            </a:r>
            <a:r>
              <a:rPr lang="en-US" b="1" dirty="0" smtClean="0"/>
              <a:t> with God and man</a:t>
            </a:r>
            <a:r>
              <a:rPr lang="en-US" b="1" dirty="0" smtClean="0"/>
              <a:t>.”</a:t>
            </a:r>
            <a:endParaRPr lang="en-US" b="1" dirty="0" smtClean="0"/>
          </a:p>
          <a:p>
            <a:r>
              <a:rPr lang="en-US" b="1" dirty="0" smtClean="0"/>
              <a:t>Matthew 4:2, KJVA,  “And when he had fasted forty days and forty nights, he was afterward an </a:t>
            </a:r>
            <a:r>
              <a:rPr lang="en-US" b="1" dirty="0" err="1" smtClean="0"/>
              <a:t>hungred</a:t>
            </a:r>
            <a:r>
              <a:rPr lang="en-US" b="1" dirty="0" smtClean="0"/>
              <a:t>.”</a:t>
            </a:r>
            <a:endParaRPr lang="en-US" b="1" dirty="0" smtClean="0"/>
          </a:p>
          <a:p>
            <a:r>
              <a:rPr lang="en-US" b="1" dirty="0" smtClean="0"/>
              <a:t>John 19:28, KJVA,  “After this, Jesus knowing that all things were now accomplished, that the scripture might be fulfilled, </a:t>
            </a:r>
            <a:r>
              <a:rPr lang="en-US" b="1" dirty="0" err="1" smtClean="0"/>
              <a:t>saith</a:t>
            </a:r>
            <a:r>
              <a:rPr lang="en-US" b="1" dirty="0" smtClean="0"/>
              <a:t>, I thirst</a:t>
            </a:r>
            <a:r>
              <a:rPr lang="en-US" b="1" dirty="0" smtClean="0"/>
              <a:t>.”</a:t>
            </a:r>
            <a:endParaRPr lang="en-US" b="1" dirty="0" smtClean="0"/>
          </a:p>
          <a:p>
            <a:r>
              <a:rPr lang="en-US" b="1" dirty="0" smtClean="0"/>
              <a:t>Matthew 8:24, KJVA,  “And, behold, there arose a great tempest in the sea, insomuch that the ship was covered with the waves: but he was asleep</a:t>
            </a:r>
            <a:r>
              <a:rPr lang="en-US" b="1" dirty="0" smtClean="0"/>
              <a:t>.”</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The humanity of Christ</a:t>
            </a:r>
            <a:endParaRPr lang="en-US" b="1" dirty="0"/>
          </a:p>
        </p:txBody>
      </p:sp>
      <p:sp>
        <p:nvSpPr>
          <p:cNvPr id="3" name="Content Placeholder 2"/>
          <p:cNvSpPr>
            <a:spLocks noGrp="1"/>
          </p:cNvSpPr>
          <p:nvPr>
            <p:ph sz="quarter" idx="1"/>
          </p:nvPr>
        </p:nvSpPr>
        <p:spPr/>
        <p:txBody>
          <a:bodyPr>
            <a:normAutofit/>
          </a:bodyPr>
          <a:lstStyle/>
          <a:p>
            <a:r>
              <a:rPr lang="en-US" b="1" dirty="0" smtClean="0"/>
              <a:t>e. </a:t>
            </a:r>
            <a:r>
              <a:rPr lang="en-US" sz="3200" b="1" dirty="0" smtClean="0"/>
              <a:t>Jesus actually suffered and </a:t>
            </a:r>
            <a:r>
              <a:rPr lang="en-US" sz="3200" b="1" dirty="0" smtClean="0"/>
              <a:t>	died</a:t>
            </a:r>
            <a:r>
              <a:rPr lang="en-US" sz="3200" b="1" dirty="0" smtClean="0"/>
              <a:t>:</a:t>
            </a:r>
            <a:endParaRPr lang="en-US" sz="3200" dirty="0" smtClean="0"/>
          </a:p>
          <a:p>
            <a:r>
              <a:rPr lang="en-US" b="1" dirty="0" smtClean="0"/>
              <a:t>Luke 22:44, KJVA,  “And being in an agony he prayed more earnestly: and his sweat was as it were great drops of blood falling down to the ground.”</a:t>
            </a:r>
            <a:endParaRPr lang="en-US" sz="1600" b="1" dirty="0" smtClean="0"/>
          </a:p>
          <a:p>
            <a:pPr>
              <a:buNone/>
            </a:pPr>
            <a:endParaRPr lang="en-US" sz="1600" b="1" dirty="0" smtClean="0"/>
          </a:p>
          <a:p>
            <a:r>
              <a:rPr lang="en-US" b="1" dirty="0" smtClean="0"/>
              <a:t>Luke 23:46, KJVA,  “And when Jesus had cried with a loud voice, he said, Father, into thy hands I commend my spirit: and having said thus, he gave up the ghost.”</a:t>
            </a:r>
            <a:endParaRPr lang="en-US" sz="16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Believe</a:t>
            </a:r>
            <a:endParaRPr lang="en-US" dirty="0"/>
          </a:p>
        </p:txBody>
      </p:sp>
      <p:sp>
        <p:nvSpPr>
          <p:cNvPr id="3" name="Content Placeholder 2"/>
          <p:cNvSpPr>
            <a:spLocks noGrp="1"/>
          </p:cNvSpPr>
          <p:nvPr>
            <p:ph sz="quarter" idx="1"/>
          </p:nvPr>
        </p:nvSpPr>
        <p:spPr/>
        <p:txBody>
          <a:bodyPr/>
          <a:lstStyle/>
          <a:p>
            <a:r>
              <a:rPr lang="en-US" sz="3200" b="1" dirty="0" smtClean="0"/>
              <a:t>6. In sanctification, subsequent to the new birth, through faith in the blood of Christ; through  the Word, and by the Holy Ghost.</a:t>
            </a:r>
          </a:p>
          <a:p>
            <a:r>
              <a:rPr lang="en-US" sz="3200" b="1" dirty="0" smtClean="0"/>
              <a:t>7. Holiness to be God’s standard of living for His people.</a:t>
            </a:r>
          </a:p>
          <a:p>
            <a:r>
              <a:rPr lang="en-US" sz="3200" b="1" dirty="0" smtClean="0"/>
              <a:t>11. Divine healing is provided for all in the atonement.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85800"/>
          </a:xfrm>
        </p:spPr>
        <p:txBody>
          <a:bodyPr>
            <a:normAutofit/>
          </a:bodyPr>
          <a:lstStyle/>
          <a:p>
            <a:r>
              <a:rPr lang="en-US" b="1" dirty="0" smtClean="0"/>
              <a:t>III. Christ as </a:t>
            </a:r>
            <a:r>
              <a:rPr lang="en-US" b="1" dirty="0" smtClean="0"/>
              <a:t>Savior</a:t>
            </a:r>
            <a:endParaRPr lang="en-US" dirty="0"/>
          </a:p>
        </p:txBody>
      </p:sp>
      <p:sp>
        <p:nvSpPr>
          <p:cNvPr id="3" name="Content Placeholder 2"/>
          <p:cNvSpPr>
            <a:spLocks noGrp="1"/>
          </p:cNvSpPr>
          <p:nvPr>
            <p:ph sz="quarter" idx="1"/>
          </p:nvPr>
        </p:nvSpPr>
        <p:spPr>
          <a:xfrm>
            <a:off x="457200" y="990600"/>
            <a:ext cx="7467600" cy="5483352"/>
          </a:xfrm>
        </p:spPr>
        <p:txBody>
          <a:bodyPr/>
          <a:lstStyle/>
          <a:p>
            <a:r>
              <a:rPr lang="en-US" sz="2800" b="1" dirty="0" smtClean="0"/>
              <a:t>Jesus came to this world for the specific purpose of dying on the cross for our sins.</a:t>
            </a:r>
          </a:p>
          <a:p>
            <a:r>
              <a:rPr lang="en-US" sz="2800" b="1" dirty="0" smtClean="0"/>
              <a:t>Our Heavenly Father “gave Him not only as an example, but literally gave Him as a sacrifice,” (48).  Jesus “gave Himself for us” (John 3:16</a:t>
            </a:r>
            <a:r>
              <a:rPr lang="en-US" sz="2800" b="1" dirty="0" smtClean="0"/>
              <a:t>).</a:t>
            </a:r>
            <a:endParaRPr lang="en-US" sz="2800" b="1" dirty="0" smtClean="0"/>
          </a:p>
          <a:p>
            <a:r>
              <a:rPr lang="en-US" sz="2800" b="1" dirty="0" smtClean="0"/>
              <a:t>Jesus came to this world to complete our atonement and reconciliation by dying on the cross.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t>III. Christ as Savior</a:t>
            </a:r>
            <a:endParaRPr lang="en-US" dirty="0"/>
          </a:p>
        </p:txBody>
      </p:sp>
      <p:sp>
        <p:nvSpPr>
          <p:cNvPr id="3" name="Content Placeholder 2"/>
          <p:cNvSpPr>
            <a:spLocks noGrp="1"/>
          </p:cNvSpPr>
          <p:nvPr>
            <p:ph sz="quarter" idx="1"/>
          </p:nvPr>
        </p:nvSpPr>
        <p:spPr>
          <a:xfrm>
            <a:off x="457200" y="1143000"/>
            <a:ext cx="8001000" cy="5330952"/>
          </a:xfrm>
        </p:spPr>
        <p:txBody>
          <a:bodyPr>
            <a:normAutofit/>
          </a:bodyPr>
          <a:lstStyle/>
          <a:p>
            <a:r>
              <a:rPr lang="en-US" sz="2800" b="1" dirty="0" smtClean="0"/>
              <a:t>Jesus died for our sins, </a:t>
            </a:r>
            <a:endParaRPr lang="en-US" sz="2800" b="1" dirty="0" smtClean="0"/>
          </a:p>
          <a:p>
            <a:r>
              <a:rPr lang="en-US" sz="2800" b="1" dirty="0" smtClean="0"/>
              <a:t>was </a:t>
            </a:r>
            <a:r>
              <a:rPr lang="en-US" sz="2800" b="1" dirty="0" smtClean="0"/>
              <a:t>raised for our justification, </a:t>
            </a:r>
            <a:r>
              <a:rPr lang="en-US" sz="2800" b="1" dirty="0" smtClean="0"/>
              <a:t>and</a:t>
            </a:r>
          </a:p>
          <a:p>
            <a:r>
              <a:rPr lang="en-US" sz="2800" b="1" dirty="0" smtClean="0"/>
              <a:t>ascended </a:t>
            </a:r>
            <a:r>
              <a:rPr lang="en-US" sz="2800" b="1" dirty="0" smtClean="0"/>
              <a:t>for His glory and our edification.</a:t>
            </a:r>
          </a:p>
          <a:p>
            <a:r>
              <a:rPr lang="en-US" sz="2800" b="1" dirty="0" smtClean="0"/>
              <a:t>Romans 4:25, KJVA  “Who was delivered for our offences, and was raised again for our justification.”</a:t>
            </a:r>
          </a:p>
          <a:p>
            <a:r>
              <a:rPr lang="en-US" sz="2800" b="1" dirty="0" smtClean="0"/>
              <a:t>Ephesians 2:6, KJVA,  “And hath raised </a:t>
            </a:r>
            <a:r>
              <a:rPr lang="en-US" sz="2800" b="1" i="1" dirty="0" smtClean="0"/>
              <a:t>us</a:t>
            </a:r>
            <a:r>
              <a:rPr lang="en-US" sz="2800" b="1" dirty="0" smtClean="0"/>
              <a:t> up together, and made </a:t>
            </a:r>
            <a:r>
              <a:rPr lang="en-US" sz="2800" b="1" i="1" dirty="0" smtClean="0"/>
              <a:t>us</a:t>
            </a:r>
            <a:r>
              <a:rPr lang="en-US" sz="2800" b="1" dirty="0" smtClean="0"/>
              <a:t> sit together in heavenly </a:t>
            </a:r>
            <a:r>
              <a:rPr lang="en-US" sz="2800" b="1" i="1" dirty="0" smtClean="0"/>
              <a:t>places</a:t>
            </a:r>
            <a:r>
              <a:rPr lang="en-US" sz="2800" b="1" dirty="0" smtClean="0"/>
              <a:t> in Christ Jesus</a:t>
            </a:r>
            <a:r>
              <a:rPr lang="en-US" sz="2800" b="1" dirty="0" smtClean="0"/>
              <a:t>:”</a:t>
            </a:r>
            <a:endParaRPr lang="en-US"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Introduction</a:t>
            </a:r>
            <a:endParaRPr lang="en-US" b="1" dirty="0"/>
          </a:p>
        </p:txBody>
      </p:sp>
      <p:sp>
        <p:nvSpPr>
          <p:cNvPr id="3" name="Content Placeholder 2"/>
          <p:cNvSpPr>
            <a:spLocks noGrp="1"/>
          </p:cNvSpPr>
          <p:nvPr>
            <p:ph sz="quarter" idx="1"/>
          </p:nvPr>
        </p:nvSpPr>
        <p:spPr>
          <a:xfrm>
            <a:off x="457200" y="1600200"/>
            <a:ext cx="7696200" cy="4873752"/>
          </a:xfrm>
        </p:spPr>
        <p:txBody>
          <a:bodyPr>
            <a:normAutofit fontScale="92500"/>
          </a:bodyPr>
          <a:lstStyle/>
          <a:p>
            <a:r>
              <a:rPr lang="en-US" b="1" dirty="0" smtClean="0"/>
              <a:t>A. The need for salvation</a:t>
            </a:r>
            <a:br>
              <a:rPr lang="en-US" b="1" dirty="0" smtClean="0"/>
            </a:br>
            <a:r>
              <a:rPr lang="en-US" b="1" dirty="0" smtClean="0"/>
              <a:t>“If there is a universal belief in God, there is also a universal desire for man to find God and to be reconciled to Him. (p.38)</a:t>
            </a:r>
          </a:p>
          <a:p>
            <a:r>
              <a:rPr lang="en-US" b="1" dirty="0" smtClean="0"/>
              <a:t>Anthropologists claim that people in all types of primitive culture desire to be reconciled to God.</a:t>
            </a:r>
          </a:p>
          <a:p>
            <a:r>
              <a:rPr lang="en-US" b="1" dirty="0" smtClean="0"/>
              <a:t>Religious systems may be divided into two groups:  The “</a:t>
            </a:r>
            <a:r>
              <a:rPr lang="en-US" b="1" dirty="0" err="1" smtClean="0"/>
              <a:t>autosoteric</a:t>
            </a:r>
            <a:r>
              <a:rPr lang="en-US" b="1" dirty="0" smtClean="0"/>
              <a:t>” or self-salvation group (salvation by works) and the “esoteric,” (salvation from God) (p. 38-39).</a:t>
            </a:r>
          </a:p>
          <a:p>
            <a:r>
              <a:rPr lang="en-US" b="1" dirty="0" smtClean="0"/>
              <a:t>We cannot earn salvation.   We must receive salvation by faith.  It is a gift. This is faith in Christ, not in ourselves.</a:t>
            </a:r>
          </a:p>
          <a:p>
            <a:endParaRPr lang="en-US" b="1" dirty="0" smtClean="0"/>
          </a:p>
          <a:p>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Introduction- ALL Have Sinned</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The Bible says all have sinned and that natural man is alienated from God.</a:t>
            </a:r>
          </a:p>
          <a:p>
            <a:r>
              <a:rPr lang="en-US" b="1" dirty="0" smtClean="0"/>
              <a:t>Genesis 6:5, KJVA,  “And GOD saw that the wickedness of man </a:t>
            </a:r>
            <a:r>
              <a:rPr lang="en-US" b="1" i="1" dirty="0" smtClean="0"/>
              <a:t>was</a:t>
            </a:r>
            <a:r>
              <a:rPr lang="en-US" b="1" dirty="0" smtClean="0"/>
              <a:t> great in the earth, and </a:t>
            </a:r>
            <a:r>
              <a:rPr lang="en-US" b="1" i="1" dirty="0" smtClean="0"/>
              <a:t>that</a:t>
            </a:r>
            <a:r>
              <a:rPr lang="en-US" b="1" dirty="0" smtClean="0"/>
              <a:t> every imagination of the thoughts of his heart </a:t>
            </a:r>
            <a:r>
              <a:rPr lang="en-US" b="1" i="1" dirty="0" smtClean="0"/>
              <a:t>was</a:t>
            </a:r>
            <a:r>
              <a:rPr lang="en-US" b="1" dirty="0" smtClean="0"/>
              <a:t> only evil continually.”</a:t>
            </a:r>
          </a:p>
          <a:p>
            <a:r>
              <a:rPr lang="en-US" b="1" dirty="0" smtClean="0"/>
              <a:t>Psalms 58:3, KJVA,  “The wicked are estranged from the womb: they go astray as soon as they be born, speaking lies.”</a:t>
            </a:r>
          </a:p>
          <a:p>
            <a:r>
              <a:rPr lang="en-US" b="1" dirty="0" smtClean="0"/>
              <a:t>Isaiah 53:6, KJVA,  “All we like sheep have gone astray; we have turned every one to his own way; and the LORD hath laid on him the iniquity of us all.”</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Introduction- ALL Have Sinned</a:t>
            </a:r>
            <a:endParaRPr lang="en-US" dirty="0"/>
          </a:p>
        </p:txBody>
      </p:sp>
      <p:sp>
        <p:nvSpPr>
          <p:cNvPr id="3" name="Content Placeholder 2"/>
          <p:cNvSpPr>
            <a:spLocks noGrp="1"/>
          </p:cNvSpPr>
          <p:nvPr>
            <p:ph sz="quarter" idx="1"/>
          </p:nvPr>
        </p:nvSpPr>
        <p:spPr>
          <a:xfrm>
            <a:off x="457200" y="1600200"/>
            <a:ext cx="7467600" cy="5105400"/>
          </a:xfrm>
        </p:spPr>
        <p:txBody>
          <a:bodyPr>
            <a:normAutofit/>
          </a:bodyPr>
          <a:lstStyle/>
          <a:p>
            <a:r>
              <a:rPr lang="en-US" b="1" dirty="0" smtClean="0"/>
              <a:t>Jeremiah 17:9, KJVA,  “The heart </a:t>
            </a:r>
            <a:r>
              <a:rPr lang="en-US" b="1" i="1" dirty="0" smtClean="0"/>
              <a:t>is</a:t>
            </a:r>
            <a:r>
              <a:rPr lang="en-US" b="1" dirty="0" smtClean="0"/>
              <a:t> deceitful above all </a:t>
            </a:r>
            <a:r>
              <a:rPr lang="en-US" b="1" i="1" dirty="0" smtClean="0"/>
              <a:t>things</a:t>
            </a:r>
            <a:r>
              <a:rPr lang="en-US" b="1" dirty="0" smtClean="0"/>
              <a:t>, and desperately wicked: who can know it?”</a:t>
            </a:r>
          </a:p>
          <a:p>
            <a:r>
              <a:rPr lang="en-US" b="1" dirty="0" smtClean="0"/>
              <a:t>Romans 3:23, KJVA,  “For all have sinned, and come short of the glory of God;”</a:t>
            </a:r>
          </a:p>
          <a:p>
            <a:r>
              <a:rPr lang="en-US" b="1" dirty="0" smtClean="0"/>
              <a:t>Romans 8:7, KJVA,  “Because the carnal mind </a:t>
            </a:r>
            <a:r>
              <a:rPr lang="en-US" b="1" i="1" dirty="0" smtClean="0"/>
              <a:t>is</a:t>
            </a:r>
            <a:r>
              <a:rPr lang="en-US" b="1" dirty="0" smtClean="0"/>
              <a:t> enmity against God: for it is not subject to the law of God, neither indeed can be.”</a:t>
            </a:r>
          </a:p>
          <a:p>
            <a:r>
              <a:rPr lang="en-US" b="1" dirty="0" smtClean="0"/>
              <a:t>Colossians 1:21, KJVA,  “And you, that were sometime alienated and enemies in </a:t>
            </a:r>
            <a:r>
              <a:rPr lang="en-US" b="1" i="1" dirty="0" smtClean="0"/>
              <a:t>your</a:t>
            </a:r>
            <a:r>
              <a:rPr lang="en-US" b="1" dirty="0" smtClean="0"/>
              <a:t> mind by wicked works, yet now hath he reconciled”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Introduction – THE PLAN</a:t>
            </a:r>
            <a:endParaRPr lang="en-US" dirty="0"/>
          </a:p>
        </p:txBody>
      </p:sp>
      <p:sp>
        <p:nvSpPr>
          <p:cNvPr id="3" name="Content Placeholder 2"/>
          <p:cNvSpPr>
            <a:spLocks noGrp="1"/>
          </p:cNvSpPr>
          <p:nvPr>
            <p:ph sz="quarter" idx="1"/>
          </p:nvPr>
        </p:nvSpPr>
        <p:spPr/>
        <p:txBody>
          <a:bodyPr>
            <a:normAutofit lnSpcReduction="10000"/>
          </a:bodyPr>
          <a:lstStyle/>
          <a:p>
            <a:r>
              <a:rPr lang="en-US" sz="3200" b="1" dirty="0" smtClean="0"/>
              <a:t>B. The preparation for salvation</a:t>
            </a:r>
            <a:br>
              <a:rPr lang="en-US" sz="3200" b="1" dirty="0" smtClean="0"/>
            </a:br>
            <a:r>
              <a:rPr lang="en-US" sz="3200" b="1" dirty="0" smtClean="0"/>
              <a:t>After Adam sinned, God promised salvation to mankind.</a:t>
            </a:r>
          </a:p>
          <a:p>
            <a:r>
              <a:rPr lang="en-US" sz="3200" b="1" dirty="0" smtClean="0"/>
              <a:t>Genesis 3:15, KJVA,  “And I will put enmity between thee and the woman, and between thy seed and her seed; it shall bruise thy head, and thou </a:t>
            </a:r>
            <a:r>
              <a:rPr lang="en-US" sz="3200" b="1" dirty="0" err="1" smtClean="0"/>
              <a:t>shalt</a:t>
            </a:r>
            <a:r>
              <a:rPr lang="en-US" sz="3200" b="1" dirty="0" smtClean="0"/>
              <a:t> bruise his heel.”</a:t>
            </a:r>
          </a:p>
          <a:p>
            <a:r>
              <a:rPr lang="en-US" b="1" dirty="0" smtClean="0"/>
              <a:t/>
            </a:r>
            <a:br>
              <a:rPr lang="en-US" b="1" dirty="0" smtClean="0"/>
            </a:b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r>
              <a:rPr lang="en-US" dirty="0" smtClean="0"/>
              <a:t/>
            </a:r>
            <a:br>
              <a:rPr lang="en-US" dirty="0" smtClean="0"/>
            </a:br>
            <a:endParaRPr lang="en-US" dirty="0"/>
          </a:p>
        </p:txBody>
      </p:sp>
      <p:sp>
        <p:nvSpPr>
          <p:cNvPr id="3" name="Content Placeholder 2"/>
          <p:cNvSpPr>
            <a:spLocks noGrp="1"/>
          </p:cNvSpPr>
          <p:nvPr>
            <p:ph sz="quarter" idx="1"/>
          </p:nvPr>
        </p:nvSpPr>
        <p:spPr>
          <a:xfrm>
            <a:off x="457200" y="1219200"/>
            <a:ext cx="7467600" cy="5254752"/>
          </a:xfrm>
        </p:spPr>
        <p:txBody>
          <a:bodyPr>
            <a:normAutofit/>
          </a:bodyPr>
          <a:lstStyle/>
          <a:p>
            <a:r>
              <a:rPr lang="en-US" sz="2800" b="1" dirty="0" smtClean="0"/>
              <a:t>Introduction</a:t>
            </a:r>
            <a:br>
              <a:rPr lang="en-US" sz="2800" b="1" dirty="0" smtClean="0"/>
            </a:br>
            <a:r>
              <a:rPr lang="en-US" sz="2800" b="1" dirty="0" smtClean="0"/>
              <a:t>“The only way to know God is through His Son Jesus Christ,” (41).</a:t>
            </a:r>
            <a:endParaRPr lang="en-US" sz="2800" dirty="0" smtClean="0"/>
          </a:p>
          <a:p>
            <a:r>
              <a:rPr lang="en-US" sz="2800" b="1" dirty="0" smtClean="0"/>
              <a:t>1 Timothy 2:5, KJVA,  “For </a:t>
            </a:r>
            <a:r>
              <a:rPr lang="en-US" sz="2800" b="1" i="1" dirty="0" smtClean="0"/>
              <a:t>there is</a:t>
            </a:r>
            <a:r>
              <a:rPr lang="en-US" sz="2800" b="1" dirty="0" smtClean="0"/>
              <a:t> one God, and one mediator between God and men, </a:t>
            </a:r>
            <a:r>
              <a:rPr lang="en-US" sz="2800" b="1" u="sng" dirty="0" smtClean="0"/>
              <a:t>the man</a:t>
            </a:r>
            <a:r>
              <a:rPr lang="en-US" sz="2800" b="1" dirty="0" smtClean="0"/>
              <a:t> Christ Jesus;”</a:t>
            </a:r>
          </a:p>
          <a:p>
            <a:endParaRPr lang="en-US" sz="2800" b="1" dirty="0" smtClean="0"/>
          </a:p>
          <a:p>
            <a:r>
              <a:rPr lang="en-US" sz="2800" b="1" dirty="0" smtClean="0"/>
              <a:t>A. Christ pre-incarnate</a:t>
            </a:r>
            <a:br>
              <a:rPr lang="en-US" sz="2800" b="1" dirty="0" smtClean="0"/>
            </a:br>
            <a:r>
              <a:rPr lang="en-US" sz="2800" b="1" dirty="0" smtClean="0"/>
              <a:t>Jesus existed in eternity uncreated and co-equal with the Father before creation.</a:t>
            </a:r>
          </a:p>
          <a:p>
            <a:endParaRPr lang="en-US" sz="28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The Person of the Savior</a:t>
            </a:r>
            <a:endParaRPr lang="en-US" dirty="0"/>
          </a:p>
        </p:txBody>
      </p:sp>
      <p:sp>
        <p:nvSpPr>
          <p:cNvPr id="3" name="Content Placeholder 2"/>
          <p:cNvSpPr>
            <a:spLocks noGrp="1"/>
          </p:cNvSpPr>
          <p:nvPr>
            <p:ph sz="quarter" idx="1"/>
          </p:nvPr>
        </p:nvSpPr>
        <p:spPr>
          <a:xfrm>
            <a:off x="228600" y="1600200"/>
            <a:ext cx="8382000" cy="4873752"/>
          </a:xfrm>
        </p:spPr>
        <p:txBody>
          <a:bodyPr>
            <a:normAutofit fontScale="92500"/>
          </a:bodyPr>
          <a:lstStyle/>
          <a:p>
            <a:r>
              <a:rPr lang="en-US" sz="2800" b="1" dirty="0" smtClean="0"/>
              <a:t>B. Christ incarnate or The suffering Christ</a:t>
            </a:r>
          </a:p>
          <a:p>
            <a:r>
              <a:rPr lang="en-US" sz="2400" b="1" dirty="0" smtClean="0"/>
              <a:t>1. The deity of Christ or Christ as God</a:t>
            </a:r>
          </a:p>
          <a:p>
            <a:r>
              <a:rPr lang="en-US" sz="2400" b="1" dirty="0" smtClean="0"/>
              <a:t>a. Proofs of Christ’s divinity</a:t>
            </a:r>
          </a:p>
          <a:p>
            <a:r>
              <a:rPr lang="en-US" b="1" dirty="0" smtClean="0"/>
              <a:t>(1).  Jesus claimed to be divine.</a:t>
            </a:r>
            <a:r>
              <a:rPr lang="en-US" sz="1400" dirty="0" smtClean="0"/>
              <a:t/>
            </a:r>
            <a:br>
              <a:rPr lang="en-US" sz="1400" dirty="0" smtClean="0"/>
            </a:br>
            <a:r>
              <a:rPr lang="en-US" b="1" dirty="0" smtClean="0"/>
              <a:t>Finis J. </a:t>
            </a:r>
            <a:r>
              <a:rPr lang="en-US" b="1" dirty="0" err="1" smtClean="0"/>
              <a:t>Dake</a:t>
            </a:r>
            <a:r>
              <a:rPr lang="en-US" b="1" dirty="0" smtClean="0"/>
              <a:t> in </a:t>
            </a:r>
            <a:r>
              <a:rPr lang="en-US" b="1" i="1" dirty="0" err="1" smtClean="0"/>
              <a:t>Dake’s</a:t>
            </a:r>
            <a:r>
              <a:rPr lang="en-US" b="1" i="1" dirty="0" smtClean="0"/>
              <a:t> Annotated Reference Bible</a:t>
            </a:r>
            <a:r>
              <a:rPr lang="en-US" b="1" dirty="0" smtClean="0"/>
              <a:t> outlines ten claims that prove Jesus’ divinity.  Jesus:</a:t>
            </a:r>
            <a:endParaRPr lang="en-US" sz="1400" b="1" dirty="0" smtClean="0"/>
          </a:p>
          <a:p>
            <a:r>
              <a:rPr lang="en-US" b="1" dirty="0" smtClean="0"/>
              <a:t>1. Claims equality with God in nature, John 5:17-18.</a:t>
            </a:r>
            <a:endParaRPr lang="en-US" sz="1400" b="1" dirty="0" smtClean="0"/>
          </a:p>
          <a:p>
            <a:r>
              <a:rPr lang="en-US" b="1" dirty="0" smtClean="0"/>
              <a:t>2. Claims equality with God in power and works, 19-20</a:t>
            </a:r>
            <a:endParaRPr lang="en-US" sz="1400" b="1" dirty="0" smtClean="0"/>
          </a:p>
          <a:p>
            <a:r>
              <a:rPr lang="en-US" b="1" dirty="0" smtClean="0"/>
              <a:t>3. Claims equality with God in resurrection power, 21.</a:t>
            </a:r>
            <a:endParaRPr lang="en-US" sz="1400" b="1" dirty="0" smtClean="0"/>
          </a:p>
          <a:p>
            <a:r>
              <a:rPr lang="en-US" b="1" dirty="0" smtClean="0"/>
              <a:t>4. Claims equality with God in judgment, 22.</a:t>
            </a:r>
            <a:endParaRPr lang="en-US" sz="1400" b="1" dirty="0" smtClean="0"/>
          </a:p>
          <a:p>
            <a:pPr lvl="1"/>
            <a:endParaRPr lang="en-US" sz="24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407</TotalTime>
  <Words>2131</Words>
  <Application>Microsoft Office PowerPoint</Application>
  <PresentationFormat>On-screen Show (4:3)</PresentationFormat>
  <Paragraphs>170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Oriel</vt:lpstr>
      <vt:lpstr>The Doctrine of Salvation  (From This We Believe  by James L. Slay, pp 35 -38)</vt:lpstr>
      <vt:lpstr>We Believe: (Christology and Soteriology)</vt:lpstr>
      <vt:lpstr>We Believe</vt:lpstr>
      <vt:lpstr>I. Introduction</vt:lpstr>
      <vt:lpstr>I. Introduction- ALL Have Sinned</vt:lpstr>
      <vt:lpstr>I. Introduction- ALL Have Sinned</vt:lpstr>
      <vt:lpstr>I. Introduction – THE PLAN</vt:lpstr>
      <vt:lpstr>II. The Person of the Savior </vt:lpstr>
      <vt:lpstr>II. The Person of the Savior</vt:lpstr>
      <vt:lpstr>II. The Person of the Savior</vt:lpstr>
      <vt:lpstr>II. The Person of the Savior</vt:lpstr>
      <vt:lpstr>II. The Person of the Savior</vt:lpstr>
      <vt:lpstr>II. The Person of the Savior</vt:lpstr>
      <vt:lpstr>Jesus is Jehovah</vt:lpstr>
      <vt:lpstr>II. The Person of the Savior </vt:lpstr>
      <vt:lpstr>II. The Person of the Savior</vt:lpstr>
      <vt:lpstr>II. The Person of the Savior</vt:lpstr>
      <vt:lpstr>II. The Person of the Savior</vt:lpstr>
      <vt:lpstr>II. The Person of the Savior </vt:lpstr>
      <vt:lpstr>The deity of Christ</vt:lpstr>
      <vt:lpstr>The deity of Christ</vt:lpstr>
      <vt:lpstr>1. The deity of Christ</vt:lpstr>
      <vt:lpstr>1. The deity of Christ</vt:lpstr>
      <vt:lpstr>2. The humanity of Christ</vt:lpstr>
      <vt:lpstr>2. The humanity of Christ</vt:lpstr>
      <vt:lpstr>2. The humanity of Christ</vt:lpstr>
      <vt:lpstr>2. The humanity of Christ</vt:lpstr>
      <vt:lpstr>2. The humanity of Christ</vt:lpstr>
      <vt:lpstr>2. The humanity of Christ</vt:lpstr>
      <vt:lpstr>III. Christ as Savior</vt:lpstr>
      <vt:lpstr>III. Christ as Savior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Doctrine of Salvation  (From This We Believe  by James L. Slay, pp 35 -38)</dc:title>
  <dc:creator>Louis G. Hulsey</dc:creator>
  <cp:lastModifiedBy>Louis G. Hulsey</cp:lastModifiedBy>
  <cp:revision>39</cp:revision>
  <dcterms:created xsi:type="dcterms:W3CDTF">2011-02-17T00:15:50Z</dcterms:created>
  <dcterms:modified xsi:type="dcterms:W3CDTF">2011-03-10T00:48:19Z</dcterms:modified>
</cp:coreProperties>
</file>