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50DEDA-B16F-452F-AB15-B0C75E360586}"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50DEDA-B16F-452F-AB15-B0C75E360586}"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50DEDA-B16F-452F-AB15-B0C75E360586}"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50DEDA-B16F-452F-AB15-B0C75E360586}"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50DEDA-B16F-452F-AB15-B0C75E360586}"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50DEDA-B16F-452F-AB15-B0C75E360586}"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50DEDA-B16F-452F-AB15-B0C75E360586}" type="datetimeFigureOut">
              <a:rPr lang="en-US" smtClean="0"/>
              <a:pPr/>
              <a:t>9/12/2012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50DEDA-B16F-452F-AB15-B0C75E360586}" type="datetimeFigureOut">
              <a:rPr lang="en-US" smtClean="0"/>
              <a:pPr/>
              <a:t>9/12/2012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50DEDA-B16F-452F-AB15-B0C75E360586}" type="datetimeFigureOut">
              <a:rPr lang="en-US" smtClean="0"/>
              <a:pPr/>
              <a:t>9/12/2012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50DEDA-B16F-452F-AB15-B0C75E360586}"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50DEDA-B16F-452F-AB15-B0C75E360586}"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E0805-7DBE-4349-B67E-33A257DFD1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50DEDA-B16F-452F-AB15-B0C75E360586}" type="datetimeFigureOut">
              <a:rPr lang="en-US" smtClean="0"/>
              <a:pPr/>
              <a:t>9/12/2012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2E0805-7DBE-4349-B67E-33A257DFD1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133600"/>
            <a:ext cx="7924800" cy="1470025"/>
          </a:xfrm>
        </p:spPr>
        <p:txBody>
          <a:bodyPr/>
          <a:lstStyle/>
          <a:p>
            <a:r>
              <a:rPr lang="en-US" dirty="0" smtClean="0">
                <a:solidFill>
                  <a:schemeClr val="accent2">
                    <a:lumMod val="50000"/>
                  </a:schemeClr>
                </a:solidFill>
                <a:effectLst>
                  <a:outerShdw blurRad="38100" dist="38100" dir="2700000" algn="tl">
                    <a:srgbClr val="000000">
                      <a:alpha val="43137"/>
                    </a:srgbClr>
                  </a:outerShdw>
                </a:effectLst>
              </a:rPr>
              <a:t>The Rapture of the Church</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28600" y="5486400"/>
            <a:ext cx="3505200" cy="1066800"/>
          </a:xfrm>
        </p:spPr>
        <p:txBody>
          <a:bodyPr>
            <a:normAutofit fontScale="70000" lnSpcReduction="20000"/>
          </a:bodyPr>
          <a:lstStyle/>
          <a:p>
            <a:pPr algn="l"/>
            <a:r>
              <a:rPr lang="en-US" dirty="0" smtClean="0">
                <a:solidFill>
                  <a:schemeClr val="tx2">
                    <a:lumMod val="75000"/>
                  </a:schemeClr>
                </a:solidFill>
              </a:rPr>
              <a:t>Louis G. Hulsey</a:t>
            </a:r>
          </a:p>
          <a:p>
            <a:pPr algn="l"/>
            <a:r>
              <a:rPr lang="en-US" dirty="0" smtClean="0">
                <a:solidFill>
                  <a:schemeClr val="tx2">
                    <a:lumMod val="75000"/>
                  </a:schemeClr>
                </a:solidFill>
              </a:rPr>
              <a:t>August 5, 2012</a:t>
            </a:r>
          </a:p>
          <a:p>
            <a:pPr algn="l"/>
            <a:r>
              <a:rPr lang="en-US" dirty="0" smtClean="0">
                <a:solidFill>
                  <a:schemeClr val="tx2">
                    <a:lumMod val="75000"/>
                  </a:schemeClr>
                </a:solidFill>
              </a:rPr>
              <a:t>Casa Grande, Arizona</a:t>
            </a:r>
            <a:endParaRPr lang="en-US"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style.rotation</p:attrName>
                                        </p:attrNameLst>
                                      </p:cBhvr>
                                      <p:tavLst>
                                        <p:tav tm="0">
                                          <p:val>
                                            <p:fltVal val="720"/>
                                          </p:val>
                                        </p:tav>
                                        <p:tav tm="100000">
                                          <p:val>
                                            <p:fltVal val="0"/>
                                          </p:val>
                                        </p:tav>
                                      </p:tavLst>
                                    </p:anim>
                                    <p:anim calcmode="lin" valueType="num">
                                      <p:cBhvr>
                                        <p:cTn id="9" dur="1000" fill="hold"/>
                                        <p:tgtEl>
                                          <p:spTgt spid="2"/>
                                        </p:tgtEl>
                                        <p:attrNameLst>
                                          <p:attrName>ppt_h</p:attrName>
                                        </p:attrNameLst>
                                      </p:cBhvr>
                                      <p:tavLst>
                                        <p:tav tm="0">
                                          <p:val>
                                            <p:fltVal val="0"/>
                                          </p:val>
                                        </p:tav>
                                        <p:tav tm="100000">
                                          <p:val>
                                            <p:strVal val="#ppt_h"/>
                                          </p:val>
                                        </p:tav>
                                      </p:tavLst>
                                    </p:anim>
                                    <p:anim calcmode="lin" valueType="num">
                                      <p:cBhvr>
                                        <p:cTn id="10" dur="1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effectLst>
                  <a:outerShdw blurRad="38100" dist="38100" dir="2700000" algn="tl">
                    <a:srgbClr val="000000">
                      <a:alpha val="43137"/>
                    </a:srgbClr>
                  </a:outerShdw>
                </a:effectLst>
              </a:rPr>
              <a:t>3.  Although their bodies are in the graves, their </a:t>
            </a:r>
            <a:r>
              <a:rPr lang="en-US" dirty="0" smtClean="0">
                <a:solidFill>
                  <a:schemeClr val="accent2">
                    <a:lumMod val="50000"/>
                  </a:schemeClr>
                </a:solidFill>
                <a:effectLst>
                  <a:outerShdw blurRad="38100" dist="38100" dir="2700000" algn="tl">
                    <a:srgbClr val="000000">
                      <a:alpha val="43137"/>
                    </a:srgbClr>
                  </a:outerShdw>
                </a:effectLst>
              </a:rPr>
              <a:t>spirits </a:t>
            </a:r>
            <a:r>
              <a:rPr lang="en-US" dirty="0">
                <a:solidFill>
                  <a:schemeClr val="accent2">
                    <a:lumMod val="50000"/>
                  </a:schemeClr>
                </a:solidFill>
                <a:effectLst>
                  <a:outerShdw blurRad="38100" dist="38100" dir="2700000" algn="tl">
                    <a:srgbClr val="000000">
                      <a:alpha val="43137"/>
                    </a:srgbClr>
                  </a:outerShdw>
                </a:effectLst>
              </a:rPr>
              <a:t>are with the </a:t>
            </a:r>
            <a:r>
              <a:rPr lang="en-US" dirty="0" smtClean="0">
                <a:solidFill>
                  <a:schemeClr val="accent2">
                    <a:lumMod val="50000"/>
                  </a:schemeClr>
                </a:solidFill>
                <a:effectLst>
                  <a:outerShdw blurRad="38100" dist="38100" dir="2700000" algn="tl">
                    <a:srgbClr val="000000">
                      <a:alpha val="43137"/>
                    </a:srgbClr>
                  </a:outerShdw>
                </a:effectLst>
              </a:rPr>
              <a:t>Lord.</a:t>
            </a:r>
          </a:p>
          <a:p>
            <a:r>
              <a:rPr lang="en-US" dirty="0" smtClean="0"/>
              <a:t>II Corinthians 5:8, KJV,  “We are confident, </a:t>
            </a:r>
            <a:r>
              <a:rPr lang="en-US" i="1" dirty="0" smtClean="0"/>
              <a:t>I say, and willing rather to be absent from the body, and to be present with the Lord.”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effectLst>
                  <a:outerShdw blurRad="38100" dist="38100" dir="2700000" algn="tl">
                    <a:srgbClr val="000000">
                      <a:alpha val="43137"/>
                    </a:srgbClr>
                  </a:outerShdw>
                </a:effectLst>
              </a:rPr>
              <a:t>4.  His own will be redeemed both body and </a:t>
            </a:r>
            <a:r>
              <a:rPr lang="en-US" dirty="0" smtClean="0">
                <a:solidFill>
                  <a:schemeClr val="accent2">
                    <a:lumMod val="50000"/>
                  </a:schemeClr>
                </a:solidFill>
                <a:effectLst>
                  <a:outerShdw blurRad="38100" dist="38100" dir="2700000" algn="tl">
                    <a:srgbClr val="000000">
                      <a:alpha val="43137"/>
                    </a:srgbClr>
                  </a:outerShdw>
                </a:effectLst>
              </a:rPr>
              <a:t>soul.</a:t>
            </a:r>
          </a:p>
          <a:p>
            <a:r>
              <a:rPr lang="en-US" dirty="0"/>
              <a:t>Romans </a:t>
            </a:r>
            <a:r>
              <a:rPr lang="en-US" dirty="0" smtClean="0"/>
              <a:t>8:23, KJV,  “And </a:t>
            </a:r>
            <a:r>
              <a:rPr lang="en-US" dirty="0"/>
              <a:t>not only </a:t>
            </a:r>
            <a:r>
              <a:rPr lang="en-US" i="1" dirty="0"/>
              <a:t>they, but ourselves also, which have the </a:t>
            </a:r>
            <a:r>
              <a:rPr lang="en-US" i="1" dirty="0" err="1"/>
              <a:t>firstfruits</a:t>
            </a:r>
            <a:r>
              <a:rPr lang="en-US" i="1" dirty="0"/>
              <a:t> of the Spirit, even we ourselves groan within ourselves, waiting for the adoption, to wit, the redemption of our body</a:t>
            </a:r>
            <a:r>
              <a:rPr lang="en-US" i="1" dirty="0" smtClean="0"/>
              <a:t>.”</a:t>
            </a:r>
            <a:endParaRPr lang="en-US" i="1"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accent2">
                    <a:lumMod val="50000"/>
                  </a:schemeClr>
                </a:solidFill>
                <a:effectLst>
                  <a:outerShdw blurRad="38100" dist="38100" dir="2700000" algn="tl">
                    <a:srgbClr val="000000">
                      <a:alpha val="43137"/>
                    </a:srgbClr>
                  </a:outerShdw>
                </a:effectLst>
              </a:rPr>
              <a:t>4.  His own will be redeemed both body and soul.</a:t>
            </a:r>
          </a:p>
          <a:p>
            <a:r>
              <a:rPr lang="en-US" dirty="0" smtClean="0"/>
              <a:t>Ephesians 1:14, KJV,  “Which </a:t>
            </a:r>
            <a:r>
              <a:rPr lang="en-US" dirty="0"/>
              <a:t>is the earnest of our inheritance until the redemption of the purchased possession, unto the praise of his glory</a:t>
            </a:r>
            <a:r>
              <a:rPr lang="en-US" dirty="0" smtClean="0"/>
              <a:t>.”</a:t>
            </a:r>
          </a:p>
          <a:p>
            <a:r>
              <a:rPr lang="en-US" dirty="0" smtClean="0"/>
              <a:t>Ephesians 4:30, KJV,  “And </a:t>
            </a:r>
            <a:r>
              <a:rPr lang="en-US" dirty="0"/>
              <a:t>grieve not the holy Spirit of God, whereby ye are sealed unto the day of redemption</a:t>
            </a:r>
            <a:r>
              <a:rPr lang="en-US" dirty="0" smtClean="0"/>
              <a:t>.”</a:t>
            </a:r>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effectLst>
                  <a:outerShdw blurRad="38100" dist="38100" dir="2700000" algn="tl">
                    <a:srgbClr val="000000">
                      <a:alpha val="43137"/>
                    </a:srgbClr>
                  </a:outerShdw>
                </a:effectLst>
              </a:rPr>
              <a:t>5.  </a:t>
            </a:r>
            <a:r>
              <a:rPr lang="en-US" dirty="0" smtClean="0">
                <a:solidFill>
                  <a:schemeClr val="accent2">
                    <a:lumMod val="50000"/>
                  </a:schemeClr>
                </a:solidFill>
                <a:effectLst>
                  <a:outerShdw blurRad="38100" dist="38100" dir="2700000" algn="tl">
                    <a:srgbClr val="000000">
                      <a:alpha val="43137"/>
                    </a:srgbClr>
                  </a:outerShdw>
                </a:effectLst>
              </a:rPr>
              <a:t>His </a:t>
            </a:r>
            <a:r>
              <a:rPr lang="en-US" dirty="0">
                <a:solidFill>
                  <a:schemeClr val="accent2">
                    <a:lumMod val="50000"/>
                  </a:schemeClr>
                </a:solidFill>
                <a:effectLst>
                  <a:outerShdw blurRad="38100" dist="38100" dir="2700000" algn="tl">
                    <a:srgbClr val="000000">
                      <a:alpha val="43137"/>
                    </a:srgbClr>
                  </a:outerShdw>
                </a:effectLst>
              </a:rPr>
              <a:t>own will be transformed to have glorious bodies </a:t>
            </a:r>
            <a:r>
              <a:rPr lang="en-US" dirty="0" smtClean="0">
                <a:solidFill>
                  <a:schemeClr val="accent2">
                    <a:lumMod val="50000"/>
                  </a:schemeClr>
                </a:solidFill>
                <a:effectLst>
                  <a:outerShdw blurRad="38100" dist="38100" dir="2700000" algn="tl">
                    <a:srgbClr val="000000">
                      <a:alpha val="43137"/>
                    </a:srgbClr>
                  </a:outerShdw>
                </a:effectLst>
              </a:rPr>
              <a:t>like Christ.</a:t>
            </a:r>
          </a:p>
          <a:p>
            <a:r>
              <a:rPr lang="en-US" dirty="0"/>
              <a:t>Philippians </a:t>
            </a:r>
            <a:r>
              <a:rPr lang="en-US" dirty="0" smtClean="0"/>
              <a:t>3:20, KJV,  “For </a:t>
            </a:r>
            <a:r>
              <a:rPr lang="en-US" dirty="0"/>
              <a:t>our conversation is in heaven; from whence also we look for the </a:t>
            </a:r>
            <a:r>
              <a:rPr lang="en-US" dirty="0" err="1"/>
              <a:t>Saviour</a:t>
            </a:r>
            <a:r>
              <a:rPr lang="en-US" dirty="0"/>
              <a:t>, the Lord Jesus Christ</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accent2">
                    <a:lumMod val="50000"/>
                  </a:schemeClr>
                </a:solidFill>
                <a:effectLst>
                  <a:outerShdw blurRad="38100" dist="38100" dir="2700000" algn="tl">
                    <a:srgbClr val="000000">
                      <a:alpha val="43137"/>
                    </a:srgbClr>
                  </a:outerShdw>
                </a:effectLst>
              </a:rPr>
              <a:t>B.  When Jesus descends from Heaven, the dead in Christ shall  	    be </a:t>
            </a:r>
            <a:r>
              <a:rPr lang="en-US" dirty="0" smtClean="0">
                <a:solidFill>
                  <a:schemeClr val="accent2">
                    <a:lumMod val="50000"/>
                  </a:schemeClr>
                </a:solidFill>
                <a:effectLst>
                  <a:outerShdw blurRad="38100" dist="38100" dir="2700000" algn="tl">
                    <a:srgbClr val="000000">
                      <a:alpha val="43137"/>
                    </a:srgbClr>
                  </a:outerShdw>
                </a:effectLst>
              </a:rPr>
              <a:t>raised.</a:t>
            </a:r>
          </a:p>
          <a:p>
            <a:r>
              <a:rPr lang="en-US" dirty="0"/>
              <a:t>1 Thessalonians </a:t>
            </a:r>
            <a:r>
              <a:rPr lang="en-US" dirty="0" smtClean="0"/>
              <a:t>4:16, KJV,  “For </a:t>
            </a:r>
            <a:r>
              <a:rPr lang="en-US" dirty="0"/>
              <a:t>the Lord himself shall descend from heaven with a shout, with the voice of the archangel, and with the trump of God: and the dead in Christ shall rise first</a:t>
            </a:r>
            <a:r>
              <a:rPr lang="en-US" dirty="0" smtClean="0"/>
              <a:t>:”</a:t>
            </a:r>
            <a:endParaRPr lang="en-US" dirty="0"/>
          </a:p>
          <a:p>
            <a:endParaRPr lang="en-US" dirty="0"/>
          </a:p>
          <a:p>
            <a:endParaRPr lang="en-US" dirty="0" smtClean="0">
              <a:solidFill>
                <a:schemeClr val="accent2">
                  <a:lumMod val="50000"/>
                </a:schemeClr>
              </a:solidFill>
              <a:effectLst>
                <a:outerShdw blurRad="38100" dist="38100" dir="2700000" algn="tl">
                  <a:srgbClr val="000000">
                    <a:alpha val="43137"/>
                  </a:srgbClr>
                </a:outerShdw>
              </a:effectLst>
            </a:endParaRPr>
          </a:p>
          <a:p>
            <a:endParaRPr lang="en-US" dirty="0">
              <a:solidFill>
                <a:schemeClr val="accent2">
                  <a:lumMod val="50000"/>
                </a:schemeClr>
              </a:solidFill>
              <a:effectLst>
                <a:outerShdw blurRad="38100" dist="38100" dir="2700000" algn="tl">
                  <a:srgbClr val="000000">
                    <a:alpha val="43137"/>
                  </a:srgbClr>
                </a:outerShdw>
              </a:effectLst>
            </a:endParaRPr>
          </a:p>
          <a:p>
            <a:pPr>
              <a:buNone/>
            </a:pP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accent2">
                    <a:lumMod val="50000"/>
                  </a:schemeClr>
                </a:solidFill>
                <a:effectLst>
                  <a:outerShdw blurRad="38100" dist="38100" dir="2700000" algn="tl">
                    <a:srgbClr val="000000">
                      <a:alpha val="43137"/>
                    </a:srgbClr>
                  </a:outerShdw>
                </a:effectLst>
              </a:rPr>
              <a:t>B.  When Jesus descends from Heaven, the dead in Christ shall  	    be raised.</a:t>
            </a:r>
          </a:p>
          <a:p>
            <a:r>
              <a:rPr lang="en-US" dirty="0" smtClean="0"/>
              <a:t>John 11:25-26, KJV,  “Jesus </a:t>
            </a:r>
            <a:r>
              <a:rPr lang="en-US" dirty="0"/>
              <a:t>said unto her, I am the resurrection, and the life: he that believeth in me, though he were dead, yet shall he live:  26,  And whosoever </a:t>
            </a:r>
            <a:r>
              <a:rPr lang="en-US" dirty="0" err="1"/>
              <a:t>liveth</a:t>
            </a:r>
            <a:r>
              <a:rPr lang="en-US" dirty="0"/>
              <a:t> and believeth in me shall never </a:t>
            </a:r>
            <a:r>
              <a:rPr lang="en-US" dirty="0" smtClean="0"/>
              <a:t>die…”</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Rapture</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smtClean="0">
                <a:solidFill>
                  <a:schemeClr val="accent2">
                    <a:lumMod val="50000"/>
                  </a:schemeClr>
                </a:solidFill>
                <a:effectLst>
                  <a:outerShdw blurRad="38100" dist="38100" dir="2700000" algn="tl">
                    <a:srgbClr val="000000">
                      <a:alpha val="43137"/>
                    </a:srgbClr>
                  </a:outerShdw>
                </a:effectLst>
              </a:rPr>
              <a:t>B.  When Jesus descends from Heaven, the dead in Christ shall be raised.</a:t>
            </a:r>
          </a:p>
          <a:p>
            <a:r>
              <a:rPr lang="en-US" dirty="0" smtClean="0"/>
              <a:t>1 </a:t>
            </a:r>
            <a:r>
              <a:rPr lang="en-US" dirty="0"/>
              <a:t>Corinthians </a:t>
            </a:r>
            <a:r>
              <a:rPr lang="en-US" dirty="0" smtClean="0"/>
              <a:t>15:52, KJV, “In </a:t>
            </a:r>
            <a:r>
              <a:rPr lang="en-US" dirty="0"/>
              <a:t>a moment, in the twinkling of an eye, at the last trump: for the trumpet shall sound, and the dead shall be raised incorruptible, and we shall be changed</a:t>
            </a:r>
            <a:r>
              <a:rPr lang="en-US" dirty="0" smtClean="0"/>
              <a:t>.”</a:t>
            </a:r>
            <a:endParaRPr lang="en-US" i="1"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B.  When Jesus descends from Heaven, </a:t>
            </a:r>
            <a:r>
              <a:rPr lang="en-US" dirty="0">
                <a:solidFill>
                  <a:schemeClr val="accent2">
                    <a:lumMod val="50000"/>
                  </a:schemeClr>
                </a:solidFill>
                <a:effectLst>
                  <a:outerShdw blurRad="38100" dist="38100" dir="2700000" algn="tl">
                    <a:srgbClr val="000000">
                      <a:alpha val="43137"/>
                    </a:srgbClr>
                  </a:outerShdw>
                </a:effectLst>
              </a:rPr>
              <a:t>those living in Christ shall be changed from mortal to </a:t>
            </a:r>
            <a:r>
              <a:rPr lang="en-US" dirty="0" smtClean="0">
                <a:solidFill>
                  <a:schemeClr val="accent2">
                    <a:lumMod val="50000"/>
                  </a:schemeClr>
                </a:solidFill>
                <a:effectLst>
                  <a:outerShdw blurRad="38100" dist="38100" dir="2700000" algn="tl">
                    <a:srgbClr val="000000">
                      <a:alpha val="43137"/>
                    </a:srgbClr>
                  </a:outerShdw>
                </a:effectLst>
              </a:rPr>
              <a:t>immortal.</a:t>
            </a:r>
          </a:p>
          <a:p>
            <a:r>
              <a:rPr lang="en-US" dirty="0" smtClean="0"/>
              <a:t>I Corinthians 15:53,  “For this corruptible must put on incorruption, and this mortal </a:t>
            </a:r>
            <a:r>
              <a:rPr lang="en-US" i="1" dirty="0" smtClean="0"/>
              <a:t>must put on immortality.”</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effectLst>
                  <a:outerShdw blurRad="38100" dist="38100" dir="2700000" algn="tl">
                    <a:srgbClr val="000000">
                      <a:alpha val="43137"/>
                    </a:srgbClr>
                  </a:outerShdw>
                </a:effectLst>
              </a:rPr>
              <a:t>1.  This resurrection is only of the righteous.  There is </a:t>
            </a:r>
            <a:r>
              <a:rPr lang="en-US" dirty="0" smtClean="0">
                <a:solidFill>
                  <a:schemeClr val="accent2">
                    <a:lumMod val="50000"/>
                  </a:schemeClr>
                </a:solidFill>
                <a:effectLst>
                  <a:outerShdw blurRad="38100" dist="38100" dir="2700000" algn="tl">
                    <a:srgbClr val="000000">
                      <a:alpha val="43137"/>
                    </a:srgbClr>
                  </a:outerShdw>
                </a:effectLst>
              </a:rPr>
              <a:t>no </a:t>
            </a:r>
            <a:r>
              <a:rPr lang="en-US" dirty="0">
                <a:solidFill>
                  <a:schemeClr val="accent2">
                    <a:lumMod val="50000"/>
                  </a:schemeClr>
                </a:solidFill>
                <a:effectLst>
                  <a:outerShdw blurRad="38100" dist="38100" dir="2700000" algn="tl">
                    <a:srgbClr val="000000">
                      <a:alpha val="43137"/>
                    </a:srgbClr>
                  </a:outerShdw>
                </a:effectLst>
              </a:rPr>
              <a:t>general resurrection of all humanity</a:t>
            </a:r>
            <a:r>
              <a:rPr lang="en-US" dirty="0" smtClean="0">
                <a:solidFill>
                  <a:schemeClr val="accent2">
                    <a:lumMod val="50000"/>
                  </a:schemeClr>
                </a:solidFill>
                <a:effectLst>
                  <a:outerShdw blurRad="38100" dist="38100" dir="2700000" algn="tl">
                    <a:srgbClr val="000000">
                      <a:alpha val="43137"/>
                    </a:srgbClr>
                  </a:outerShdw>
                </a:effectLst>
              </a:rPr>
              <a:t>.</a:t>
            </a:r>
          </a:p>
          <a:p>
            <a:r>
              <a:rPr lang="en-US" dirty="0">
                <a:solidFill>
                  <a:schemeClr val="accent2">
                    <a:lumMod val="50000"/>
                  </a:schemeClr>
                </a:solidFill>
                <a:effectLst>
                  <a:outerShdw blurRad="38100" dist="38100" dir="2700000" algn="tl">
                    <a:srgbClr val="000000">
                      <a:alpha val="43137"/>
                    </a:srgbClr>
                  </a:outerShdw>
                </a:effectLst>
              </a:rPr>
              <a:t>2.  All shall rise from the </a:t>
            </a:r>
            <a:r>
              <a:rPr lang="en-US" dirty="0" smtClean="0">
                <a:solidFill>
                  <a:schemeClr val="accent2">
                    <a:lumMod val="50000"/>
                  </a:schemeClr>
                </a:solidFill>
                <a:effectLst>
                  <a:outerShdw blurRad="38100" dist="38100" dir="2700000" algn="tl">
                    <a:srgbClr val="000000">
                      <a:alpha val="43137"/>
                    </a:srgbClr>
                  </a:outerShdw>
                </a:effectLst>
              </a:rPr>
              <a:t>dead.</a:t>
            </a:r>
          </a:p>
          <a:p>
            <a:r>
              <a:rPr lang="en-US" dirty="0"/>
              <a:t>John </a:t>
            </a:r>
            <a:r>
              <a:rPr lang="en-US" dirty="0" smtClean="0"/>
              <a:t>5:28, KJV,  “Marvel </a:t>
            </a:r>
            <a:r>
              <a:rPr lang="en-US" dirty="0"/>
              <a:t>not at this: for the hour is coming, in the which all that are in the graves shall hear his voice</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solidFill>
                  <a:schemeClr val="accent2">
                    <a:lumMod val="50000"/>
                  </a:schemeClr>
                </a:solidFill>
                <a:effectLst>
                  <a:outerShdw blurRad="38100" dist="38100" dir="2700000" algn="tl">
                    <a:srgbClr val="000000">
                      <a:alpha val="43137"/>
                    </a:srgbClr>
                  </a:outerShdw>
                </a:effectLst>
              </a:rPr>
              <a:t>2.  All shall rise from the dead, but </a:t>
            </a:r>
            <a:r>
              <a:rPr lang="en-US" dirty="0">
                <a:solidFill>
                  <a:schemeClr val="accent2">
                    <a:lumMod val="50000"/>
                  </a:schemeClr>
                </a:solidFill>
                <a:effectLst>
                  <a:outerShdw blurRad="38100" dist="38100" dir="2700000" algn="tl">
                    <a:srgbClr val="000000">
                      <a:alpha val="43137"/>
                    </a:srgbClr>
                  </a:outerShdw>
                </a:effectLst>
              </a:rPr>
              <a:t>not at the same </a:t>
            </a:r>
            <a:r>
              <a:rPr lang="en-US" dirty="0" smtClean="0">
                <a:solidFill>
                  <a:schemeClr val="accent2">
                    <a:lumMod val="50000"/>
                  </a:schemeClr>
                </a:solidFill>
                <a:effectLst>
                  <a:outerShdw blurRad="38100" dist="38100" dir="2700000" algn="tl">
                    <a:srgbClr val="000000">
                      <a:alpha val="43137"/>
                    </a:srgbClr>
                  </a:outerShdw>
                </a:effectLst>
              </a:rPr>
              <a:t>time.</a:t>
            </a:r>
          </a:p>
          <a:p>
            <a:r>
              <a:rPr lang="en-US" dirty="0"/>
              <a:t>Revelation </a:t>
            </a:r>
            <a:r>
              <a:rPr lang="en-US" dirty="0" smtClean="0"/>
              <a:t>20:5-6, KJV,  “But </a:t>
            </a:r>
            <a:r>
              <a:rPr lang="en-US" dirty="0"/>
              <a:t>the rest of the dead lived not again until the thousand years were finished. This </a:t>
            </a:r>
            <a:r>
              <a:rPr lang="en-US" i="1" dirty="0"/>
              <a:t>is the first resurrection.  6,  Blessed and holy is he that hath part in the first resurrection: on such the second death hath no power, but they shall be priests of God and of Christ, and shall reign with him a thousand years</a:t>
            </a:r>
            <a:r>
              <a:rPr lang="en-US" i="1" dirty="0" smtClean="0"/>
              <a:t>.”</a:t>
            </a:r>
            <a:endParaRPr lang="en-US"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Compare </a:t>
            </a:r>
            <a:r>
              <a:rPr lang="en-US" sz="3600" dirty="0"/>
              <a:t>Rapture </a:t>
            </a:r>
            <a:r>
              <a:rPr lang="en-US" sz="3600" dirty="0" smtClean="0"/>
              <a:t>and Second-Coming</a:t>
            </a:r>
            <a:endParaRPr lang="en-US" dirty="0"/>
          </a:p>
        </p:txBody>
      </p:sp>
      <p:sp>
        <p:nvSpPr>
          <p:cNvPr id="3" name="Content Placeholder 2"/>
          <p:cNvSpPr>
            <a:spLocks noGrp="1"/>
          </p:cNvSpPr>
          <p:nvPr>
            <p:ph idx="1"/>
          </p:nvPr>
        </p:nvSpPr>
        <p:spPr>
          <a:xfrm>
            <a:off x="304800" y="1600200"/>
            <a:ext cx="8534400" cy="4800600"/>
          </a:xfrm>
        </p:spPr>
        <p:txBody>
          <a:bodyPr lIns="91440">
            <a:normAutofit lnSpcReduction="10000"/>
          </a:bodyPr>
          <a:lstStyle/>
          <a:p>
            <a:r>
              <a:rPr lang="en-US" dirty="0">
                <a:solidFill>
                  <a:schemeClr val="accent2">
                    <a:lumMod val="50000"/>
                  </a:schemeClr>
                </a:solidFill>
                <a:effectLst>
                  <a:outerShdw blurRad="38100" dist="38100" dir="2700000" algn="tl">
                    <a:srgbClr val="000000">
                      <a:alpha val="43137"/>
                    </a:srgbClr>
                  </a:outerShdw>
                </a:effectLst>
              </a:rPr>
              <a:t>At the </a:t>
            </a:r>
            <a:r>
              <a:rPr lang="en-US" dirty="0" smtClean="0">
                <a:solidFill>
                  <a:schemeClr val="accent2">
                    <a:lumMod val="50000"/>
                  </a:schemeClr>
                </a:solidFill>
                <a:effectLst>
                  <a:outerShdw blurRad="38100" dist="38100" dir="2700000" algn="tl">
                    <a:srgbClr val="000000">
                      <a:alpha val="43137"/>
                    </a:srgbClr>
                  </a:outerShdw>
                </a:effectLst>
              </a:rPr>
              <a:t>rapture Christ comes: </a:t>
            </a:r>
            <a:endParaRPr lang="en-US" dirty="0">
              <a:solidFill>
                <a:schemeClr val="accent2">
                  <a:lumMod val="50000"/>
                </a:schemeClr>
              </a:solidFill>
              <a:effectLst>
                <a:outerShdw blurRad="38100" dist="38100" dir="2700000" algn="tl">
                  <a:srgbClr val="000000">
                    <a:alpha val="43137"/>
                  </a:srgbClr>
                </a:outerShdw>
              </a:effectLst>
            </a:endParaRPr>
          </a:p>
          <a:p>
            <a:r>
              <a:rPr lang="en-US" dirty="0"/>
              <a:t>	</a:t>
            </a:r>
            <a:r>
              <a:rPr lang="en-US" dirty="0" smtClean="0"/>
              <a:t>In </a:t>
            </a:r>
            <a:r>
              <a:rPr lang="en-US" dirty="0"/>
              <a:t>the air.</a:t>
            </a:r>
          </a:p>
          <a:p>
            <a:r>
              <a:rPr lang="en-US" dirty="0"/>
              <a:t>	</a:t>
            </a:r>
            <a:r>
              <a:rPr lang="en-US" dirty="0" smtClean="0"/>
              <a:t>To </a:t>
            </a:r>
            <a:r>
              <a:rPr lang="en-US" dirty="0"/>
              <a:t>receive His Church.</a:t>
            </a:r>
          </a:p>
          <a:p>
            <a:r>
              <a:rPr lang="en-US" dirty="0"/>
              <a:t>	</a:t>
            </a:r>
            <a:r>
              <a:rPr lang="en-US" dirty="0" smtClean="0"/>
              <a:t>As </a:t>
            </a:r>
            <a:r>
              <a:rPr lang="en-US" dirty="0"/>
              <a:t>“a thief in the </a:t>
            </a:r>
            <a:r>
              <a:rPr lang="en-US" dirty="0" smtClean="0"/>
              <a:t>night,” a secret.</a:t>
            </a:r>
          </a:p>
          <a:p>
            <a:r>
              <a:rPr lang="en-US" dirty="0" smtClean="0"/>
              <a:t>  	At </a:t>
            </a:r>
            <a:r>
              <a:rPr lang="en-US" dirty="0"/>
              <a:t>an unknown time when “no </a:t>
            </a:r>
            <a:r>
              <a:rPr lang="en-US" dirty="0" smtClean="0"/>
              <a:t>man</a:t>
            </a:r>
            <a:br>
              <a:rPr lang="en-US" dirty="0" smtClean="0"/>
            </a:br>
            <a:r>
              <a:rPr lang="en-US" dirty="0" smtClean="0"/>
              <a:t>         </a:t>
            </a:r>
            <a:r>
              <a:rPr lang="en-US" dirty="0"/>
              <a:t>knows the day nor the hour.</a:t>
            </a:r>
          </a:p>
          <a:p>
            <a:r>
              <a:rPr lang="en-US" dirty="0"/>
              <a:t>	Christ comes to remove “</a:t>
            </a:r>
            <a:r>
              <a:rPr lang="en-US" dirty="0" smtClean="0"/>
              <a:t>the</a:t>
            </a:r>
            <a:br>
              <a:rPr lang="en-US" dirty="0" smtClean="0"/>
            </a:br>
            <a:r>
              <a:rPr lang="en-US" dirty="0" smtClean="0"/>
              <a:t>         hinderer</a:t>
            </a:r>
            <a:r>
              <a:rPr lang="en-US" dirty="0"/>
              <a:t>.”</a:t>
            </a:r>
          </a:p>
          <a:p>
            <a:r>
              <a:rPr lang="en-US" dirty="0"/>
              <a:t>	Christ comes to reward His saints</a:t>
            </a:r>
            <a:r>
              <a:rPr lang="en-US" dirty="0" smtClean="0"/>
              <a:t>.</a:t>
            </a:r>
            <a:r>
              <a:rPr lang="en-US" dirty="0"/>
              <a:t> </a:t>
            </a:r>
          </a:p>
          <a:p>
            <a:endParaRPr lang="en-US" dirty="0" smtClean="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381000" y="1524000"/>
            <a:ext cx="8458200" cy="4525963"/>
          </a:xfrm>
        </p:spPr>
        <p:txBody>
          <a:bodyPr>
            <a:normAutofit lnSpcReduction="10000"/>
          </a:bodyPr>
          <a:lstStyle/>
          <a:p>
            <a:r>
              <a:rPr lang="en-US" dirty="0">
                <a:solidFill>
                  <a:schemeClr val="accent2">
                    <a:lumMod val="50000"/>
                  </a:schemeClr>
                </a:solidFill>
                <a:effectLst>
                  <a:outerShdw blurRad="38100" dist="38100" dir="2700000" algn="tl">
                    <a:srgbClr val="000000">
                      <a:alpha val="43137"/>
                    </a:srgbClr>
                  </a:outerShdw>
                </a:effectLst>
              </a:rPr>
              <a:t>3.  </a:t>
            </a:r>
            <a:r>
              <a:rPr lang="en-US" dirty="0" smtClean="0">
                <a:solidFill>
                  <a:schemeClr val="accent2">
                    <a:lumMod val="50000"/>
                  </a:schemeClr>
                </a:solidFill>
                <a:effectLst>
                  <a:outerShdw blurRad="38100" dist="38100" dir="2700000" algn="tl">
                    <a:srgbClr val="000000">
                      <a:alpha val="43137"/>
                    </a:srgbClr>
                  </a:outerShdw>
                </a:effectLst>
              </a:rPr>
              <a:t>Paul sought </a:t>
            </a:r>
            <a:r>
              <a:rPr lang="en-US" dirty="0">
                <a:solidFill>
                  <a:schemeClr val="accent2">
                    <a:lumMod val="50000"/>
                  </a:schemeClr>
                </a:solidFill>
                <a:effectLst>
                  <a:outerShdw blurRad="38100" dist="38100" dir="2700000" algn="tl">
                    <a:srgbClr val="000000">
                      <a:alpha val="43137"/>
                    </a:srgbClr>
                  </a:outerShdw>
                </a:effectLst>
              </a:rPr>
              <a:t>to </a:t>
            </a:r>
            <a:r>
              <a:rPr lang="en-US" dirty="0" smtClean="0">
                <a:solidFill>
                  <a:schemeClr val="accent2">
                    <a:lumMod val="50000"/>
                  </a:schemeClr>
                </a:solidFill>
                <a:effectLst>
                  <a:outerShdw blurRad="38100" dist="38100" dir="2700000" algn="tl">
                    <a:srgbClr val="000000">
                      <a:alpha val="43137"/>
                    </a:srgbClr>
                  </a:outerShdw>
                </a:effectLst>
              </a:rPr>
              <a:t>attain to the first resurrection.</a:t>
            </a:r>
          </a:p>
          <a:p>
            <a:r>
              <a:rPr lang="en-US" dirty="0"/>
              <a:t>Philippians </a:t>
            </a:r>
            <a:r>
              <a:rPr lang="en-US" dirty="0" smtClean="0"/>
              <a:t>3:10-11, KJV,  “That </a:t>
            </a:r>
            <a:r>
              <a:rPr lang="en-US" dirty="0"/>
              <a:t>I may know him, and the power of his resurrection, and the fellowship of his sufferings, being made conformable unto his death;  11,  If by any means I might attain unto the resurrection of the dead</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r>
              <a:rPr lang="en-US" dirty="0">
                <a:solidFill>
                  <a:schemeClr val="accent2">
                    <a:lumMod val="50000"/>
                  </a:schemeClr>
                </a:solidFill>
                <a:effectLst>
                  <a:outerShdw blurRad="38100" dist="38100" dir="2700000" algn="tl">
                    <a:srgbClr val="000000">
                      <a:alpha val="43137"/>
                    </a:srgbClr>
                  </a:outerShdw>
                </a:effectLst>
              </a:rPr>
              <a:t>C.	When Jesus descends from Heaven, the ones living </a:t>
            </a:r>
            <a:r>
              <a:rPr lang="en-US" dirty="0" smtClean="0">
                <a:solidFill>
                  <a:schemeClr val="accent2">
                    <a:lumMod val="50000"/>
                  </a:schemeClr>
                </a:solidFill>
                <a:effectLst>
                  <a:outerShdw blurRad="38100" dist="38100" dir="2700000" algn="tl">
                    <a:srgbClr val="000000">
                      <a:alpha val="43137"/>
                    </a:srgbClr>
                  </a:outerShdw>
                </a:effectLst>
              </a:rPr>
              <a:t>who believe </a:t>
            </a:r>
            <a:r>
              <a:rPr lang="en-US" dirty="0">
                <a:solidFill>
                  <a:schemeClr val="accent2">
                    <a:lumMod val="50000"/>
                  </a:schemeClr>
                </a:solidFill>
                <a:effectLst>
                  <a:outerShdw blurRad="38100" dist="38100" dir="2700000" algn="tl">
                    <a:srgbClr val="000000">
                      <a:alpha val="43137"/>
                    </a:srgbClr>
                  </a:outerShdw>
                </a:effectLst>
              </a:rPr>
              <a:t>in Christ, will be </a:t>
            </a:r>
            <a:r>
              <a:rPr lang="en-US" dirty="0" smtClean="0">
                <a:solidFill>
                  <a:schemeClr val="accent2">
                    <a:lumMod val="50000"/>
                  </a:schemeClr>
                </a:solidFill>
                <a:effectLst>
                  <a:outerShdw blurRad="38100" dist="38100" dir="2700000" algn="tl">
                    <a:srgbClr val="000000">
                      <a:alpha val="43137"/>
                    </a:srgbClr>
                  </a:outerShdw>
                </a:effectLst>
              </a:rPr>
              <a:t>changed.</a:t>
            </a:r>
          </a:p>
          <a:p>
            <a:r>
              <a:rPr lang="en-US" dirty="0"/>
              <a:t>1 Thessalonians </a:t>
            </a:r>
            <a:r>
              <a:rPr lang="en-US" dirty="0" smtClean="0"/>
              <a:t>4:16-17, KJV, “For </a:t>
            </a:r>
            <a:r>
              <a:rPr lang="en-US" dirty="0"/>
              <a:t>the Lord himself shall descend from heaven with a shout, with the voice of the archangel, and with the trump of God: and the dead in Christ shall rise first:  17,  Then we which are alive </a:t>
            </a:r>
            <a:r>
              <a:rPr lang="en-US" i="1" dirty="0"/>
              <a:t>and remain shall be caught up together with them in the clouds, to meet the Lord in the air: and so shall we ever be with the Lord</a:t>
            </a:r>
            <a:r>
              <a:rPr lang="en-US" i="1" dirty="0" smtClean="0"/>
              <a:t>.”</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219200"/>
            <a:ext cx="8229600" cy="5638800"/>
          </a:xfrm>
        </p:spPr>
        <p:txBody>
          <a:bodyPr>
            <a:normAutofit fontScale="92500" lnSpcReduction="10000"/>
          </a:bodyPr>
          <a:lstStyle/>
          <a:p>
            <a:r>
              <a:rPr lang="en-US" dirty="0" smtClean="0">
                <a:solidFill>
                  <a:schemeClr val="accent2">
                    <a:lumMod val="50000"/>
                  </a:schemeClr>
                </a:solidFill>
                <a:effectLst>
                  <a:outerShdw blurRad="38100" dist="38100" dir="2700000" algn="tl">
                    <a:srgbClr val="000000">
                      <a:alpha val="43137"/>
                    </a:srgbClr>
                  </a:outerShdw>
                </a:effectLst>
              </a:rPr>
              <a:t>1.	The bodies of the believers will be changed.</a:t>
            </a:r>
          </a:p>
          <a:p>
            <a:r>
              <a:rPr lang="en-US" dirty="0" smtClean="0"/>
              <a:t>1 </a:t>
            </a:r>
            <a:r>
              <a:rPr lang="en-US" dirty="0"/>
              <a:t>Corinthians </a:t>
            </a:r>
            <a:r>
              <a:rPr lang="en-US" dirty="0" smtClean="0"/>
              <a:t>15:50-52, “Now </a:t>
            </a:r>
            <a:r>
              <a:rPr lang="en-US" dirty="0"/>
              <a:t>this I say, brethren, that flesh and blood cannot inherit the kingdom of God; neither doth corruption inherit incorruption.  51,  Behold, I </a:t>
            </a:r>
            <a:r>
              <a:rPr lang="en-US" dirty="0" err="1"/>
              <a:t>shew</a:t>
            </a:r>
            <a:r>
              <a:rPr lang="en-US" dirty="0"/>
              <a:t> you a mystery; We shall not all sleep, but we shall all be changed,  52,  In a moment, in the twinkling of an eye, at the last trump: for the trumpet shall sound, and the dead shall be raised incorruptible, and we shall be changed</a:t>
            </a:r>
            <a:r>
              <a:rPr lang="en-US" dirty="0" smtClean="0"/>
              <a:t>.”</a:t>
            </a:r>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accent2">
                    <a:lumMod val="50000"/>
                  </a:schemeClr>
                </a:solidFill>
                <a:effectLst>
                  <a:outerShdw blurRad="38100" dist="38100" dir="2700000" algn="tl">
                    <a:srgbClr val="000000">
                      <a:alpha val="43137"/>
                    </a:srgbClr>
                  </a:outerShdw>
                </a:effectLst>
              </a:rPr>
              <a:t>1.	The bodies of the believers will be </a:t>
            </a:r>
            <a:r>
              <a:rPr lang="en-US" dirty="0" smtClean="0">
                <a:solidFill>
                  <a:schemeClr val="accent2">
                    <a:lumMod val="50000"/>
                  </a:schemeClr>
                </a:solidFill>
                <a:effectLst>
                  <a:outerShdw blurRad="38100" dist="38100" dir="2700000" algn="tl">
                    <a:srgbClr val="000000">
                      <a:alpha val="43137"/>
                    </a:srgbClr>
                  </a:outerShdw>
                </a:effectLst>
              </a:rPr>
              <a:t>changed.</a:t>
            </a:r>
          </a:p>
          <a:p>
            <a:r>
              <a:rPr lang="en-US" dirty="0"/>
              <a:t>Philippians </a:t>
            </a:r>
            <a:r>
              <a:rPr lang="en-US" dirty="0" smtClean="0"/>
              <a:t>3:20-21, KJV,  “For </a:t>
            </a:r>
            <a:r>
              <a:rPr lang="en-US" dirty="0"/>
              <a:t>our conversation is in heaven; from whence also we look for the </a:t>
            </a:r>
            <a:r>
              <a:rPr lang="en-US" dirty="0" err="1"/>
              <a:t>Saviour</a:t>
            </a:r>
            <a:r>
              <a:rPr lang="en-US" dirty="0"/>
              <a:t>, the Lord Jesus Christ:  21,  Who shall change our vile body, that it may be fashioned like unto his glorious body, according to the working whereby he is able even to subdue all things unto himself</a:t>
            </a:r>
            <a:r>
              <a:rPr lang="en-US" dirty="0" smtClean="0"/>
              <a:t>.”</a:t>
            </a:r>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effectLst>
                  <a:outerShdw blurRad="38100" dist="38100" dir="2700000" algn="tl">
                    <a:srgbClr val="000000">
                      <a:alpha val="43137"/>
                    </a:srgbClr>
                  </a:outerShdw>
                </a:effectLst>
              </a:rPr>
              <a:t>2.	All of the saved will be taken at the rapture, not </a:t>
            </a:r>
            <a:r>
              <a:rPr lang="en-US" dirty="0" smtClean="0">
                <a:solidFill>
                  <a:schemeClr val="accent2">
                    <a:lumMod val="50000"/>
                  </a:schemeClr>
                </a:solidFill>
                <a:effectLst>
                  <a:outerShdw blurRad="38100" dist="38100" dir="2700000" algn="tl">
                    <a:srgbClr val="000000">
                      <a:alpha val="43137"/>
                    </a:srgbClr>
                  </a:outerShdw>
                </a:effectLst>
              </a:rPr>
              <a:t>just </a:t>
            </a:r>
            <a:r>
              <a:rPr lang="en-US" dirty="0">
                <a:solidFill>
                  <a:schemeClr val="accent2">
                    <a:lumMod val="50000"/>
                  </a:schemeClr>
                </a:solidFill>
                <a:effectLst>
                  <a:outerShdw blurRad="38100" dist="38100" dir="2700000" algn="tl">
                    <a:srgbClr val="000000">
                      <a:alpha val="43137"/>
                    </a:srgbClr>
                  </a:outerShdw>
                </a:effectLst>
              </a:rPr>
              <a:t>certain ones</a:t>
            </a:r>
            <a:r>
              <a:rPr lang="en-US" dirty="0" smtClean="0">
                <a:solidFill>
                  <a:schemeClr val="accent2">
                    <a:lumMod val="50000"/>
                  </a:schemeClr>
                </a:solidFill>
                <a:effectLst>
                  <a:outerShdw blurRad="38100" dist="38100" dir="2700000" algn="tl">
                    <a:srgbClr val="000000">
                      <a:alpha val="43137"/>
                    </a:srgbClr>
                  </a:outerShdw>
                </a:effectLst>
              </a:rPr>
              <a:t>.</a:t>
            </a:r>
          </a:p>
          <a:p>
            <a:pPr lvl="1"/>
            <a:r>
              <a:rPr lang="en-US" dirty="0" smtClean="0"/>
              <a:t>a. It </a:t>
            </a:r>
            <a:r>
              <a:rPr lang="en-US" dirty="0"/>
              <a:t>is a </a:t>
            </a:r>
            <a:r>
              <a:rPr lang="en-US" dirty="0" smtClean="0"/>
              <a:t>body will not be torn apart, </a:t>
            </a:r>
            <a:r>
              <a:rPr lang="en-US" dirty="0"/>
              <a:t>I Cor. 12:12-27; Eph. 1:22, </a:t>
            </a:r>
            <a:r>
              <a:rPr lang="en-US" dirty="0" smtClean="0"/>
              <a:t>23.</a:t>
            </a:r>
          </a:p>
          <a:p>
            <a:pPr lvl="1"/>
            <a:r>
              <a:rPr lang="en-US" dirty="0"/>
              <a:t>b.  It is a temple</a:t>
            </a:r>
            <a:r>
              <a:rPr lang="en-US" dirty="0" smtClean="0"/>
              <a:t>, </a:t>
            </a:r>
            <a:r>
              <a:rPr lang="en-US" dirty="0"/>
              <a:t>t</a:t>
            </a:r>
            <a:r>
              <a:rPr lang="en-US" dirty="0" smtClean="0"/>
              <a:t>he dwelling of God, and shall not be torn apart, </a:t>
            </a:r>
            <a:r>
              <a:rPr lang="en-US" dirty="0"/>
              <a:t>I Cor. 3:6</a:t>
            </a:r>
            <a:r>
              <a:rPr lang="en-US" dirty="0" smtClean="0"/>
              <a:t>.</a:t>
            </a:r>
          </a:p>
          <a:p>
            <a:pPr lvl="1"/>
            <a:r>
              <a:rPr lang="en-US" dirty="0"/>
              <a:t>c.  It is the </a:t>
            </a:r>
            <a:r>
              <a:rPr lang="en-US" dirty="0" smtClean="0"/>
              <a:t>Bride and shall not be torn apart, </a:t>
            </a:r>
            <a:r>
              <a:rPr lang="en-US" dirty="0"/>
              <a:t>II Cor. 11:2; Eph. 5:24, 32; </a:t>
            </a:r>
            <a:r>
              <a:rPr lang="en-US" dirty="0" smtClean="0"/>
              <a:t>Rev</a:t>
            </a:r>
            <a:r>
              <a:rPr lang="en-US" dirty="0"/>
              <a:t>. 19:6-9</a:t>
            </a:r>
            <a:r>
              <a:rPr lang="en-US" dirty="0" smtClean="0"/>
              <a:t>.</a:t>
            </a:r>
            <a:endParaRPr lang="en-US" dirty="0"/>
          </a:p>
          <a:p>
            <a:pPr lvl="1"/>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a:solidFill>
                  <a:schemeClr val="accent2">
                    <a:lumMod val="50000"/>
                  </a:schemeClr>
                </a:solidFill>
                <a:effectLst>
                  <a:outerShdw blurRad="38100" dist="38100" dir="2700000" algn="tl">
                    <a:srgbClr val="000000">
                      <a:alpha val="43137"/>
                    </a:srgbClr>
                  </a:outerShdw>
                </a:effectLst>
              </a:rPr>
              <a:t>D.  Jesus' coming to receive His own shall be the consummation </a:t>
            </a:r>
            <a:r>
              <a:rPr lang="en-US" dirty="0" smtClean="0">
                <a:solidFill>
                  <a:schemeClr val="accent2">
                    <a:lumMod val="50000"/>
                  </a:schemeClr>
                </a:solidFill>
                <a:effectLst>
                  <a:outerShdw blurRad="38100" dist="38100" dir="2700000" algn="tl">
                    <a:srgbClr val="000000">
                      <a:alpha val="43137"/>
                    </a:srgbClr>
                  </a:outerShdw>
                </a:effectLst>
              </a:rPr>
              <a:t>of </a:t>
            </a:r>
            <a:r>
              <a:rPr lang="en-US" dirty="0">
                <a:solidFill>
                  <a:schemeClr val="accent2">
                    <a:lumMod val="50000"/>
                  </a:schemeClr>
                </a:solidFill>
                <a:effectLst>
                  <a:outerShdw blurRad="38100" dist="38100" dir="2700000" algn="tl">
                    <a:srgbClr val="000000">
                      <a:alpha val="43137"/>
                    </a:srgbClr>
                  </a:outerShdw>
                </a:effectLst>
              </a:rPr>
              <a:t>the wedding with the </a:t>
            </a:r>
            <a:r>
              <a:rPr lang="en-US" dirty="0" smtClean="0">
                <a:solidFill>
                  <a:schemeClr val="accent2">
                    <a:lumMod val="50000"/>
                  </a:schemeClr>
                </a:solidFill>
                <a:effectLst>
                  <a:outerShdw blurRad="38100" dist="38100" dir="2700000" algn="tl">
                    <a:srgbClr val="000000">
                      <a:alpha val="43137"/>
                    </a:srgbClr>
                  </a:outerShdw>
                </a:effectLst>
              </a:rPr>
              <a:t>Bride.</a:t>
            </a:r>
          </a:p>
          <a:p>
            <a:r>
              <a:rPr lang="en-US" dirty="0"/>
              <a:t>Ephesians </a:t>
            </a:r>
            <a:r>
              <a:rPr lang="en-US" dirty="0" smtClean="0"/>
              <a:t>5:27, KJV,  “That </a:t>
            </a:r>
            <a:r>
              <a:rPr lang="en-US" dirty="0"/>
              <a:t>he might present it to himself a glorious church, not having spot, or wrinkle, or any such thing; but that it should be holy and without blemish</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304800" y="1295400"/>
            <a:ext cx="8610600" cy="5562600"/>
          </a:xfrm>
        </p:spPr>
        <p:txBody>
          <a:bodyPr>
            <a:normAutofit fontScale="85000" lnSpcReduction="10000"/>
          </a:bodyPr>
          <a:lstStyle/>
          <a:p>
            <a:r>
              <a:rPr lang="en-US" dirty="0" smtClean="0">
                <a:solidFill>
                  <a:schemeClr val="accent2">
                    <a:lumMod val="50000"/>
                  </a:schemeClr>
                </a:solidFill>
                <a:effectLst>
                  <a:outerShdw blurRad="38100" dist="38100" dir="2700000" algn="tl">
                    <a:srgbClr val="000000">
                      <a:alpha val="43137"/>
                    </a:srgbClr>
                  </a:outerShdw>
                </a:effectLst>
              </a:rPr>
              <a:t>D.  Jesus' coming to receive His own shall be the consummation of the wedding with the Bride.</a:t>
            </a:r>
          </a:p>
          <a:p>
            <a:r>
              <a:rPr lang="en-US" dirty="0" smtClean="0"/>
              <a:t>Revelation 19:6-8, KJV,  “And </a:t>
            </a:r>
            <a:r>
              <a:rPr lang="en-US" dirty="0"/>
              <a:t>I heard as it were the voice of a great multitude, and as the voice of many waters, and as the voice of mighty </a:t>
            </a:r>
            <a:r>
              <a:rPr lang="en-US" dirty="0" err="1"/>
              <a:t>thunderings</a:t>
            </a:r>
            <a:r>
              <a:rPr lang="en-US" dirty="0"/>
              <a:t>, saying, Alleluia: for the Lord God omnipotent </a:t>
            </a:r>
            <a:r>
              <a:rPr lang="en-US" dirty="0" err="1"/>
              <a:t>reigneth</a:t>
            </a:r>
            <a:r>
              <a:rPr lang="en-US" dirty="0"/>
              <a:t>.  7,  Let us be glad and rejoice, and give </a:t>
            </a:r>
            <a:r>
              <a:rPr lang="en-US" dirty="0" err="1"/>
              <a:t>honour</a:t>
            </a:r>
            <a:r>
              <a:rPr lang="en-US" dirty="0"/>
              <a:t> to him: for the marriage of the Lamb is come, and his wife hath made herself ready.  8,  And to her was granted that she should be arrayed in fine linen, clean and white: for the fine linen is the righteousness of saints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a:solidFill>
                  <a:schemeClr val="accent2">
                    <a:lumMod val="50000"/>
                  </a:schemeClr>
                </a:solidFill>
                <a:effectLst>
                  <a:outerShdw blurRad="38100" dist="38100" dir="2700000" algn="tl">
                    <a:srgbClr val="000000">
                      <a:alpha val="43137"/>
                    </a:srgbClr>
                  </a:outerShdw>
                </a:effectLst>
              </a:rPr>
              <a:t>II.  Jesus is Coming to judge and Reward</a:t>
            </a:r>
            <a:r>
              <a:rPr lang="en-US" dirty="0" smtClean="0">
                <a:solidFill>
                  <a:schemeClr val="accent2">
                    <a:lumMod val="50000"/>
                  </a:schemeClr>
                </a:solidFill>
                <a:effectLst>
                  <a:outerShdw blurRad="38100" dist="38100" dir="2700000" algn="tl">
                    <a:srgbClr val="000000">
                      <a:alpha val="43137"/>
                    </a:srgbClr>
                  </a:outerShdw>
                </a:effectLst>
              </a:rPr>
              <a:t>.</a:t>
            </a:r>
          </a:p>
          <a:p>
            <a:r>
              <a:rPr lang="en-US" dirty="0"/>
              <a:t>A.	The believers' judgment.  </a:t>
            </a:r>
            <a:endParaRPr lang="en-US" dirty="0" smtClean="0"/>
          </a:p>
          <a:p>
            <a:pPr lvl="1"/>
            <a:r>
              <a:rPr lang="en-US" dirty="0" smtClean="0"/>
              <a:t>Jesus </a:t>
            </a:r>
            <a:r>
              <a:rPr lang="en-US" dirty="0"/>
              <a:t>comes to judge the works of believers and bestow rewards.  </a:t>
            </a:r>
            <a:endParaRPr lang="en-US" dirty="0" smtClean="0"/>
          </a:p>
          <a:p>
            <a:pPr lvl="1"/>
            <a:r>
              <a:rPr lang="en-US" dirty="0" smtClean="0"/>
              <a:t>The </a:t>
            </a:r>
            <a:r>
              <a:rPr lang="en-US" dirty="0"/>
              <a:t>believer will not be judged concerning his </a:t>
            </a:r>
            <a:r>
              <a:rPr lang="en-US" dirty="0" smtClean="0"/>
              <a:t>sin.</a:t>
            </a:r>
          </a:p>
          <a:p>
            <a:r>
              <a:rPr lang="en-US" dirty="0"/>
              <a:t>John </a:t>
            </a:r>
            <a:r>
              <a:rPr lang="en-US" dirty="0" smtClean="0"/>
              <a:t>5:24, KJV,  “Verily</a:t>
            </a:r>
            <a:r>
              <a:rPr lang="en-US" dirty="0"/>
              <a:t>, verily, I say unto you, He that </a:t>
            </a:r>
            <a:r>
              <a:rPr lang="en-US" dirty="0" err="1"/>
              <a:t>heareth</a:t>
            </a:r>
            <a:r>
              <a:rPr lang="en-US" dirty="0"/>
              <a:t> my word, and believeth on him that sent me, hath everlasting life, and shall not come into condemnation; but is passed from death unto life</a:t>
            </a:r>
            <a:r>
              <a:rPr lang="en-US" dirty="0" smtClean="0"/>
              <a:t>.”</a:t>
            </a:r>
            <a:endParaRPr lang="en-US" dirty="0"/>
          </a:p>
          <a:p>
            <a:pPr lvl="1">
              <a:buNone/>
            </a:pPr>
            <a:endParaRPr lang="en-US" dirty="0">
              <a:solidFill>
                <a:schemeClr val="accent2">
                  <a:lumMod val="50000"/>
                </a:schemeClr>
              </a:solidFill>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accent2">
                    <a:lumMod val="50000"/>
                  </a:schemeClr>
                </a:solidFill>
                <a:effectLst>
                  <a:outerShdw blurRad="38100" dist="38100" dir="2700000" algn="tl">
                    <a:srgbClr val="000000">
                      <a:alpha val="43137"/>
                    </a:srgbClr>
                  </a:outerShdw>
                </a:effectLst>
              </a:rPr>
              <a:t>1.  During this life the believer is chastened for his </a:t>
            </a:r>
            <a:r>
              <a:rPr lang="en-US" dirty="0" smtClean="0">
                <a:solidFill>
                  <a:schemeClr val="accent2">
                    <a:lumMod val="50000"/>
                  </a:schemeClr>
                </a:solidFill>
                <a:effectLst>
                  <a:outerShdw blurRad="38100" dist="38100" dir="2700000" algn="tl">
                    <a:srgbClr val="000000">
                      <a:alpha val="43137"/>
                    </a:srgbClr>
                  </a:outerShdw>
                </a:effectLst>
              </a:rPr>
              <a:t>sins </a:t>
            </a:r>
            <a:r>
              <a:rPr lang="en-US" dirty="0">
                <a:solidFill>
                  <a:schemeClr val="accent2">
                    <a:lumMod val="50000"/>
                  </a:schemeClr>
                </a:solidFill>
                <a:effectLst>
                  <a:outerShdw blurRad="38100" dist="38100" dir="2700000" algn="tl">
                    <a:srgbClr val="000000">
                      <a:alpha val="43137"/>
                    </a:srgbClr>
                  </a:outerShdw>
                </a:effectLst>
              </a:rPr>
              <a:t>that he may not be condemned with the </a:t>
            </a:r>
            <a:r>
              <a:rPr lang="en-US" dirty="0" smtClean="0">
                <a:solidFill>
                  <a:schemeClr val="accent2">
                    <a:lumMod val="50000"/>
                  </a:schemeClr>
                </a:solidFill>
                <a:effectLst>
                  <a:outerShdw blurRad="38100" dist="38100" dir="2700000" algn="tl">
                    <a:srgbClr val="000000">
                      <a:alpha val="43137"/>
                    </a:srgbClr>
                  </a:outerShdw>
                </a:effectLst>
              </a:rPr>
              <a:t>world.</a:t>
            </a:r>
          </a:p>
          <a:p>
            <a:r>
              <a:rPr lang="en-US" dirty="0"/>
              <a:t>1 Corinthians </a:t>
            </a:r>
            <a:r>
              <a:rPr lang="en-US" dirty="0" smtClean="0"/>
              <a:t>11:31-32, KJV,  “For </a:t>
            </a:r>
            <a:r>
              <a:rPr lang="en-US" dirty="0"/>
              <a:t>if we would judge ourselves, we should not be judged.  32,  But when we are judged, we are chastened of the Lord, that we should not be condemned with the world</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solidFill>
                  <a:schemeClr val="accent2">
                    <a:lumMod val="50000"/>
                  </a:schemeClr>
                </a:solidFill>
                <a:effectLst>
                  <a:outerShdw blurRad="38100" dist="38100" dir="2700000" algn="tl">
                    <a:srgbClr val="000000">
                      <a:alpha val="43137"/>
                    </a:srgbClr>
                  </a:outerShdw>
                </a:effectLst>
              </a:rPr>
              <a:t>1.  During this life the believer is chastened for his sins that he may not be condemned with the world.</a:t>
            </a:r>
            <a:endParaRPr lang="en-US" dirty="0" smtClean="0"/>
          </a:p>
          <a:p>
            <a:r>
              <a:rPr lang="en-US" dirty="0" smtClean="0"/>
              <a:t>Hebrews 12:7, KJV,  “If </a:t>
            </a:r>
            <a:r>
              <a:rPr lang="en-US" dirty="0"/>
              <a:t>ye endure chastening, God </a:t>
            </a:r>
            <a:r>
              <a:rPr lang="en-US" dirty="0" err="1"/>
              <a:t>dealeth</a:t>
            </a:r>
            <a:r>
              <a:rPr lang="en-US" dirty="0"/>
              <a:t> with you as with sons; for what son is he whom the father </a:t>
            </a:r>
            <a:r>
              <a:rPr lang="en-US" dirty="0" err="1"/>
              <a:t>chasteneth</a:t>
            </a:r>
            <a:r>
              <a:rPr lang="en-US" dirty="0"/>
              <a:t> not</a:t>
            </a:r>
            <a:r>
              <a:rPr lang="en-US" dirty="0" smtClean="0"/>
              <a:t>?”</a:t>
            </a:r>
          </a:p>
          <a:p>
            <a:r>
              <a:rPr lang="en-US" dirty="0"/>
              <a:t>2 Samuel </a:t>
            </a:r>
            <a:r>
              <a:rPr lang="en-US" dirty="0" smtClean="0"/>
              <a:t>7:14, KJV,  “I </a:t>
            </a:r>
            <a:r>
              <a:rPr lang="en-US" dirty="0"/>
              <a:t>will be his father, and he shall be my son. If he commit iniquity, I will chasten him with the rod of men, and with the stripes of the children of men</a:t>
            </a:r>
            <a:r>
              <a:rPr lang="en-US" dirty="0" smtClean="0"/>
              <a:t>:”</a:t>
            </a:r>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r>
              <a:rPr lang="en-US" sz="3200" dirty="0" smtClean="0"/>
              <a:t>Compare Rapture and Second-Coming</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a:solidFill>
                  <a:schemeClr val="accent2">
                    <a:lumMod val="50000"/>
                  </a:schemeClr>
                </a:solidFill>
                <a:effectLst>
                  <a:outerShdw blurRad="38100" dist="38100" dir="2700000" algn="tl">
                    <a:srgbClr val="000000">
                      <a:alpha val="43137"/>
                    </a:srgbClr>
                  </a:outerShdw>
                </a:effectLst>
              </a:rPr>
              <a:t>At the Second </a:t>
            </a:r>
            <a:r>
              <a:rPr lang="en-US" dirty="0" smtClean="0">
                <a:solidFill>
                  <a:schemeClr val="accent2">
                    <a:lumMod val="50000"/>
                  </a:schemeClr>
                </a:solidFill>
                <a:effectLst>
                  <a:outerShdw blurRad="38100" dist="38100" dir="2700000" algn="tl">
                    <a:srgbClr val="000000">
                      <a:alpha val="43137"/>
                    </a:srgbClr>
                  </a:outerShdw>
                </a:effectLst>
              </a:rPr>
              <a:t>Coming:</a:t>
            </a:r>
          </a:p>
          <a:p>
            <a:r>
              <a:rPr lang="en-US" dirty="0"/>
              <a:t>	</a:t>
            </a:r>
            <a:r>
              <a:rPr lang="en-US" dirty="0" smtClean="0"/>
              <a:t>Christ comes </a:t>
            </a:r>
            <a:r>
              <a:rPr lang="en-US" dirty="0"/>
              <a:t>to the earth.</a:t>
            </a:r>
          </a:p>
          <a:p>
            <a:r>
              <a:rPr lang="en-US" dirty="0"/>
              <a:t>	Christ comes with His saints.</a:t>
            </a:r>
          </a:p>
          <a:p>
            <a:r>
              <a:rPr lang="en-US" dirty="0"/>
              <a:t>	Christ’s coming shall be public </a:t>
            </a:r>
            <a:r>
              <a:rPr lang="en-US" dirty="0" smtClean="0"/>
              <a:t>and</a:t>
            </a:r>
            <a:br>
              <a:rPr lang="en-US" dirty="0" smtClean="0"/>
            </a:br>
            <a:r>
              <a:rPr lang="en-US" dirty="0" smtClean="0"/>
              <a:t>         “every </a:t>
            </a:r>
            <a:r>
              <a:rPr lang="en-US" dirty="0"/>
              <a:t>eye shall see Him.”</a:t>
            </a:r>
          </a:p>
          <a:p>
            <a:r>
              <a:rPr lang="en-US" dirty="0"/>
              <a:t>	Christ comes to judge the beast, </a:t>
            </a:r>
            <a:r>
              <a:rPr lang="en-US" dirty="0" smtClean="0"/>
              <a:t>the</a:t>
            </a:r>
            <a:br>
              <a:rPr lang="en-US" dirty="0" smtClean="0"/>
            </a:br>
            <a:r>
              <a:rPr lang="en-US" dirty="0" smtClean="0"/>
              <a:t>         false </a:t>
            </a:r>
            <a:r>
              <a:rPr lang="en-US" dirty="0"/>
              <a:t>prophet, and their armies.</a:t>
            </a:r>
          </a:p>
          <a:p>
            <a:r>
              <a:rPr lang="en-US" dirty="0"/>
              <a:t>	Christ comes to bind Satan.</a:t>
            </a:r>
          </a:p>
          <a:p>
            <a:r>
              <a:rPr lang="en-US" dirty="0"/>
              <a:t>	Christ comes to save the nation of </a:t>
            </a:r>
            <a:r>
              <a:rPr lang="en-US" dirty="0" smtClean="0"/>
              <a:t/>
            </a:r>
            <a:br>
              <a:rPr lang="en-US" dirty="0" smtClean="0"/>
            </a:br>
            <a:r>
              <a:rPr lang="en-US" dirty="0" smtClean="0"/>
              <a:t>         Israel</a:t>
            </a:r>
            <a:r>
              <a:rPr lang="en-US" dirty="0"/>
              <a:t>.</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solidFill>
                  <a:schemeClr val="accent2">
                    <a:lumMod val="50000"/>
                  </a:schemeClr>
                </a:solidFill>
                <a:effectLst>
                  <a:outerShdw blurRad="38100" dist="38100" dir="2700000" algn="tl">
                    <a:srgbClr val="000000">
                      <a:alpha val="43137"/>
                    </a:srgbClr>
                  </a:outerShdw>
                </a:effectLst>
              </a:rPr>
              <a:t>2.  The believer will be judged as to the use he has made </a:t>
            </a:r>
            <a:r>
              <a:rPr lang="en-US" dirty="0" smtClean="0">
                <a:solidFill>
                  <a:schemeClr val="accent2">
                    <a:lumMod val="50000"/>
                  </a:schemeClr>
                </a:solidFill>
                <a:effectLst>
                  <a:outerShdw blurRad="38100" dist="38100" dir="2700000" algn="tl">
                    <a:srgbClr val="000000">
                      <a:alpha val="43137"/>
                    </a:srgbClr>
                  </a:outerShdw>
                </a:effectLst>
              </a:rPr>
              <a:t>of </a:t>
            </a:r>
            <a:r>
              <a:rPr lang="en-US" dirty="0">
                <a:solidFill>
                  <a:schemeClr val="accent2">
                    <a:lumMod val="50000"/>
                  </a:schemeClr>
                </a:solidFill>
                <a:effectLst>
                  <a:outerShdw blurRad="38100" dist="38100" dir="2700000" algn="tl">
                    <a:srgbClr val="000000">
                      <a:alpha val="43137"/>
                    </a:srgbClr>
                  </a:outerShdw>
                </a:effectLst>
              </a:rPr>
              <a:t>his </a:t>
            </a:r>
            <a:r>
              <a:rPr lang="en-US" dirty="0" smtClean="0">
                <a:solidFill>
                  <a:schemeClr val="accent2">
                    <a:lumMod val="50000"/>
                  </a:schemeClr>
                </a:solidFill>
                <a:effectLst>
                  <a:outerShdw blurRad="38100" dist="38100" dir="2700000" algn="tl">
                    <a:srgbClr val="000000">
                      <a:alpha val="43137"/>
                    </a:srgbClr>
                  </a:outerShdw>
                </a:effectLst>
              </a:rPr>
              <a:t>talents.</a:t>
            </a:r>
          </a:p>
          <a:p>
            <a:r>
              <a:rPr lang="en-US" dirty="0"/>
              <a:t>Matthew </a:t>
            </a:r>
            <a:r>
              <a:rPr lang="en-US" dirty="0" smtClean="0"/>
              <a:t>25:20-21, KJV, “And </a:t>
            </a:r>
            <a:r>
              <a:rPr lang="en-US" dirty="0"/>
              <a:t>so he that had received five talents came and brought other five talents, saying, Lord, thou </a:t>
            </a:r>
            <a:r>
              <a:rPr lang="en-US" dirty="0" err="1"/>
              <a:t>deliveredst</a:t>
            </a:r>
            <a:r>
              <a:rPr lang="en-US" dirty="0"/>
              <a:t> unto me five talents: behold, I have gained beside them five talents more.  21,  His lord said unto him, Well done, </a:t>
            </a:r>
            <a:r>
              <a:rPr lang="en-US" i="1" dirty="0"/>
              <a:t>thou good and faithful servant: thou hast been faithful over a few things, I will make thee ruler over many things: enter thou into the joy of thy lord</a:t>
            </a:r>
            <a:r>
              <a:rPr lang="en-US" i="1" dirty="0" smtClean="0"/>
              <a:t>.</a:t>
            </a:r>
            <a:r>
              <a:rPr lang="en-US" dirty="0" smtClean="0"/>
              <a:t>”</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fontScale="92500"/>
          </a:bodyPr>
          <a:lstStyle/>
          <a:p>
            <a:r>
              <a:rPr lang="en-US" dirty="0" smtClean="0">
                <a:solidFill>
                  <a:schemeClr val="accent2">
                    <a:lumMod val="50000"/>
                  </a:schemeClr>
                </a:solidFill>
                <a:effectLst>
                  <a:outerShdw blurRad="38100" dist="38100" dir="2700000" algn="tl">
                    <a:srgbClr val="000000">
                      <a:alpha val="43137"/>
                    </a:srgbClr>
                  </a:outerShdw>
                </a:effectLst>
              </a:rPr>
              <a:t>2.  The believer will be judged as to the use he has made of </a:t>
            </a:r>
            <a:r>
              <a:rPr lang="en-US" dirty="0">
                <a:solidFill>
                  <a:schemeClr val="accent2">
                    <a:lumMod val="50000"/>
                  </a:schemeClr>
                </a:solidFill>
                <a:effectLst>
                  <a:outerShdw blurRad="38100" dist="38100" dir="2700000" algn="tl">
                    <a:srgbClr val="000000">
                      <a:alpha val="43137"/>
                    </a:srgbClr>
                  </a:outerShdw>
                </a:effectLst>
              </a:rPr>
              <a:t>his </a:t>
            </a:r>
            <a:r>
              <a:rPr lang="en-US" dirty="0" smtClean="0">
                <a:solidFill>
                  <a:schemeClr val="accent2">
                    <a:lumMod val="50000"/>
                  </a:schemeClr>
                </a:solidFill>
                <a:effectLst>
                  <a:outerShdw blurRad="38100" dist="38100" dir="2700000" algn="tl">
                    <a:srgbClr val="000000">
                      <a:alpha val="43137"/>
                    </a:srgbClr>
                  </a:outerShdw>
                </a:effectLst>
              </a:rPr>
              <a:t>resources.</a:t>
            </a:r>
          </a:p>
          <a:p>
            <a:r>
              <a:rPr lang="en-US" dirty="0"/>
              <a:t>Luke </a:t>
            </a:r>
            <a:r>
              <a:rPr lang="en-US" dirty="0" smtClean="0"/>
              <a:t>19:15, KJV, “And </a:t>
            </a:r>
            <a:r>
              <a:rPr lang="en-US" dirty="0"/>
              <a:t>it came to pass, that when he was returned, having received the kingdom, then he commanded these servants to be called unto him, to whom he had given the money, that he might know how much every man had gained by trading</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2.  The believer will be judged as to the use he has made of </a:t>
            </a:r>
            <a:r>
              <a:rPr lang="en-US" dirty="0">
                <a:solidFill>
                  <a:schemeClr val="accent2">
                    <a:lumMod val="50000"/>
                  </a:schemeClr>
                </a:solidFill>
                <a:effectLst>
                  <a:outerShdw blurRad="38100" dist="38100" dir="2700000" algn="tl">
                    <a:srgbClr val="000000">
                      <a:alpha val="43137"/>
                    </a:srgbClr>
                  </a:outerShdw>
                </a:effectLst>
              </a:rPr>
              <a:t>his </a:t>
            </a:r>
            <a:r>
              <a:rPr lang="en-US" dirty="0" smtClean="0">
                <a:solidFill>
                  <a:schemeClr val="accent2">
                    <a:lumMod val="50000"/>
                  </a:schemeClr>
                </a:solidFill>
                <a:effectLst>
                  <a:outerShdw blurRad="38100" dist="38100" dir="2700000" algn="tl">
                    <a:srgbClr val="000000">
                      <a:alpha val="43137"/>
                    </a:srgbClr>
                  </a:outerShdw>
                </a:effectLst>
              </a:rPr>
              <a:t>opportunities.</a:t>
            </a:r>
          </a:p>
          <a:p>
            <a:r>
              <a:rPr lang="en-US" dirty="0"/>
              <a:t>Matthew </a:t>
            </a:r>
            <a:r>
              <a:rPr lang="en-US" dirty="0" smtClean="0"/>
              <a:t>20:7, KJV,  “They </a:t>
            </a:r>
            <a:r>
              <a:rPr lang="en-US" dirty="0"/>
              <a:t>say unto him, Because no man hath hired us. He </a:t>
            </a:r>
            <a:r>
              <a:rPr lang="en-US" dirty="0" err="1"/>
              <a:t>saith</a:t>
            </a:r>
            <a:r>
              <a:rPr lang="en-US" dirty="0"/>
              <a:t> unto them, Go ye also into the vineyard; and whatsoever is right, </a:t>
            </a:r>
            <a:r>
              <a:rPr lang="en-US" i="1" dirty="0"/>
              <a:t>that shall ye receive</a:t>
            </a:r>
            <a:r>
              <a:rPr lang="en-US" i="1" dirty="0" smtClean="0"/>
              <a:t>.”</a:t>
            </a:r>
            <a:endParaRPr lang="en-US" i="1"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accent2">
                    <a:lumMod val="50000"/>
                  </a:schemeClr>
                </a:solidFill>
                <a:effectLst>
                  <a:outerShdw blurRad="38100" dist="38100" dir="2700000" algn="tl">
                    <a:srgbClr val="000000">
                      <a:alpha val="43137"/>
                    </a:srgbClr>
                  </a:outerShdw>
                </a:effectLst>
              </a:rPr>
              <a:t>3.  Although we are saved by grace, we are saved to </a:t>
            </a:r>
            <a:r>
              <a:rPr lang="en-US" dirty="0" smtClean="0">
                <a:solidFill>
                  <a:schemeClr val="accent2">
                    <a:lumMod val="50000"/>
                  </a:schemeClr>
                </a:solidFill>
                <a:effectLst>
                  <a:outerShdw blurRad="38100" dist="38100" dir="2700000" algn="tl">
                    <a:srgbClr val="000000">
                      <a:alpha val="43137"/>
                    </a:srgbClr>
                  </a:outerShdw>
                </a:effectLst>
              </a:rPr>
              <a:t>produce </a:t>
            </a:r>
            <a:r>
              <a:rPr lang="en-US" dirty="0">
                <a:solidFill>
                  <a:schemeClr val="accent2">
                    <a:lumMod val="50000"/>
                  </a:schemeClr>
                </a:solidFill>
                <a:effectLst>
                  <a:outerShdw blurRad="38100" dist="38100" dir="2700000" algn="tl">
                    <a:srgbClr val="000000">
                      <a:alpha val="43137"/>
                    </a:srgbClr>
                  </a:outerShdw>
                </a:effectLst>
              </a:rPr>
              <a:t>good works</a:t>
            </a:r>
            <a:r>
              <a:rPr lang="en-US" dirty="0" smtClean="0">
                <a:solidFill>
                  <a:schemeClr val="accent2">
                    <a:lumMod val="50000"/>
                  </a:schemeClr>
                </a:solidFill>
                <a:effectLst>
                  <a:outerShdw blurRad="38100" dist="38100" dir="2700000" algn="tl">
                    <a:srgbClr val="000000">
                      <a:alpha val="43137"/>
                    </a:srgbClr>
                  </a:outerShdw>
                </a:effectLst>
              </a:rPr>
              <a:t>, </a:t>
            </a:r>
            <a:r>
              <a:rPr lang="en-US" dirty="0">
                <a:solidFill>
                  <a:schemeClr val="accent2">
                    <a:lumMod val="50000"/>
                  </a:schemeClr>
                </a:solidFill>
                <a:effectLst>
                  <a:outerShdw blurRad="38100" dist="38100" dir="2700000" algn="tl">
                    <a:srgbClr val="000000">
                      <a:alpha val="43137"/>
                    </a:srgbClr>
                  </a:outerShdw>
                </a:effectLst>
              </a:rPr>
              <a:t>and thereby have an </a:t>
            </a:r>
            <a:r>
              <a:rPr lang="en-US" dirty="0" smtClean="0">
                <a:solidFill>
                  <a:schemeClr val="accent2">
                    <a:lumMod val="50000"/>
                  </a:schemeClr>
                </a:solidFill>
                <a:effectLst>
                  <a:outerShdw blurRad="38100" dist="38100" dir="2700000" algn="tl">
                    <a:srgbClr val="000000">
                      <a:alpha val="43137"/>
                    </a:srgbClr>
                  </a:outerShdw>
                </a:effectLst>
              </a:rPr>
              <a:t>abundant </a:t>
            </a:r>
            <a:r>
              <a:rPr lang="en-US" dirty="0">
                <a:solidFill>
                  <a:schemeClr val="accent2">
                    <a:lumMod val="50000"/>
                  </a:schemeClr>
                </a:solidFill>
                <a:effectLst>
                  <a:outerShdw blurRad="38100" dist="38100" dir="2700000" algn="tl">
                    <a:srgbClr val="000000">
                      <a:alpha val="43137"/>
                    </a:srgbClr>
                  </a:outerShdw>
                </a:effectLst>
              </a:rPr>
              <a:t>entrance into the </a:t>
            </a:r>
            <a:r>
              <a:rPr lang="en-US" dirty="0" smtClean="0">
                <a:solidFill>
                  <a:schemeClr val="accent2">
                    <a:lumMod val="50000"/>
                  </a:schemeClr>
                </a:solidFill>
                <a:effectLst>
                  <a:outerShdw blurRad="38100" dist="38100" dir="2700000" algn="tl">
                    <a:srgbClr val="000000">
                      <a:alpha val="43137"/>
                    </a:srgbClr>
                  </a:outerShdw>
                </a:effectLst>
              </a:rPr>
              <a:t>Kingdom.</a:t>
            </a:r>
          </a:p>
          <a:p>
            <a:r>
              <a:rPr lang="en-US" dirty="0"/>
              <a:t>Ephesians </a:t>
            </a:r>
            <a:r>
              <a:rPr lang="en-US" dirty="0" smtClean="0"/>
              <a:t>2:10, KJV,  “For </a:t>
            </a:r>
            <a:r>
              <a:rPr lang="en-US" dirty="0"/>
              <a:t>we are his workmanship, created in Christ Jesus unto good works, which God hath before ordained that we should walk in them</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solidFill>
                  <a:schemeClr val="accent2">
                    <a:lumMod val="50000"/>
                  </a:schemeClr>
                </a:solidFill>
                <a:effectLst>
                  <a:outerShdw blurRad="38100" dist="38100" dir="2700000" algn="tl">
                    <a:srgbClr val="000000">
                      <a:alpha val="43137"/>
                    </a:srgbClr>
                  </a:outerShdw>
                </a:effectLst>
              </a:rPr>
              <a:t>3.  Although we are saved by grace, we are saved to produce good works, and thereby have an abundant entrance into the Kingdom.</a:t>
            </a:r>
          </a:p>
          <a:p>
            <a:r>
              <a:rPr lang="en-US" dirty="0" smtClean="0"/>
              <a:t>2 </a:t>
            </a:r>
            <a:r>
              <a:rPr lang="en-US" dirty="0"/>
              <a:t>Peter </a:t>
            </a:r>
            <a:r>
              <a:rPr lang="en-US" dirty="0" smtClean="0"/>
              <a:t>1:10-11, KJV,  “Wherefore </a:t>
            </a:r>
            <a:r>
              <a:rPr lang="en-US" dirty="0"/>
              <a:t>the rather, brethren, give diligence to make your calling and election sure: for if ye do these things, ye shall never fall:  11,  For so an entrance shall be ministered unto you abundantly into the everlasting kingdom of our Lord and </a:t>
            </a:r>
            <a:r>
              <a:rPr lang="en-US" dirty="0" err="1"/>
              <a:t>Saviour</a:t>
            </a:r>
            <a:r>
              <a:rPr lang="en-US" dirty="0"/>
              <a:t> Jesus Christ</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a:solidFill>
                  <a:schemeClr val="accent2">
                    <a:lumMod val="50000"/>
                  </a:schemeClr>
                </a:solidFill>
                <a:effectLst>
                  <a:outerShdw blurRad="38100" dist="38100" dir="2700000" algn="tl">
                    <a:srgbClr val="000000">
                      <a:alpha val="43137"/>
                    </a:srgbClr>
                  </a:outerShdw>
                </a:effectLst>
              </a:rPr>
              <a:t>4.  All believers will be judged according to their </a:t>
            </a:r>
            <a:r>
              <a:rPr lang="en-US" dirty="0" smtClean="0">
                <a:solidFill>
                  <a:schemeClr val="accent2">
                    <a:lumMod val="50000"/>
                  </a:schemeClr>
                </a:solidFill>
                <a:effectLst>
                  <a:outerShdw blurRad="38100" dist="38100" dir="2700000" algn="tl">
                    <a:srgbClr val="000000">
                      <a:alpha val="43137"/>
                    </a:srgbClr>
                  </a:outerShdw>
                </a:effectLst>
              </a:rPr>
              <a:t>works of faith which </a:t>
            </a:r>
            <a:r>
              <a:rPr lang="en-US" dirty="0">
                <a:solidFill>
                  <a:schemeClr val="accent2">
                    <a:lumMod val="50000"/>
                  </a:schemeClr>
                </a:solidFill>
                <a:effectLst>
                  <a:outerShdw blurRad="38100" dist="38100" dir="2700000" algn="tl">
                    <a:srgbClr val="000000">
                      <a:alpha val="43137"/>
                    </a:srgbClr>
                  </a:outerShdw>
                </a:effectLst>
              </a:rPr>
              <a:t>they have </a:t>
            </a:r>
            <a:r>
              <a:rPr lang="en-US" dirty="0" smtClean="0">
                <a:solidFill>
                  <a:schemeClr val="accent2">
                    <a:lumMod val="50000"/>
                  </a:schemeClr>
                </a:solidFill>
                <a:effectLst>
                  <a:outerShdw blurRad="38100" dist="38100" dir="2700000" algn="tl">
                    <a:srgbClr val="000000">
                      <a:alpha val="43137"/>
                    </a:srgbClr>
                  </a:outerShdw>
                </a:effectLst>
              </a:rPr>
              <a:t>done.</a:t>
            </a:r>
          </a:p>
          <a:p>
            <a:r>
              <a:rPr lang="en-US" dirty="0"/>
              <a:t>2 Corinthians </a:t>
            </a:r>
            <a:r>
              <a:rPr lang="en-US" dirty="0" smtClean="0"/>
              <a:t>5:10, KJV,  “For </a:t>
            </a:r>
            <a:r>
              <a:rPr lang="en-US" dirty="0"/>
              <a:t>we must all appear before the judgment seat of Christ; that every one may receive the things </a:t>
            </a:r>
            <a:r>
              <a:rPr lang="en-US" i="1" dirty="0"/>
              <a:t>done in his body, according to that he hath done, whether it be good or bad</a:t>
            </a:r>
            <a:r>
              <a:rPr lang="en-US" i="1" dirty="0" smtClean="0"/>
              <a:t>.”</a:t>
            </a:r>
          </a:p>
          <a:p>
            <a:r>
              <a:rPr lang="en-US" dirty="0"/>
              <a:t>Romans </a:t>
            </a:r>
            <a:r>
              <a:rPr lang="en-US" dirty="0" smtClean="0"/>
              <a:t>14:12, KJV, “So </a:t>
            </a:r>
            <a:r>
              <a:rPr lang="en-US" dirty="0"/>
              <a:t>then every one of us shall give account of himself to God</a:t>
            </a:r>
            <a:r>
              <a:rPr lang="en-US" dirty="0" smtClean="0"/>
              <a:t>.”</a:t>
            </a:r>
            <a:endParaRPr lang="en-US" dirty="0"/>
          </a:p>
          <a:p>
            <a:endParaRPr lang="en-US" dirty="0"/>
          </a:p>
          <a:p>
            <a:endParaRPr lang="en-US" i="1" dirty="0"/>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accent2">
                    <a:lumMod val="50000"/>
                  </a:schemeClr>
                </a:solidFill>
                <a:effectLst>
                  <a:outerShdw blurRad="38100" dist="38100" dir="2700000" algn="tl">
                    <a:srgbClr val="000000">
                      <a:alpha val="43137"/>
                    </a:srgbClr>
                  </a:outerShdw>
                </a:effectLst>
              </a:rPr>
              <a:t>B.	The believers' Reward.  </a:t>
            </a:r>
            <a:r>
              <a:rPr lang="en-US" dirty="0" smtClean="0">
                <a:solidFill>
                  <a:schemeClr val="accent2">
                    <a:lumMod val="50000"/>
                  </a:schemeClr>
                </a:solidFill>
                <a:effectLst>
                  <a:outerShdw blurRad="38100" dist="38100" dir="2700000" algn="tl">
                    <a:srgbClr val="000000">
                      <a:alpha val="43137"/>
                    </a:srgbClr>
                  </a:outerShdw>
                </a:effectLst>
              </a:rPr>
              <a:t/>
            </a:r>
            <a:br>
              <a:rPr lang="en-US" dirty="0" smtClean="0">
                <a:solidFill>
                  <a:schemeClr val="accent2">
                    <a:lumMod val="50000"/>
                  </a:schemeClr>
                </a:solidFill>
                <a:effectLst>
                  <a:outerShdw blurRad="38100" dist="38100" dir="2700000" algn="tl">
                    <a:srgbClr val="000000">
                      <a:alpha val="43137"/>
                    </a:srgbClr>
                  </a:outerShdw>
                </a:effectLst>
              </a:rPr>
            </a:br>
            <a:r>
              <a:rPr lang="en-US" dirty="0" smtClean="0">
                <a:solidFill>
                  <a:schemeClr val="accent2">
                    <a:lumMod val="50000"/>
                  </a:schemeClr>
                </a:solidFill>
                <a:effectLst>
                  <a:outerShdw blurRad="38100" dist="38100" dir="2700000" algn="tl">
                    <a:srgbClr val="000000">
                      <a:alpha val="43137"/>
                    </a:srgbClr>
                  </a:outerShdw>
                </a:effectLst>
              </a:rPr>
              <a:t>Rewards </a:t>
            </a:r>
            <a:r>
              <a:rPr lang="en-US" dirty="0">
                <a:solidFill>
                  <a:schemeClr val="accent2">
                    <a:lumMod val="50000"/>
                  </a:schemeClr>
                </a:solidFill>
                <a:effectLst>
                  <a:outerShdw blurRad="38100" dist="38100" dir="2700000" algn="tl">
                    <a:srgbClr val="000000">
                      <a:alpha val="43137"/>
                    </a:srgbClr>
                  </a:outerShdw>
                </a:effectLst>
              </a:rPr>
              <a:t>will be given to the righteous when Jesus </a:t>
            </a:r>
            <a:r>
              <a:rPr lang="en-US" dirty="0" smtClean="0">
                <a:solidFill>
                  <a:schemeClr val="accent2">
                    <a:lumMod val="50000"/>
                  </a:schemeClr>
                </a:solidFill>
                <a:effectLst>
                  <a:outerShdw blurRad="38100" dist="38100" dir="2700000" algn="tl">
                    <a:srgbClr val="000000">
                      <a:alpha val="43137"/>
                    </a:srgbClr>
                  </a:outerShdw>
                </a:effectLst>
              </a:rPr>
              <a:t>comes.</a:t>
            </a:r>
          </a:p>
          <a:p>
            <a:r>
              <a:rPr lang="en-US" dirty="0"/>
              <a:t>Revelation </a:t>
            </a:r>
            <a:r>
              <a:rPr lang="en-US" dirty="0" smtClean="0"/>
              <a:t>11:18, KJV,  “And </a:t>
            </a:r>
            <a:r>
              <a:rPr lang="en-US" dirty="0"/>
              <a:t>the nations were angry, and thy wrath is come, and the time of the dead, that they should be judged, and that thou </a:t>
            </a:r>
            <a:r>
              <a:rPr lang="en-US" dirty="0" err="1"/>
              <a:t>shouldest</a:t>
            </a:r>
            <a:r>
              <a:rPr lang="en-US" dirty="0"/>
              <a:t> give </a:t>
            </a:r>
            <a:r>
              <a:rPr lang="en-US" u="sng" dirty="0"/>
              <a:t>reward unto thy servants the prophets, and to the saints, and them that fear thy name</a:t>
            </a:r>
            <a:r>
              <a:rPr lang="en-US" dirty="0"/>
              <a:t>, </a:t>
            </a:r>
            <a:r>
              <a:rPr lang="en-US" u="sng" dirty="0"/>
              <a:t>small and </a:t>
            </a:r>
            <a:r>
              <a:rPr lang="en-US" u="sng" dirty="0" smtClean="0"/>
              <a:t>great</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effectLst>
                  <a:outerShdw blurRad="38100" dist="38100" dir="2700000" algn="tl">
                    <a:srgbClr val="000000">
                      <a:alpha val="43137"/>
                    </a:srgbClr>
                  </a:outerShdw>
                </a:effectLst>
              </a:rPr>
              <a:t>1.  Things which produce reward.</a:t>
            </a:r>
          </a:p>
          <a:p>
            <a:r>
              <a:rPr lang="en-US" dirty="0" smtClean="0"/>
              <a:t>a</a:t>
            </a:r>
            <a:r>
              <a:rPr lang="en-US" dirty="0"/>
              <a:t>.	The believer is rewarded for his stewardship of the </a:t>
            </a:r>
            <a:r>
              <a:rPr lang="en-US" u="sng" dirty="0"/>
              <a:t>mysteries of the gospel</a:t>
            </a:r>
            <a:r>
              <a:rPr lang="en-US" dirty="0"/>
              <a:t>, I Cor. 4:2; Eph. 3:2</a:t>
            </a:r>
            <a:r>
              <a:rPr lang="en-US" dirty="0" smtClean="0"/>
              <a:t>.</a:t>
            </a:r>
          </a:p>
          <a:p>
            <a:r>
              <a:rPr lang="en-US" dirty="0"/>
              <a:t>b.	The believer is rewarded for the stewardship of his </a:t>
            </a:r>
            <a:r>
              <a:rPr lang="en-US" u="sng" dirty="0"/>
              <a:t>possessions</a:t>
            </a:r>
            <a:r>
              <a:rPr lang="en-US" dirty="0"/>
              <a:t>, Matt. 6:20; Gal. 6:7.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382000" cy="5257800"/>
          </a:xfrm>
        </p:spPr>
        <p:txBody>
          <a:bodyPr>
            <a:normAutofit fontScale="92500" lnSpcReduction="10000"/>
          </a:bodyPr>
          <a:lstStyle/>
          <a:p>
            <a:r>
              <a:rPr lang="en-US" dirty="0" smtClean="0">
                <a:solidFill>
                  <a:schemeClr val="accent2">
                    <a:lumMod val="50000"/>
                  </a:schemeClr>
                </a:solidFill>
                <a:effectLst>
                  <a:outerShdw blurRad="38100" dist="38100" dir="2700000" algn="tl">
                    <a:srgbClr val="000000">
                      <a:alpha val="43137"/>
                    </a:srgbClr>
                  </a:outerShdw>
                </a:effectLst>
              </a:rPr>
              <a:t>1.  Things which produce reward.</a:t>
            </a:r>
          </a:p>
          <a:p>
            <a:r>
              <a:rPr lang="en-US" dirty="0" smtClean="0"/>
              <a:t>c</a:t>
            </a:r>
            <a:r>
              <a:rPr lang="en-US" dirty="0"/>
              <a:t>.	The believer will be rewarded according to how many he has </a:t>
            </a:r>
            <a:r>
              <a:rPr lang="en-US" u="sng" dirty="0"/>
              <a:t>led to </a:t>
            </a:r>
            <a:r>
              <a:rPr lang="en-US" u="sng" dirty="0" smtClean="0"/>
              <a:t>Christ</a:t>
            </a:r>
            <a:r>
              <a:rPr lang="en-US" dirty="0"/>
              <a:t>, Dan. 12:3; I Thess. 2:19</a:t>
            </a:r>
            <a:r>
              <a:rPr lang="en-US" dirty="0" smtClean="0"/>
              <a:t>, 20.</a:t>
            </a:r>
          </a:p>
          <a:p>
            <a:r>
              <a:rPr lang="en-US" dirty="0"/>
              <a:t>d.	The believer will be rewarded for </a:t>
            </a:r>
            <a:r>
              <a:rPr lang="en-US" u="sng" dirty="0"/>
              <a:t>doing good</a:t>
            </a:r>
            <a:r>
              <a:rPr lang="en-US" dirty="0"/>
              <a:t>, Gal. 6:10</a:t>
            </a:r>
            <a:r>
              <a:rPr lang="en-US" dirty="0" smtClean="0"/>
              <a:t>.</a:t>
            </a:r>
          </a:p>
          <a:p>
            <a:r>
              <a:rPr lang="en-US" dirty="0"/>
              <a:t>e.	The believer will be rewarded for </a:t>
            </a:r>
            <a:r>
              <a:rPr lang="en-US" u="sng" dirty="0"/>
              <a:t>hospitality</a:t>
            </a:r>
            <a:r>
              <a:rPr lang="en-US" dirty="0"/>
              <a:t>, Matt. 10:40-42; 25:34-40</a:t>
            </a:r>
            <a:r>
              <a:rPr lang="en-US" dirty="0" smtClean="0"/>
              <a:t>.</a:t>
            </a:r>
          </a:p>
          <a:p>
            <a:r>
              <a:rPr lang="en-US" dirty="0"/>
              <a:t>f.	The believer will be rewarded for </a:t>
            </a:r>
            <a:r>
              <a:rPr lang="en-US" u="sng" dirty="0"/>
              <a:t>endurance in persecution</a:t>
            </a:r>
            <a:r>
              <a:rPr lang="en-US" dirty="0"/>
              <a:t>, Matt. 5:11,12; Luke 6:22,23, II Tim. 2:12; James 1:12.</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2.	The time of the reward.  Rewards will be given to the righteous </a:t>
            </a:r>
            <a:r>
              <a:rPr lang="en-US" u="sng" dirty="0" smtClean="0">
                <a:solidFill>
                  <a:schemeClr val="accent2">
                    <a:lumMod val="50000"/>
                  </a:schemeClr>
                </a:solidFill>
              </a:rPr>
              <a:t>when Jesus </a:t>
            </a:r>
            <a:r>
              <a:rPr lang="en-US" u="sng" dirty="0" smtClean="0">
                <a:solidFill>
                  <a:schemeClr val="accent2">
                    <a:lumMod val="50000"/>
                  </a:schemeClr>
                </a:solidFill>
              </a:rPr>
              <a:t>comes</a:t>
            </a:r>
            <a:r>
              <a:rPr lang="en-US" dirty="0" smtClean="0">
                <a:solidFill>
                  <a:schemeClr val="accent2">
                    <a:lumMod val="50000"/>
                  </a:schemeClr>
                </a:solidFill>
              </a:rPr>
              <a:t>.</a:t>
            </a:r>
          </a:p>
          <a:p>
            <a:r>
              <a:rPr lang="en-US" dirty="0" smtClean="0"/>
              <a:t>Matthew </a:t>
            </a:r>
            <a:r>
              <a:rPr lang="en-US" dirty="0" smtClean="0"/>
              <a:t>16:27, </a:t>
            </a:r>
            <a:r>
              <a:rPr lang="en-US" dirty="0" smtClean="0"/>
              <a:t>KJV,  </a:t>
            </a:r>
            <a:r>
              <a:rPr lang="en-US" dirty="0" smtClean="0"/>
              <a:t>“For </a:t>
            </a:r>
            <a:r>
              <a:rPr lang="en-US" dirty="0" smtClean="0"/>
              <a:t>the Son of man shall come in the glory of his Father with his angels; and then he shall reward every man according to his works</a:t>
            </a:r>
            <a:r>
              <a:rPr lang="en-US" dirty="0" smtClean="0"/>
              <a:t>.”</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Compare Rapture and Second-Coming</a:t>
            </a:r>
            <a:endParaRPr lang="en-US" sz="3200" dirty="0"/>
          </a:p>
        </p:txBody>
      </p:sp>
      <p:sp>
        <p:nvSpPr>
          <p:cNvPr id="3" name="Content Placeholder 2"/>
          <p:cNvSpPr>
            <a:spLocks noGrp="1"/>
          </p:cNvSpPr>
          <p:nvPr>
            <p:ph idx="1"/>
          </p:nvPr>
        </p:nvSpPr>
        <p:spPr/>
        <p:txBody>
          <a:bodyPr/>
          <a:lstStyle/>
          <a:p>
            <a:r>
              <a:rPr lang="en-US" dirty="0" smtClean="0"/>
              <a:t>At the Second Coming:</a:t>
            </a:r>
          </a:p>
          <a:p>
            <a:r>
              <a:rPr lang="en-US" dirty="0"/>
              <a:t>	Christ comes to judge the nations.</a:t>
            </a:r>
          </a:p>
          <a:p>
            <a:r>
              <a:rPr lang="en-US" dirty="0"/>
              <a:t>	Christ comes to deliver and bless </a:t>
            </a:r>
            <a:r>
              <a:rPr lang="en-US" dirty="0" smtClean="0"/>
              <a:t/>
            </a:r>
            <a:br>
              <a:rPr lang="en-US" dirty="0" smtClean="0"/>
            </a:br>
            <a:r>
              <a:rPr lang="en-US" dirty="0" smtClean="0"/>
              <a:t>        creation</a:t>
            </a:r>
            <a:r>
              <a:rPr lang="en-US" dirty="0"/>
              <a:t>.</a:t>
            </a:r>
          </a:p>
          <a:p>
            <a:r>
              <a:rPr lang="en-US" dirty="0"/>
              <a:t>	Christ comes to set up His </a:t>
            </a:r>
            <a:r>
              <a:rPr lang="en-US" dirty="0" smtClean="0"/>
              <a:t/>
            </a:r>
            <a:br>
              <a:rPr lang="en-US" dirty="0" smtClean="0"/>
            </a:br>
            <a:r>
              <a:rPr lang="en-US" dirty="0" smtClean="0"/>
              <a:t>        kingdom </a:t>
            </a:r>
            <a:r>
              <a:rPr lang="en-US" dirty="0"/>
              <a:t>on earth.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447800"/>
            <a:ext cx="8229600" cy="5181600"/>
          </a:xfrm>
        </p:spPr>
        <p:txBody>
          <a:bodyPr>
            <a:normAutofit fontScale="85000" lnSpcReduction="10000"/>
          </a:bodyPr>
          <a:lstStyle/>
          <a:p>
            <a:r>
              <a:rPr lang="en-US" dirty="0" smtClean="0">
                <a:solidFill>
                  <a:schemeClr val="accent2">
                    <a:lumMod val="50000"/>
                  </a:schemeClr>
                </a:solidFill>
              </a:rPr>
              <a:t>Rewards to the righteous.</a:t>
            </a:r>
          </a:p>
          <a:p>
            <a:r>
              <a:rPr lang="en-US" dirty="0" smtClean="0"/>
              <a:t>Revelation 11:17-18 KJV  17,  Saying, We give thee thanks, O Lord God Almighty, which art, and </a:t>
            </a:r>
            <a:r>
              <a:rPr lang="en-US" dirty="0" err="1" smtClean="0"/>
              <a:t>wast</a:t>
            </a:r>
            <a:r>
              <a:rPr lang="en-US" dirty="0" smtClean="0"/>
              <a:t>, and art to come; because thou hast taken to thee thy great power, and hast reigned.  18,  And the nations were angry, and thy wrath is come, and the time of the dead, that they should be judged, and that thou </a:t>
            </a:r>
            <a:r>
              <a:rPr lang="en-US" dirty="0" err="1" smtClean="0"/>
              <a:t>shouldest</a:t>
            </a:r>
            <a:r>
              <a:rPr lang="en-US" dirty="0" smtClean="0"/>
              <a:t> give </a:t>
            </a:r>
            <a:r>
              <a:rPr lang="en-US" u="sng" dirty="0" smtClean="0"/>
              <a:t>reward unto thy servants the prophets, and to the saints, and them that fear thy name</a:t>
            </a:r>
            <a:r>
              <a:rPr lang="en-US" dirty="0" smtClean="0"/>
              <a:t>, small and great; and </a:t>
            </a:r>
            <a:r>
              <a:rPr lang="en-US" dirty="0" err="1" smtClean="0"/>
              <a:t>shouldest</a:t>
            </a:r>
            <a:r>
              <a:rPr lang="en-US" dirty="0" smtClean="0"/>
              <a:t> destroy them which destroy the earth</a:t>
            </a:r>
            <a:r>
              <a:rPr lang="en-US" dirty="0" smtClean="0"/>
              <a:t>.</a:t>
            </a:r>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Revelation 22:12 </a:t>
            </a:r>
            <a:r>
              <a:rPr lang="en-US" dirty="0" smtClean="0"/>
              <a:t>KJV,  “And</a:t>
            </a:r>
            <a:r>
              <a:rPr lang="en-US" dirty="0" smtClean="0"/>
              <a:t>, behold, I come quickly; and my reward </a:t>
            </a:r>
            <a:r>
              <a:rPr lang="en-US" i="1" dirty="0" smtClean="0"/>
              <a:t>is with me, to give every man according as his work shall be</a:t>
            </a:r>
            <a:r>
              <a:rPr lang="en-US" i="1" dirty="0" smtClean="0"/>
              <a:t>.”</a:t>
            </a:r>
            <a:endParaRPr lang="en-US" i="1" dirty="0" smtClean="0"/>
          </a:p>
          <a:p>
            <a:r>
              <a:rPr lang="en-US" dirty="0" smtClean="0"/>
              <a:t>2 Timothy </a:t>
            </a:r>
            <a:r>
              <a:rPr lang="en-US" dirty="0" smtClean="0"/>
              <a:t>4:8, KJV,  “Henceforth </a:t>
            </a:r>
            <a:r>
              <a:rPr lang="en-US" dirty="0" smtClean="0"/>
              <a:t>there is laid up for me a crown of righteousness, which the Lord, the righteous judge, shall give me at that day: and not to me only, but unto all them also that love his appearing</a:t>
            </a:r>
            <a:r>
              <a:rPr lang="en-US" dirty="0" smtClean="0"/>
              <a:t>.”</a:t>
            </a: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3.	The nature of the reward.  Rewards are given as crowns.  The crown is conditional and may be taken </a:t>
            </a:r>
            <a:r>
              <a:rPr lang="en-US" dirty="0" smtClean="0">
                <a:solidFill>
                  <a:schemeClr val="accent2">
                    <a:lumMod val="50000"/>
                  </a:schemeClr>
                </a:solidFill>
              </a:rPr>
              <a:t>away.</a:t>
            </a:r>
          </a:p>
          <a:p>
            <a:r>
              <a:rPr lang="en-US" dirty="0" smtClean="0"/>
              <a:t>Revelation </a:t>
            </a:r>
            <a:r>
              <a:rPr lang="en-US" dirty="0" smtClean="0"/>
              <a:t>3:11, KJV,  “Behold</a:t>
            </a:r>
            <a:r>
              <a:rPr lang="en-US" dirty="0" smtClean="0"/>
              <a:t>, I come quickly: hold that fast which thou hast, that no man take thy crown</a:t>
            </a:r>
            <a:r>
              <a:rPr lang="en-US" dirty="0" smtClean="0"/>
              <a:t>.”</a:t>
            </a:r>
            <a:endParaRPr lang="en-US" dirty="0" smtClean="0"/>
          </a:p>
          <a:p>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a.	An </a:t>
            </a:r>
            <a:r>
              <a:rPr lang="en-US" u="sng" dirty="0" smtClean="0">
                <a:solidFill>
                  <a:schemeClr val="accent2">
                    <a:lumMod val="50000"/>
                  </a:schemeClr>
                </a:solidFill>
              </a:rPr>
              <a:t>incorruptible crown</a:t>
            </a:r>
            <a:r>
              <a:rPr lang="en-US" dirty="0" smtClean="0">
                <a:solidFill>
                  <a:schemeClr val="accent2">
                    <a:lumMod val="50000"/>
                  </a:schemeClr>
                </a:solidFill>
              </a:rPr>
              <a:t> goes to the temperate, the </a:t>
            </a:r>
            <a:r>
              <a:rPr lang="en-US" dirty="0" smtClean="0">
                <a:solidFill>
                  <a:schemeClr val="accent2">
                    <a:lumMod val="50000"/>
                  </a:schemeClr>
                </a:solidFill>
              </a:rPr>
              <a:t>disciplined.</a:t>
            </a:r>
          </a:p>
          <a:p>
            <a:r>
              <a:rPr lang="en-US" dirty="0" smtClean="0"/>
              <a:t>1 Corinthians </a:t>
            </a:r>
            <a:r>
              <a:rPr lang="en-US" dirty="0" smtClean="0"/>
              <a:t>9:25, KJV,  “And </a:t>
            </a:r>
            <a:r>
              <a:rPr lang="en-US" dirty="0" smtClean="0"/>
              <a:t>every man that </a:t>
            </a:r>
            <a:r>
              <a:rPr lang="en-US" dirty="0" err="1" smtClean="0"/>
              <a:t>striveth</a:t>
            </a:r>
            <a:r>
              <a:rPr lang="en-US" dirty="0" smtClean="0"/>
              <a:t> for the mastery is temperate in all things. Now they </a:t>
            </a:r>
            <a:r>
              <a:rPr lang="en-US" i="1" dirty="0" smtClean="0"/>
              <a:t>do it to obtain a corruptible crown; but we an incorruptible</a:t>
            </a:r>
            <a:r>
              <a:rPr lang="en-US" i="1" dirty="0" smtClean="0"/>
              <a:t>.”</a:t>
            </a:r>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b.	We receive a </a:t>
            </a:r>
            <a:r>
              <a:rPr lang="en-US" u="sng" dirty="0" smtClean="0">
                <a:solidFill>
                  <a:schemeClr val="accent2">
                    <a:lumMod val="50000"/>
                  </a:schemeClr>
                </a:solidFill>
              </a:rPr>
              <a:t>crown of rejoicing</a:t>
            </a:r>
            <a:r>
              <a:rPr lang="en-US" dirty="0" smtClean="0">
                <a:solidFill>
                  <a:schemeClr val="accent2">
                    <a:lumMod val="50000"/>
                  </a:schemeClr>
                </a:solidFill>
              </a:rPr>
              <a:t> for souls won to </a:t>
            </a:r>
            <a:r>
              <a:rPr lang="en-US" dirty="0" smtClean="0">
                <a:solidFill>
                  <a:schemeClr val="accent2">
                    <a:lumMod val="50000"/>
                  </a:schemeClr>
                </a:solidFill>
              </a:rPr>
              <a:t>Christ.</a:t>
            </a:r>
          </a:p>
          <a:p>
            <a:r>
              <a:rPr lang="en-US" dirty="0" smtClean="0"/>
              <a:t>1 Thessalonians </a:t>
            </a:r>
            <a:r>
              <a:rPr lang="en-US" dirty="0" smtClean="0"/>
              <a:t>2:19, KJV,  “For </a:t>
            </a:r>
            <a:r>
              <a:rPr lang="en-US" dirty="0" smtClean="0"/>
              <a:t>what </a:t>
            </a:r>
            <a:r>
              <a:rPr lang="en-US" i="1" dirty="0" smtClean="0"/>
              <a:t>is our hope, or joy, or crown of rejoicing? Are not even ye in the presence of our Lord Jesus Christ at his coming</a:t>
            </a:r>
            <a:r>
              <a:rPr lang="en-US" i="1" dirty="0" smtClean="0"/>
              <a:t>?”</a:t>
            </a:r>
            <a:endParaRPr lang="en-US" i="1" dirty="0" smtClean="0"/>
          </a:p>
          <a:p>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c.	The </a:t>
            </a:r>
            <a:r>
              <a:rPr lang="en-US" u="sng" dirty="0" smtClean="0">
                <a:solidFill>
                  <a:schemeClr val="accent2">
                    <a:lumMod val="50000"/>
                  </a:schemeClr>
                </a:solidFill>
              </a:rPr>
              <a:t>crown of righteousness</a:t>
            </a:r>
            <a:r>
              <a:rPr lang="en-US" dirty="0" smtClean="0">
                <a:solidFill>
                  <a:schemeClr val="accent2">
                    <a:lumMod val="50000"/>
                  </a:schemeClr>
                </a:solidFill>
              </a:rPr>
              <a:t> goes to the </a:t>
            </a:r>
            <a:r>
              <a:rPr lang="en-US" dirty="0" smtClean="0">
                <a:solidFill>
                  <a:schemeClr val="accent2">
                    <a:lumMod val="50000"/>
                  </a:schemeClr>
                </a:solidFill>
              </a:rPr>
              <a:t>faithful.</a:t>
            </a:r>
          </a:p>
          <a:p>
            <a:r>
              <a:rPr lang="en-US" dirty="0" smtClean="0"/>
              <a:t>2 Timothy </a:t>
            </a:r>
            <a:r>
              <a:rPr lang="en-US" dirty="0" smtClean="0"/>
              <a:t>4:8, KJV,  “Henceforth </a:t>
            </a:r>
            <a:r>
              <a:rPr lang="en-US" dirty="0" smtClean="0"/>
              <a:t>there is laid up for me a crown of righteousness, which the Lord, the righteous judge, shall give me at that day: and not to me only, but unto all them also that love his appearing</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d.	The </a:t>
            </a:r>
            <a:r>
              <a:rPr lang="en-US" u="sng" dirty="0" smtClean="0">
                <a:solidFill>
                  <a:schemeClr val="accent2">
                    <a:lumMod val="50000"/>
                  </a:schemeClr>
                </a:solidFill>
              </a:rPr>
              <a:t>crown of life</a:t>
            </a:r>
            <a:r>
              <a:rPr lang="en-US" dirty="0" smtClean="0">
                <a:solidFill>
                  <a:schemeClr val="accent2">
                    <a:lumMod val="50000"/>
                  </a:schemeClr>
                </a:solidFill>
              </a:rPr>
              <a:t> goes to those who endure </a:t>
            </a:r>
            <a:r>
              <a:rPr lang="en-US" dirty="0" smtClean="0">
                <a:solidFill>
                  <a:schemeClr val="accent2">
                    <a:lumMod val="50000"/>
                  </a:schemeClr>
                </a:solidFill>
              </a:rPr>
              <a:t>temptations.</a:t>
            </a:r>
          </a:p>
          <a:p>
            <a:r>
              <a:rPr lang="en-US" dirty="0" smtClean="0"/>
              <a:t>James </a:t>
            </a:r>
            <a:r>
              <a:rPr lang="en-US" dirty="0" smtClean="0"/>
              <a:t>1:12, KJV,  “Blessed </a:t>
            </a:r>
            <a:r>
              <a:rPr lang="en-US" i="1" dirty="0" smtClean="0"/>
              <a:t>is the man that </a:t>
            </a:r>
            <a:r>
              <a:rPr lang="en-US" i="1" dirty="0" err="1" smtClean="0"/>
              <a:t>endureth</a:t>
            </a:r>
            <a:r>
              <a:rPr lang="en-US" i="1" dirty="0" smtClean="0"/>
              <a:t> temptation: for when he is tried, he shall receive the crown of life, which the Lord hath promised to them that love him</a:t>
            </a:r>
            <a:r>
              <a:rPr lang="en-US" i="1" dirty="0" smtClean="0"/>
              <a:t>.”</a:t>
            </a:r>
            <a:endParaRPr lang="en-US" i="1" dirty="0" smtClean="0"/>
          </a:p>
          <a:p>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e.	The </a:t>
            </a:r>
            <a:r>
              <a:rPr lang="en-US" u="sng" dirty="0" smtClean="0">
                <a:solidFill>
                  <a:schemeClr val="accent2">
                    <a:lumMod val="50000"/>
                  </a:schemeClr>
                </a:solidFill>
              </a:rPr>
              <a:t>crown of glory</a:t>
            </a:r>
            <a:r>
              <a:rPr lang="en-US" dirty="0" smtClean="0">
                <a:solidFill>
                  <a:schemeClr val="accent2">
                    <a:lumMod val="50000"/>
                  </a:schemeClr>
                </a:solidFill>
              </a:rPr>
              <a:t> shall be given to the </a:t>
            </a:r>
            <a:r>
              <a:rPr lang="en-US" dirty="0" smtClean="0">
                <a:solidFill>
                  <a:schemeClr val="accent2">
                    <a:lumMod val="50000"/>
                  </a:schemeClr>
                </a:solidFill>
              </a:rPr>
              <a:t>elders.</a:t>
            </a:r>
          </a:p>
          <a:p>
            <a:r>
              <a:rPr lang="en-US" dirty="0" smtClean="0"/>
              <a:t>1 Peter </a:t>
            </a:r>
            <a:r>
              <a:rPr lang="en-US" dirty="0" smtClean="0"/>
              <a:t>5:4, KJV,  “And </a:t>
            </a:r>
            <a:r>
              <a:rPr lang="en-US" dirty="0" smtClean="0"/>
              <a:t>when the chief Shepherd shall appear, ye shall receive a crown of glory that </a:t>
            </a:r>
            <a:r>
              <a:rPr lang="en-US" dirty="0" err="1" smtClean="0"/>
              <a:t>fadeth</a:t>
            </a:r>
            <a:r>
              <a:rPr lang="en-US" dirty="0" smtClean="0"/>
              <a:t> not away</a:t>
            </a:r>
            <a:r>
              <a:rPr lang="en-US" dirty="0" smtClean="0"/>
              <a:t>.”</a:t>
            </a:r>
            <a:endParaRPr lang="en-US" dirty="0" smtClean="0"/>
          </a:p>
          <a:p>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fontScale="92500"/>
          </a:bodyPr>
          <a:lstStyle/>
          <a:p>
            <a:r>
              <a:rPr lang="en-US" dirty="0" smtClean="0">
                <a:solidFill>
                  <a:schemeClr val="accent2">
                    <a:lumMod val="50000"/>
                  </a:schemeClr>
                </a:solidFill>
              </a:rPr>
              <a:t>These crowns represent a glorious and eternal distinction before the Lord.  </a:t>
            </a:r>
            <a:endParaRPr lang="en-US" dirty="0" smtClean="0">
              <a:solidFill>
                <a:schemeClr val="accent2">
                  <a:lumMod val="50000"/>
                </a:schemeClr>
              </a:solidFill>
            </a:endParaRPr>
          </a:p>
          <a:p>
            <a:r>
              <a:rPr lang="en-US" dirty="0" smtClean="0">
                <a:solidFill>
                  <a:schemeClr val="accent2">
                    <a:lumMod val="50000"/>
                  </a:schemeClr>
                </a:solidFill>
              </a:rPr>
              <a:t>We </a:t>
            </a:r>
            <a:r>
              <a:rPr lang="en-US" dirty="0" smtClean="0">
                <a:solidFill>
                  <a:schemeClr val="accent2">
                    <a:lumMod val="50000"/>
                  </a:schemeClr>
                </a:solidFill>
              </a:rPr>
              <a:t>have a promise of a place with Christ in His </a:t>
            </a:r>
            <a:r>
              <a:rPr lang="en-US" dirty="0" smtClean="0">
                <a:solidFill>
                  <a:schemeClr val="accent2">
                    <a:lumMod val="50000"/>
                  </a:schemeClr>
                </a:solidFill>
              </a:rPr>
              <a:t>throne.</a:t>
            </a:r>
          </a:p>
          <a:p>
            <a:r>
              <a:rPr lang="en-US" dirty="0" smtClean="0"/>
              <a:t>Revelation </a:t>
            </a:r>
            <a:r>
              <a:rPr lang="en-US" dirty="0" smtClean="0"/>
              <a:t>3:21, KJV,  “To </a:t>
            </a:r>
            <a:r>
              <a:rPr lang="en-US" dirty="0" smtClean="0"/>
              <a:t>him that </a:t>
            </a:r>
            <a:r>
              <a:rPr lang="en-US" dirty="0" err="1" smtClean="0"/>
              <a:t>overcometh</a:t>
            </a:r>
            <a:r>
              <a:rPr lang="en-US" dirty="0" smtClean="0"/>
              <a:t> will I grant to sit with me in my throne, even as I also overcame, and am set down with my Father in his throne</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Keep the Faith.</a:t>
            </a:r>
          </a:p>
          <a:p>
            <a:r>
              <a:rPr lang="en-US" dirty="0" smtClean="0"/>
              <a:t>2 </a:t>
            </a:r>
            <a:r>
              <a:rPr lang="en-US" dirty="0" smtClean="0"/>
              <a:t>Timothy </a:t>
            </a:r>
            <a:r>
              <a:rPr lang="en-US" dirty="0" smtClean="0"/>
              <a:t>2:11-12, KJV,  “</a:t>
            </a:r>
            <a:r>
              <a:rPr lang="en-US" i="1" dirty="0" smtClean="0"/>
              <a:t>It </a:t>
            </a:r>
            <a:r>
              <a:rPr lang="en-US" i="1" dirty="0" smtClean="0"/>
              <a:t>is a faithful saying: For if we be dead with him, we shall also live with him:  12,  If we suffer, we shall also reign with him: if we deny him, he also will deny us</a:t>
            </a:r>
            <a:r>
              <a:rPr lang="en-US" i="1" dirty="0" smtClean="0"/>
              <a:t>:</a:t>
            </a:r>
            <a:r>
              <a:rPr lang="en-US" dirty="0" smtClean="0"/>
              <a:t>”</a:t>
            </a:r>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534400" cy="4876800"/>
          </a:xfrm>
        </p:spPr>
        <p:txBody>
          <a:bodyPr>
            <a:normAutofit fontScale="92500" lnSpcReduction="10000"/>
          </a:bodyPr>
          <a:lstStyle/>
          <a:p>
            <a:r>
              <a:rPr lang="en-US" dirty="0">
                <a:solidFill>
                  <a:schemeClr val="accent2">
                    <a:lumMod val="50000"/>
                  </a:schemeClr>
                </a:solidFill>
                <a:effectLst>
                  <a:outerShdw blurRad="38100" dist="38100" dir="2700000" algn="tl">
                    <a:srgbClr val="000000">
                      <a:alpha val="43137"/>
                    </a:srgbClr>
                  </a:outerShdw>
                </a:effectLst>
              </a:rPr>
              <a:t>I.  Jesus is coming to receive His own</a:t>
            </a:r>
            <a:r>
              <a:rPr lang="en-US" dirty="0"/>
              <a:t>, John 14:3.</a:t>
            </a:r>
          </a:p>
          <a:p>
            <a:r>
              <a:rPr lang="en-US" dirty="0" smtClean="0"/>
              <a:t>A</a:t>
            </a:r>
            <a:r>
              <a:rPr lang="en-US" dirty="0"/>
              <a:t>.  The </a:t>
            </a:r>
            <a:r>
              <a:rPr lang="en-US" dirty="0" smtClean="0"/>
              <a:t>prerequisites.</a:t>
            </a:r>
          </a:p>
          <a:p>
            <a:r>
              <a:rPr lang="en-US" dirty="0" smtClean="0">
                <a:solidFill>
                  <a:schemeClr val="accent2">
                    <a:lumMod val="50000"/>
                  </a:schemeClr>
                </a:solidFill>
                <a:effectLst>
                  <a:outerShdw blurRad="38100" dist="38100" dir="2700000" algn="tl">
                    <a:srgbClr val="000000">
                      <a:alpha val="43137"/>
                    </a:srgbClr>
                  </a:outerShdw>
                </a:effectLst>
              </a:rPr>
              <a:t>1</a:t>
            </a:r>
            <a:r>
              <a:rPr lang="en-US" dirty="0">
                <a:solidFill>
                  <a:schemeClr val="accent2">
                    <a:lumMod val="50000"/>
                  </a:schemeClr>
                </a:solidFill>
                <a:effectLst>
                  <a:outerShdw blurRad="38100" dist="38100" dir="2700000" algn="tl">
                    <a:srgbClr val="000000">
                      <a:alpha val="43137"/>
                    </a:srgbClr>
                  </a:outerShdw>
                </a:effectLst>
              </a:rPr>
              <a:t>.  </a:t>
            </a:r>
            <a:r>
              <a:rPr lang="en-US" dirty="0" smtClean="0">
                <a:solidFill>
                  <a:schemeClr val="accent2">
                    <a:lumMod val="50000"/>
                  </a:schemeClr>
                </a:solidFill>
                <a:effectLst>
                  <a:outerShdw blurRad="38100" dist="38100" dir="2700000" algn="tl">
                    <a:srgbClr val="000000">
                      <a:alpha val="43137"/>
                    </a:srgbClr>
                  </a:outerShdw>
                </a:effectLst>
              </a:rPr>
              <a:t>The spirits of His </a:t>
            </a:r>
            <a:r>
              <a:rPr lang="en-US" dirty="0">
                <a:solidFill>
                  <a:schemeClr val="accent2">
                    <a:lumMod val="50000"/>
                  </a:schemeClr>
                </a:solidFill>
                <a:effectLst>
                  <a:outerShdw blurRad="38100" dist="38100" dir="2700000" algn="tl">
                    <a:srgbClr val="000000">
                      <a:alpha val="43137"/>
                    </a:srgbClr>
                  </a:outerShdw>
                </a:effectLst>
              </a:rPr>
              <a:t>own are in His </a:t>
            </a:r>
            <a:r>
              <a:rPr lang="en-US" dirty="0" smtClean="0">
                <a:solidFill>
                  <a:schemeClr val="accent2">
                    <a:lumMod val="50000"/>
                  </a:schemeClr>
                </a:solidFill>
                <a:effectLst>
                  <a:outerShdw blurRad="38100" dist="38100" dir="2700000" algn="tl">
                    <a:srgbClr val="000000">
                      <a:alpha val="43137"/>
                    </a:srgbClr>
                  </a:outerShdw>
                </a:effectLst>
              </a:rPr>
              <a:t>presence.</a:t>
            </a:r>
            <a:endParaRPr lang="en-US" dirty="0">
              <a:solidFill>
                <a:schemeClr val="accent2">
                  <a:lumMod val="50000"/>
                </a:schemeClr>
              </a:solidFill>
              <a:effectLst>
                <a:outerShdw blurRad="38100" dist="38100" dir="2700000" algn="tl">
                  <a:srgbClr val="000000">
                    <a:alpha val="43137"/>
                  </a:srgbClr>
                </a:outerShdw>
              </a:effectLst>
            </a:endParaRPr>
          </a:p>
          <a:p>
            <a:r>
              <a:rPr lang="en-US" dirty="0"/>
              <a:t>Hebrews </a:t>
            </a:r>
            <a:r>
              <a:rPr lang="en-US" dirty="0" smtClean="0"/>
              <a:t>12:23, KJV, “[But ye are come] </a:t>
            </a:r>
            <a:r>
              <a:rPr lang="en-US" dirty="0"/>
              <a:t>To the general assembly and church of the firstborn, which are written in heaven, and to God the Judge of all, and to the spirits of just men made perfect</a:t>
            </a:r>
            <a:r>
              <a:rPr lang="en-US" dirty="0" smtClean="0"/>
              <a:t>,”</a:t>
            </a:r>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304800" y="1295400"/>
            <a:ext cx="8686800" cy="5410200"/>
          </a:xfrm>
        </p:spPr>
        <p:txBody>
          <a:bodyPr>
            <a:normAutofit fontScale="85000" lnSpcReduction="10000"/>
          </a:bodyPr>
          <a:lstStyle/>
          <a:p>
            <a:r>
              <a:rPr lang="en-US" sz="3500" dirty="0" smtClean="0">
                <a:solidFill>
                  <a:schemeClr val="accent2">
                    <a:lumMod val="50000"/>
                  </a:schemeClr>
                </a:solidFill>
              </a:rPr>
              <a:t>4.	These may be the crowns which the elders cast down before the throne of </a:t>
            </a:r>
            <a:r>
              <a:rPr lang="en-US" sz="3500" dirty="0" smtClean="0">
                <a:solidFill>
                  <a:schemeClr val="accent2">
                    <a:lumMod val="50000"/>
                  </a:schemeClr>
                </a:solidFill>
              </a:rPr>
              <a:t>God.</a:t>
            </a:r>
          </a:p>
          <a:p>
            <a:r>
              <a:rPr lang="en-US" dirty="0" smtClean="0"/>
              <a:t>Revelation 4:4 KJV  And round about the throne </a:t>
            </a:r>
            <a:r>
              <a:rPr lang="en-US" i="1" dirty="0" smtClean="0"/>
              <a:t>were four and twenty seats: and upon the seats I saw four and twenty elders sitting, clothed in white raiment; and they had on their heads crowns of gold</a:t>
            </a:r>
            <a:r>
              <a:rPr lang="en-US" i="1" dirty="0" smtClean="0"/>
              <a:t>.</a:t>
            </a:r>
          </a:p>
          <a:p>
            <a:r>
              <a:rPr lang="en-US" dirty="0" smtClean="0"/>
              <a:t>Revelation 4:10 KJV  The four and twenty elders fall down before him that sat on the throne, and worship him that </a:t>
            </a:r>
            <a:r>
              <a:rPr lang="en-US" dirty="0" err="1" smtClean="0"/>
              <a:t>liveth</a:t>
            </a:r>
            <a:r>
              <a:rPr lang="en-US" dirty="0" smtClean="0"/>
              <a:t> for ever and ever, and cast their crowns before the throne, saying</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5.  </a:t>
            </a:r>
            <a:r>
              <a:rPr lang="en-US" u="sng" dirty="0" smtClean="0">
                <a:solidFill>
                  <a:schemeClr val="accent2">
                    <a:lumMod val="50000"/>
                  </a:schemeClr>
                </a:solidFill>
              </a:rPr>
              <a:t>Jesus has the most crowns of </a:t>
            </a:r>
            <a:r>
              <a:rPr lang="en-US" u="sng" dirty="0" smtClean="0">
                <a:solidFill>
                  <a:schemeClr val="accent2">
                    <a:lumMod val="50000"/>
                  </a:schemeClr>
                </a:solidFill>
              </a:rPr>
              <a:t>all</a:t>
            </a:r>
            <a:r>
              <a:rPr lang="en-US" dirty="0" smtClean="0">
                <a:solidFill>
                  <a:schemeClr val="accent2">
                    <a:lumMod val="50000"/>
                  </a:schemeClr>
                </a:solidFill>
              </a:rPr>
              <a:t>.</a:t>
            </a:r>
          </a:p>
          <a:p>
            <a:r>
              <a:rPr lang="en-US" dirty="0" smtClean="0"/>
              <a:t>Revelation </a:t>
            </a:r>
            <a:r>
              <a:rPr lang="en-US" dirty="0" smtClean="0"/>
              <a:t>19:12, KJV,  “His </a:t>
            </a:r>
            <a:r>
              <a:rPr lang="en-US" dirty="0" smtClean="0"/>
              <a:t>eyes </a:t>
            </a:r>
            <a:r>
              <a:rPr lang="en-US" i="1" dirty="0" smtClean="0"/>
              <a:t>were as a flame of fire, and on his head were many crowns; and he had a name written, that no man knew, but he himself</a:t>
            </a:r>
            <a:r>
              <a:rPr lang="en-US" i="1" dirty="0" smtClean="0"/>
              <a:t>.”</a:t>
            </a:r>
            <a:endParaRPr lang="en-US" i="1" dirty="0" smtClean="0"/>
          </a:p>
          <a:p>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a:xfrm>
            <a:off x="457200" y="1600200"/>
            <a:ext cx="8382000" cy="4525963"/>
          </a:xfrm>
        </p:spPr>
        <p:txBody>
          <a:bodyPr>
            <a:normAutofit fontScale="85000" lnSpcReduction="20000"/>
          </a:bodyPr>
          <a:lstStyle/>
          <a:p>
            <a:r>
              <a:rPr lang="en-US" dirty="0" smtClean="0">
                <a:solidFill>
                  <a:schemeClr val="accent2">
                    <a:lumMod val="50000"/>
                  </a:schemeClr>
                </a:solidFill>
              </a:rPr>
              <a:t>III.  Jesus is coming to remove the </a:t>
            </a:r>
            <a:r>
              <a:rPr lang="en-US" dirty="0" smtClean="0">
                <a:solidFill>
                  <a:schemeClr val="accent2">
                    <a:lumMod val="50000"/>
                  </a:schemeClr>
                </a:solidFill>
              </a:rPr>
              <a:t>Hinderer.</a:t>
            </a:r>
          </a:p>
          <a:p>
            <a:r>
              <a:rPr lang="en-US" dirty="0" smtClean="0"/>
              <a:t>2 Thessalonians </a:t>
            </a:r>
            <a:r>
              <a:rPr lang="en-US" dirty="0" smtClean="0"/>
              <a:t>2:6-8, LITV,</a:t>
            </a:r>
            <a:endParaRPr lang="en-US" dirty="0" smtClean="0"/>
          </a:p>
          <a:p>
            <a:r>
              <a:rPr lang="en-US" dirty="0" smtClean="0"/>
              <a:t>6,  </a:t>
            </a:r>
            <a:r>
              <a:rPr lang="en-US" dirty="0" smtClean="0"/>
              <a:t>“And </a:t>
            </a:r>
            <a:r>
              <a:rPr lang="en-US" dirty="0" smtClean="0"/>
              <a:t>now you know the thing holding back, for him to be revealed in his time</a:t>
            </a:r>
            <a:r>
              <a:rPr lang="en-US" dirty="0" smtClean="0"/>
              <a:t>.”</a:t>
            </a:r>
            <a:endParaRPr lang="en-US" dirty="0" smtClean="0"/>
          </a:p>
          <a:p>
            <a:r>
              <a:rPr lang="en-US" dirty="0" smtClean="0"/>
              <a:t>7,  </a:t>
            </a:r>
            <a:r>
              <a:rPr lang="en-US" dirty="0" smtClean="0"/>
              <a:t>“For </a:t>
            </a:r>
            <a:r>
              <a:rPr lang="en-US" dirty="0" smtClean="0"/>
              <a:t>the mystery of lawlessness already is working, only he </a:t>
            </a:r>
            <a:r>
              <a:rPr lang="en-US" i="1" dirty="0" smtClean="0"/>
              <a:t>is holding back now, until it comes out of the midst</a:t>
            </a:r>
            <a:r>
              <a:rPr lang="en-US" i="1" dirty="0" smtClean="0"/>
              <a:t>.”</a:t>
            </a:r>
            <a:endParaRPr lang="en-US" i="1" dirty="0" smtClean="0"/>
          </a:p>
          <a:p>
            <a:r>
              <a:rPr lang="en-US" dirty="0" smtClean="0"/>
              <a:t>8,  </a:t>
            </a:r>
            <a:r>
              <a:rPr lang="en-US" dirty="0" smtClean="0"/>
              <a:t>“And </a:t>
            </a:r>
            <a:r>
              <a:rPr lang="en-US" dirty="0" smtClean="0"/>
              <a:t>then "the Lawless One" will be revealed, "whom" "the Lord" "will consume" "by the spirit of His mouth," and will bring to </a:t>
            </a:r>
            <a:r>
              <a:rPr lang="en-US" dirty="0" err="1" smtClean="0"/>
              <a:t>nought</a:t>
            </a:r>
            <a:r>
              <a:rPr lang="en-US" dirty="0" smtClean="0"/>
              <a:t> by the brightness of His </a:t>
            </a:r>
            <a:r>
              <a:rPr lang="en-US" dirty="0" smtClean="0"/>
              <a:t>presence.” </a:t>
            </a:r>
            <a:r>
              <a:rPr lang="en-US" i="1" dirty="0" smtClean="0"/>
              <a:t>Isa</a:t>
            </a:r>
            <a:r>
              <a:rPr lang="en-US" i="1" dirty="0" smtClean="0"/>
              <a:t>. 11:4</a:t>
            </a:r>
          </a:p>
          <a:p>
            <a:endParaRPr lang="en-US" dirty="0" smtClean="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A.	Who is the "Hinderer," the "Restraining one?"  </a:t>
            </a:r>
            <a:endParaRPr lang="en-US" dirty="0" smtClean="0">
              <a:solidFill>
                <a:schemeClr val="accent2">
                  <a:lumMod val="50000"/>
                </a:schemeClr>
              </a:solidFill>
            </a:endParaRPr>
          </a:p>
          <a:p>
            <a:r>
              <a:rPr lang="en-US" dirty="0" smtClean="0">
                <a:solidFill>
                  <a:schemeClr val="accent2">
                    <a:lumMod val="50000"/>
                  </a:schemeClr>
                </a:solidFill>
              </a:rPr>
              <a:t>When </a:t>
            </a:r>
            <a:r>
              <a:rPr lang="en-US" dirty="0" smtClean="0">
                <a:solidFill>
                  <a:schemeClr val="accent2">
                    <a:lumMod val="50000"/>
                  </a:schemeClr>
                </a:solidFill>
              </a:rPr>
              <a:t>the Holy Spirit quit striving with man in Noah's day, God's judgment came upon the earth, </a:t>
            </a:r>
            <a:r>
              <a:rPr lang="en-US" dirty="0" smtClean="0">
                <a:solidFill>
                  <a:schemeClr val="accent2">
                    <a:lumMod val="50000"/>
                  </a:schemeClr>
                </a:solidFill>
              </a:rPr>
              <a:t>Genesis </a:t>
            </a:r>
            <a:r>
              <a:rPr lang="en-US" dirty="0" smtClean="0">
                <a:solidFill>
                  <a:schemeClr val="accent2">
                    <a:lumMod val="50000"/>
                  </a:schemeClr>
                </a:solidFill>
              </a:rPr>
              <a:t>6:3.</a:t>
            </a:r>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chemeClr val="accent2">
                    <a:lumMod val="50000"/>
                  </a:schemeClr>
                </a:solidFill>
              </a:rPr>
              <a:t>The work of the Holy Spirit and the ministry of the Church is to restrain wickedness in the </a:t>
            </a:r>
            <a:r>
              <a:rPr lang="en-US" dirty="0" smtClean="0">
                <a:solidFill>
                  <a:schemeClr val="accent2">
                    <a:lumMod val="50000"/>
                  </a:schemeClr>
                </a:solidFill>
              </a:rPr>
              <a:t>earth.</a:t>
            </a:r>
          </a:p>
          <a:p>
            <a:r>
              <a:rPr lang="en-US" dirty="0" smtClean="0"/>
              <a:t>John </a:t>
            </a:r>
            <a:r>
              <a:rPr lang="en-US" dirty="0" smtClean="0"/>
              <a:t>16:7-8, LITV,  “But </a:t>
            </a:r>
            <a:r>
              <a:rPr lang="en-US" dirty="0" smtClean="0"/>
              <a:t>I tell you the truth, it is advantageous for you that I should go; for if I do not go away, the Comforter will not come to you. But if I go, I will send Him to you.  8,  And having come, that One will convict the world concerning sin, and concerning righteousness, and concerning </a:t>
            </a:r>
            <a:r>
              <a:rPr lang="en-US" dirty="0" smtClean="0"/>
              <a:t>judgment.”</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The presence of the Holy Spirit in believers makes them the salt and light to the world, </a:t>
            </a:r>
            <a:r>
              <a:rPr lang="en-US" dirty="0" smtClean="0">
                <a:solidFill>
                  <a:schemeClr val="accent2">
                    <a:lumMod val="50000"/>
                  </a:schemeClr>
                </a:solidFill>
              </a:rPr>
              <a:t>Matthew </a:t>
            </a:r>
            <a:r>
              <a:rPr lang="en-US" dirty="0" smtClean="0">
                <a:solidFill>
                  <a:schemeClr val="accent2">
                    <a:lumMod val="50000"/>
                  </a:schemeClr>
                </a:solidFill>
              </a:rPr>
              <a:t>5:13-16.</a:t>
            </a:r>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B.	When the Hinderer is removed, Satan will have a free hand for a short season to establish his authority and to reveal the antichrist.</a:t>
            </a:r>
            <a:endParaRPr lang="en-US"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The Rapture</a:t>
            </a:r>
            <a:endParaRPr lang="en-US" dirty="0"/>
          </a:p>
        </p:txBody>
      </p:sp>
      <p:sp>
        <p:nvSpPr>
          <p:cNvPr id="3" name="Content Placeholder 2"/>
          <p:cNvSpPr>
            <a:spLocks noGrp="1"/>
          </p:cNvSpPr>
          <p:nvPr>
            <p:ph idx="1"/>
          </p:nvPr>
        </p:nvSpPr>
        <p:spPr>
          <a:xfrm>
            <a:off x="457200" y="1219200"/>
            <a:ext cx="8458200" cy="4525963"/>
          </a:xfrm>
        </p:spPr>
        <p:txBody>
          <a:bodyPr/>
          <a:lstStyle/>
          <a:p>
            <a:pPr marL="342900" lvl="1" indent="-342900">
              <a:buFont typeface="Arial" pitchFamily="34" charset="0"/>
              <a:buChar char="•"/>
            </a:pPr>
            <a:r>
              <a:rPr lang="en-US" dirty="0" smtClean="0">
                <a:solidFill>
                  <a:schemeClr val="accent2">
                    <a:lumMod val="50000"/>
                  </a:schemeClr>
                </a:solidFill>
                <a:effectLst>
                  <a:outerShdw blurRad="38100" dist="38100" dir="2700000" algn="tl">
                    <a:srgbClr val="000000">
                      <a:alpha val="43137"/>
                    </a:srgbClr>
                  </a:outerShdw>
                </a:effectLst>
              </a:rPr>
              <a:t>1.  The spirits of His own people are in His presence.</a:t>
            </a:r>
            <a:endParaRPr lang="en-US" dirty="0" smtClean="0"/>
          </a:p>
          <a:p>
            <a:r>
              <a:rPr lang="en-US" dirty="0" smtClean="0"/>
              <a:t>II Corinthians 5:8, KJV,  “We </a:t>
            </a:r>
            <a:r>
              <a:rPr lang="en-US" dirty="0"/>
              <a:t>are confident, </a:t>
            </a:r>
            <a:r>
              <a:rPr lang="en-US" i="1" dirty="0"/>
              <a:t>I say, and willing rather to be absent from the body, and to be present with the Lord</a:t>
            </a:r>
            <a:r>
              <a:rPr lang="en-US" i="1" dirty="0" smtClean="0"/>
              <a:t>.”</a:t>
            </a:r>
            <a:endParaRPr lang="en-US" i="1"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solidFill>
                  <a:schemeClr val="accent2">
                    <a:lumMod val="50000"/>
                  </a:schemeClr>
                </a:solidFill>
                <a:effectLst>
                  <a:outerShdw blurRad="38100" dist="38100" dir="2700000" algn="tl">
                    <a:srgbClr val="000000">
                      <a:alpha val="43137"/>
                    </a:srgbClr>
                  </a:outerShdw>
                </a:effectLst>
              </a:rPr>
              <a:t>1.  The spirits of His own people are in His presence.</a:t>
            </a:r>
          </a:p>
          <a:p>
            <a:r>
              <a:rPr lang="en-US" dirty="0"/>
              <a:t>Philippians </a:t>
            </a:r>
            <a:r>
              <a:rPr lang="en-US" dirty="0" smtClean="0"/>
              <a:t>1:23, KJV,  “For </a:t>
            </a:r>
            <a:r>
              <a:rPr lang="en-US" dirty="0"/>
              <a:t>I am in a strait betwixt two, having a desire to depart, and to be with Christ; which is far better</a:t>
            </a:r>
            <a:r>
              <a:rPr lang="en-US" dirty="0" smtClean="0"/>
              <a:t>:”</a:t>
            </a:r>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effectLst>
                  <a:outerShdw blurRad="38100" dist="38100" dir="2700000" algn="tl">
                    <a:srgbClr val="000000">
                      <a:alpha val="43137"/>
                    </a:srgbClr>
                  </a:outerShdw>
                </a:effectLst>
              </a:rPr>
              <a:t>2.  His own are </a:t>
            </a:r>
            <a:r>
              <a:rPr lang="en-US" dirty="0" smtClean="0">
                <a:solidFill>
                  <a:schemeClr val="accent2">
                    <a:lumMod val="50000"/>
                  </a:schemeClr>
                </a:solidFill>
                <a:effectLst>
                  <a:outerShdw blurRad="38100" dist="38100" dir="2700000" algn="tl">
                    <a:srgbClr val="000000">
                      <a:alpha val="43137"/>
                    </a:srgbClr>
                  </a:outerShdw>
                </a:effectLst>
              </a:rPr>
              <a:t>conscious.</a:t>
            </a:r>
          </a:p>
          <a:p>
            <a:r>
              <a:rPr lang="en-US" dirty="0"/>
              <a:t>Revelation </a:t>
            </a:r>
            <a:r>
              <a:rPr lang="en-US" dirty="0" smtClean="0"/>
              <a:t>6:9, KJV,  “And </a:t>
            </a:r>
            <a:r>
              <a:rPr lang="en-US" dirty="0"/>
              <a:t>when he had opened the fifth seal, I saw under the altar the souls of them that were slain for the word of God, and for the testimony which they held</a:t>
            </a:r>
            <a:r>
              <a:rPr lang="en-US" dirty="0" smtClean="0"/>
              <a:t>:”</a:t>
            </a:r>
            <a:endParaRPr lang="en-US" dirty="0"/>
          </a:p>
          <a:p>
            <a:endParaRPr lang="en-US" dirty="0"/>
          </a:p>
          <a:p>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2.  His own are conscious.</a:t>
            </a:r>
          </a:p>
          <a:p>
            <a:r>
              <a:rPr lang="en-US" dirty="0" smtClean="0"/>
              <a:t>Luke 16:24, KJV,  “And </a:t>
            </a:r>
            <a:r>
              <a:rPr lang="en-US" dirty="0"/>
              <a:t>he cried and said, Father Abraham, have mercy on me, and send Lazarus, that he may dip the tip of his finger in water, and cool my tongue; for I am tormented in this flame</a:t>
            </a:r>
            <a:r>
              <a:rPr lang="en-US" dirty="0" smtClean="0"/>
              <a:t>.”</a:t>
            </a:r>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Custom 1">
      <a:majorFont>
        <a:latin typeface="Cooper Black"/>
        <a:ea typeface=""/>
        <a:cs typeface=""/>
      </a:majorFont>
      <a:minorFont>
        <a:latin typeface="Cooper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2424</Words>
  <Application>Microsoft Office PowerPoint</Application>
  <PresentationFormat>On-screen Show (4:3)</PresentationFormat>
  <Paragraphs>207</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The Rapture of the Church</vt:lpstr>
      <vt:lpstr>Compare Rapture and Second-Coming</vt:lpstr>
      <vt:lpstr>Compare Rapture and Second-Coming</vt:lpstr>
      <vt:lpstr>Compare Rapture and Second-Coming</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lpstr>The Rapture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52</cp:revision>
  <dcterms:created xsi:type="dcterms:W3CDTF">2012-09-05T20:58:42Z</dcterms:created>
  <dcterms:modified xsi:type="dcterms:W3CDTF">2012-09-12T19:59:43Z</dcterms:modified>
</cp:coreProperties>
</file>