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82869F-F4C3-4588-A3D8-8184EB5BCD43}" type="datetimeFigureOut">
              <a:rPr lang="en-US" smtClean="0"/>
              <a:t>6/30/2012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869F-F4C3-4588-A3D8-8184EB5BCD43}" type="datetimeFigureOut">
              <a:rPr lang="en-US" smtClean="0"/>
              <a:t>6/30/2012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869F-F4C3-4588-A3D8-8184EB5BCD43}" type="datetimeFigureOut">
              <a:rPr lang="en-US" smtClean="0"/>
              <a:t>6/30/2012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869F-F4C3-4588-A3D8-8184EB5BCD43}" type="datetimeFigureOut">
              <a:rPr lang="en-US" smtClean="0"/>
              <a:t>6/30/2012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82869F-F4C3-4588-A3D8-8184EB5BCD43}" type="datetimeFigureOut">
              <a:rPr lang="en-US" smtClean="0"/>
              <a:t>6/30/2012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82869F-F4C3-4588-A3D8-8184EB5BCD43}" type="datetimeFigureOut">
              <a:rPr lang="en-US" smtClean="0"/>
              <a:t>6/30/2012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82869F-F4C3-4588-A3D8-8184EB5BCD43}" type="datetimeFigureOut">
              <a:rPr lang="en-US" smtClean="0"/>
              <a:t>6/30/2012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82869F-F4C3-4588-A3D8-8184EB5BCD43}" type="datetimeFigureOut">
              <a:rPr lang="en-US" smtClean="0"/>
              <a:t>6/30/2012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2869F-F4C3-4588-A3D8-8184EB5BCD43}" type="datetimeFigureOut">
              <a:rPr lang="en-US" smtClean="0"/>
              <a:t>6/30/2012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869F-F4C3-4588-A3D8-8184EB5BCD43}" type="datetimeFigureOut">
              <a:rPr lang="en-US" smtClean="0"/>
              <a:t>6/30/2012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869F-F4C3-4588-A3D8-8184EB5BCD43}" type="datetimeFigureOut">
              <a:rPr lang="en-US" smtClean="0"/>
              <a:t>6/30/2012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C0A5B-38B5-4DF9-9D03-2152C4B13D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2869F-F4C3-4588-A3D8-8184EB5BCD43}" type="datetimeFigureOut">
              <a:rPr lang="en-US" smtClean="0"/>
              <a:t>6/30/2012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C0A5B-38B5-4DF9-9D03-2152C4B13D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oper Black" pitchFamily="18" charset="0"/>
              </a:rPr>
              <a:t>Prayer Changes You</a:t>
            </a:r>
            <a:endParaRPr lang="en-US" dirty="0">
              <a:latin typeface="Cooper Black" pitchFamily="18" charset="0"/>
            </a:endParaRPr>
          </a:p>
        </p:txBody>
      </p:sp>
      <p:sp>
        <p:nvSpPr>
          <p:cNvPr id="3" name="Subtitle 2"/>
          <p:cNvSpPr>
            <a:spLocks noGrp="1"/>
          </p:cNvSpPr>
          <p:nvPr>
            <p:ph type="subTitle" idx="1"/>
          </p:nvPr>
        </p:nvSpPr>
        <p:spPr>
          <a:xfrm>
            <a:off x="228600" y="5257800"/>
            <a:ext cx="4023360" cy="1097280"/>
          </a:xfrm>
        </p:spPr>
        <p:txBody>
          <a:bodyPr>
            <a:normAutofit fontScale="70000" lnSpcReduction="20000"/>
          </a:bodyPr>
          <a:lstStyle/>
          <a:p>
            <a:pPr algn="l"/>
            <a:r>
              <a:rPr lang="en-US" b="1" dirty="0" smtClean="0">
                <a:solidFill>
                  <a:srgbClr val="002060"/>
                </a:solidFill>
              </a:rPr>
              <a:t>Louis G. Hulsey</a:t>
            </a:r>
          </a:p>
          <a:p>
            <a:pPr algn="l"/>
            <a:r>
              <a:rPr lang="en-US" b="1" dirty="0" smtClean="0">
                <a:solidFill>
                  <a:srgbClr val="002060"/>
                </a:solidFill>
              </a:rPr>
              <a:t>July 1, 2012</a:t>
            </a:r>
          </a:p>
          <a:p>
            <a:pPr algn="l"/>
            <a:r>
              <a:rPr lang="en-US" b="1" dirty="0" smtClean="0">
                <a:solidFill>
                  <a:srgbClr val="002060"/>
                </a:solidFill>
              </a:rPr>
              <a:t>Casa Grande, Arizona</a:t>
            </a:r>
            <a:endParaRPr lang="en-US"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Prayer Is</a:t>
            </a:r>
            <a:endParaRPr lang="en-US" dirty="0">
              <a:latin typeface="Cooper Black" pitchFamily="18" charset="0"/>
            </a:endParaRPr>
          </a:p>
        </p:txBody>
      </p:sp>
      <p:sp>
        <p:nvSpPr>
          <p:cNvPr id="3" name="Content Placeholder 2"/>
          <p:cNvSpPr>
            <a:spLocks noGrp="1"/>
          </p:cNvSpPr>
          <p:nvPr>
            <p:ph idx="1"/>
          </p:nvPr>
        </p:nvSpPr>
        <p:spPr/>
        <p:txBody>
          <a:bodyPr/>
          <a:lstStyle/>
          <a:p>
            <a:r>
              <a:rPr lang="en-US" dirty="0">
                <a:latin typeface="Cooper Black" pitchFamily="18" charset="0"/>
              </a:rPr>
              <a:t>Prayer is the exercise of your place as God’s under-ruler in the earth</a:t>
            </a:r>
            <a:r>
              <a:rPr lang="en-US" dirty="0" smtClean="0">
                <a:latin typeface="Cooper Black" pitchFamily="18" charset="0"/>
              </a:rPr>
              <a:t>.</a:t>
            </a:r>
            <a:r>
              <a:rPr lang="en-US" dirty="0">
                <a:latin typeface="Cooper Black" pitchFamily="18" charset="0"/>
              </a:rPr>
              <a:t> </a:t>
            </a:r>
          </a:p>
          <a:p>
            <a:r>
              <a:rPr lang="en-US" dirty="0">
                <a:latin typeface="Cooper Black" pitchFamily="18" charset="0"/>
              </a:rPr>
              <a:t>Prayer prepares you to reign with Christ during His Millennial Reign</a:t>
            </a:r>
            <a:r>
              <a:rPr lang="en-US" dirty="0" smtClean="0">
                <a:latin typeface="Cooper Black" pitchFamily="18" charset="0"/>
              </a:rPr>
              <a:t>.</a:t>
            </a:r>
            <a:r>
              <a:rPr lang="en-US" dirty="0">
                <a:latin typeface="Cooper Black"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latin typeface="Cooper Black" pitchFamily="18" charset="0"/>
              </a:rPr>
              <a:t>What Prayer </a:t>
            </a:r>
            <a:r>
              <a:rPr lang="en-US" b="1" dirty="0" smtClean="0">
                <a:effectLst>
                  <a:outerShdw blurRad="38100" dist="38100" dir="2700000" algn="tl">
                    <a:srgbClr val="000000">
                      <a:alpha val="43137"/>
                    </a:srgbClr>
                  </a:outerShdw>
                </a:effectLst>
                <a:latin typeface="Cooper Black" pitchFamily="18" charset="0"/>
              </a:rPr>
              <a:t>Does</a:t>
            </a:r>
            <a:endParaRPr lang="en-US" dirty="0">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p:txBody>
          <a:bodyPr/>
          <a:lstStyle/>
          <a:p>
            <a:r>
              <a:rPr lang="en-US" dirty="0">
                <a:effectLst>
                  <a:outerShdw blurRad="38100" dist="38100" dir="2700000" algn="tl">
                    <a:srgbClr val="000000">
                      <a:alpha val="43137"/>
                    </a:srgbClr>
                  </a:outerShdw>
                </a:effectLst>
                <a:latin typeface="Cooper Black" pitchFamily="18" charset="0"/>
              </a:rPr>
              <a:t>Paul’s entire ministry was the result of his prayer life.  </a:t>
            </a:r>
          </a:p>
          <a:p>
            <a:r>
              <a:rPr lang="en-US" dirty="0" smtClean="0">
                <a:effectLst>
                  <a:outerShdw blurRad="38100" dist="38100" dir="2700000" algn="tl">
                    <a:srgbClr val="000000">
                      <a:alpha val="43137"/>
                    </a:srgbClr>
                  </a:outerShdw>
                </a:effectLst>
                <a:latin typeface="Cooper Black" pitchFamily="18" charset="0"/>
              </a:rPr>
              <a:t>Paul’s ministry </a:t>
            </a:r>
            <a:r>
              <a:rPr lang="en-US" dirty="0">
                <a:effectLst>
                  <a:outerShdw blurRad="38100" dist="38100" dir="2700000" algn="tl">
                    <a:srgbClr val="000000">
                      <a:alpha val="43137"/>
                    </a:srgbClr>
                  </a:outerShdw>
                </a:effectLst>
                <a:latin typeface="Cooper Black" pitchFamily="18" charset="0"/>
              </a:rPr>
              <a:t>flowed from his relationship with God</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ffectLst>
                  <a:outerShdw blurRad="38100" dist="38100" dir="2700000" algn="tl">
                    <a:srgbClr val="000000">
                      <a:alpha val="43137"/>
                    </a:srgbClr>
                  </a:outerShdw>
                </a:effectLst>
                <a:latin typeface="Cooper Black" pitchFamily="18" charset="0"/>
              </a:rPr>
              <a:t>1 Corinthians </a:t>
            </a:r>
            <a:r>
              <a:rPr lang="en-US" dirty="0" smtClean="0">
                <a:effectLst>
                  <a:outerShdw blurRad="38100" dist="38100" dir="2700000" algn="tl">
                    <a:srgbClr val="000000">
                      <a:alpha val="43137"/>
                    </a:srgbClr>
                  </a:outerShdw>
                </a:effectLst>
                <a:latin typeface="Cooper Black" pitchFamily="18" charset="0"/>
              </a:rPr>
              <a:t>2:7-8</a:t>
            </a:r>
            <a:endParaRPr lang="en-US" dirty="0">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p:txBody>
          <a:bodyPr/>
          <a:lstStyle/>
          <a:p>
            <a:r>
              <a:rPr lang="en-US" dirty="0">
                <a:effectLst>
                  <a:outerShdw blurRad="38100" dist="38100" dir="2700000" algn="tl">
                    <a:srgbClr val="000000">
                      <a:alpha val="43137"/>
                    </a:srgbClr>
                  </a:outerShdw>
                </a:effectLst>
                <a:latin typeface="Cooper Black" pitchFamily="18" charset="0"/>
              </a:rPr>
              <a:t>7,  “But we speak the wisdom of God in a mystery, </a:t>
            </a:r>
            <a:r>
              <a:rPr lang="en-US" i="1" dirty="0">
                <a:effectLst>
                  <a:outerShdw blurRad="38100" dist="38100" dir="2700000" algn="tl">
                    <a:srgbClr val="000000">
                      <a:alpha val="43137"/>
                    </a:srgbClr>
                  </a:outerShdw>
                </a:effectLst>
                <a:latin typeface="Cooper Black" pitchFamily="18" charset="0"/>
              </a:rPr>
              <a:t>even</a:t>
            </a:r>
            <a:r>
              <a:rPr lang="en-US" dirty="0">
                <a:effectLst>
                  <a:outerShdw blurRad="38100" dist="38100" dir="2700000" algn="tl">
                    <a:srgbClr val="000000">
                      <a:alpha val="43137"/>
                    </a:srgbClr>
                  </a:outerShdw>
                </a:effectLst>
                <a:latin typeface="Cooper Black" pitchFamily="18" charset="0"/>
              </a:rPr>
              <a:t> the hidden </a:t>
            </a:r>
            <a:r>
              <a:rPr lang="en-US" i="1" dirty="0">
                <a:effectLst>
                  <a:outerShdw blurRad="38100" dist="38100" dir="2700000" algn="tl">
                    <a:srgbClr val="000000">
                      <a:alpha val="43137"/>
                    </a:srgbClr>
                  </a:outerShdw>
                </a:effectLst>
                <a:latin typeface="Cooper Black" pitchFamily="18" charset="0"/>
              </a:rPr>
              <a:t>wisdom,</a:t>
            </a:r>
            <a:r>
              <a:rPr lang="en-US" dirty="0">
                <a:effectLst>
                  <a:outerShdw blurRad="38100" dist="38100" dir="2700000" algn="tl">
                    <a:srgbClr val="000000">
                      <a:alpha val="43137"/>
                    </a:srgbClr>
                  </a:outerShdw>
                </a:effectLst>
                <a:latin typeface="Cooper Black" pitchFamily="18" charset="0"/>
              </a:rPr>
              <a:t> which God ordained before the world unto our glory:</a:t>
            </a:r>
          </a:p>
          <a:p>
            <a:r>
              <a:rPr lang="en-US" dirty="0">
                <a:effectLst>
                  <a:outerShdw blurRad="38100" dist="38100" dir="2700000" algn="tl">
                    <a:srgbClr val="000000">
                      <a:alpha val="43137"/>
                    </a:srgbClr>
                  </a:outerShdw>
                </a:effectLst>
                <a:latin typeface="Cooper Black" pitchFamily="18" charset="0"/>
              </a:rPr>
              <a:t>8,  “Which none of the princes of this world knew: for had they known </a:t>
            </a:r>
            <a:r>
              <a:rPr lang="en-US" i="1" dirty="0">
                <a:effectLst>
                  <a:outerShdw blurRad="38100" dist="38100" dir="2700000" algn="tl">
                    <a:srgbClr val="000000">
                      <a:alpha val="43137"/>
                    </a:srgbClr>
                  </a:outerShdw>
                </a:effectLst>
                <a:latin typeface="Cooper Black" pitchFamily="18" charset="0"/>
              </a:rPr>
              <a:t>it,</a:t>
            </a:r>
            <a:r>
              <a:rPr lang="en-US" dirty="0">
                <a:effectLst>
                  <a:outerShdw blurRad="38100" dist="38100" dir="2700000" algn="tl">
                    <a:srgbClr val="000000">
                      <a:alpha val="43137"/>
                    </a:srgbClr>
                  </a:outerShdw>
                </a:effectLst>
                <a:latin typeface="Cooper Black" pitchFamily="18" charset="0"/>
              </a:rPr>
              <a:t> they would not have crucified the Lord of glory</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1 Corinthians 2:9-10</a:t>
            </a:r>
            <a:endParaRPr lang="en-US" dirty="0"/>
          </a:p>
        </p:txBody>
      </p:sp>
      <p:sp>
        <p:nvSpPr>
          <p:cNvPr id="3" name="Content Placeholder 2"/>
          <p:cNvSpPr>
            <a:spLocks noGrp="1"/>
          </p:cNvSpPr>
          <p:nvPr>
            <p:ph idx="1"/>
          </p:nvPr>
        </p:nvSpPr>
        <p:spPr/>
        <p:txBody>
          <a:bodyPr>
            <a:normAutofit lnSpcReduction="10000"/>
          </a:bodyPr>
          <a:lstStyle/>
          <a:p>
            <a:r>
              <a:rPr lang="en-US" dirty="0">
                <a:effectLst>
                  <a:outerShdw blurRad="38100" dist="38100" dir="2700000" algn="tl">
                    <a:srgbClr val="000000">
                      <a:alpha val="43137"/>
                    </a:srgbClr>
                  </a:outerShdw>
                </a:effectLst>
                <a:latin typeface="Cooper Black" pitchFamily="18" charset="0"/>
              </a:rPr>
              <a:t>9,  But as it is written, Eye hath not seen, nor ear heard, neither have entered into the heart of man, the things which God hath prepared for them that love him.</a:t>
            </a:r>
          </a:p>
          <a:p>
            <a:r>
              <a:rPr lang="en-US" dirty="0">
                <a:effectLst>
                  <a:outerShdw blurRad="38100" dist="38100" dir="2700000" algn="tl">
                    <a:srgbClr val="000000">
                      <a:alpha val="43137"/>
                    </a:srgbClr>
                  </a:outerShdw>
                </a:effectLst>
                <a:latin typeface="Cooper Black" pitchFamily="18" charset="0"/>
              </a:rPr>
              <a:t>10,  But God hath revealed </a:t>
            </a:r>
            <a:r>
              <a:rPr lang="en-US" i="1" dirty="0">
                <a:effectLst>
                  <a:outerShdw blurRad="38100" dist="38100" dir="2700000" algn="tl">
                    <a:srgbClr val="000000">
                      <a:alpha val="43137"/>
                    </a:srgbClr>
                  </a:outerShdw>
                </a:effectLst>
                <a:latin typeface="Cooper Black" pitchFamily="18" charset="0"/>
              </a:rPr>
              <a:t>them</a:t>
            </a:r>
            <a:r>
              <a:rPr lang="en-US" dirty="0">
                <a:effectLst>
                  <a:outerShdw blurRad="38100" dist="38100" dir="2700000" algn="tl">
                    <a:srgbClr val="000000">
                      <a:alpha val="43137"/>
                    </a:srgbClr>
                  </a:outerShdw>
                </a:effectLst>
                <a:latin typeface="Cooper Black" pitchFamily="18" charset="0"/>
              </a:rPr>
              <a:t> unto us by his Spirit: for the Spirit </a:t>
            </a:r>
            <a:r>
              <a:rPr lang="en-US" dirty="0" err="1">
                <a:effectLst>
                  <a:outerShdw blurRad="38100" dist="38100" dir="2700000" algn="tl">
                    <a:srgbClr val="000000">
                      <a:alpha val="43137"/>
                    </a:srgbClr>
                  </a:outerShdw>
                </a:effectLst>
                <a:latin typeface="Cooper Black" pitchFamily="18" charset="0"/>
              </a:rPr>
              <a:t>searcheth</a:t>
            </a:r>
            <a:r>
              <a:rPr lang="en-US" dirty="0">
                <a:effectLst>
                  <a:outerShdw blurRad="38100" dist="38100" dir="2700000" algn="tl">
                    <a:srgbClr val="000000">
                      <a:alpha val="43137"/>
                    </a:srgbClr>
                  </a:outerShdw>
                </a:effectLst>
                <a:latin typeface="Cooper Black" pitchFamily="18" charset="0"/>
              </a:rPr>
              <a:t> all things, yea, the deep things of God</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1 Corinthians 2:11-12</a:t>
            </a:r>
            <a:endParaRPr lang="en-US" dirty="0"/>
          </a:p>
        </p:txBody>
      </p:sp>
      <p:sp>
        <p:nvSpPr>
          <p:cNvPr id="3" name="Content Placeholder 2"/>
          <p:cNvSpPr>
            <a:spLocks noGrp="1"/>
          </p:cNvSpPr>
          <p:nvPr>
            <p:ph idx="1"/>
          </p:nvPr>
        </p:nvSpPr>
        <p:spPr/>
        <p:txBody>
          <a:bodyPr>
            <a:normAutofit fontScale="92500"/>
          </a:bodyPr>
          <a:lstStyle/>
          <a:p>
            <a:r>
              <a:rPr lang="en-US" dirty="0">
                <a:effectLst>
                  <a:outerShdw blurRad="38100" dist="38100" dir="2700000" algn="tl">
                    <a:srgbClr val="000000">
                      <a:alpha val="43137"/>
                    </a:srgbClr>
                  </a:outerShdw>
                </a:effectLst>
                <a:latin typeface="Cooper Black" pitchFamily="18" charset="0"/>
              </a:rPr>
              <a:t>11,  </a:t>
            </a:r>
            <a:r>
              <a:rPr lang="en-US" dirty="0" smtClean="0">
                <a:effectLst>
                  <a:outerShdw blurRad="38100" dist="38100" dir="2700000" algn="tl">
                    <a:srgbClr val="000000">
                      <a:alpha val="43137"/>
                    </a:srgbClr>
                  </a:outerShdw>
                </a:effectLst>
                <a:latin typeface="Cooper Black" pitchFamily="18" charset="0"/>
              </a:rPr>
              <a:t>“For </a:t>
            </a:r>
            <a:r>
              <a:rPr lang="en-US" dirty="0">
                <a:effectLst>
                  <a:outerShdw blurRad="38100" dist="38100" dir="2700000" algn="tl">
                    <a:srgbClr val="000000">
                      <a:alpha val="43137"/>
                    </a:srgbClr>
                  </a:outerShdw>
                </a:effectLst>
                <a:latin typeface="Cooper Black" pitchFamily="18" charset="0"/>
              </a:rPr>
              <a:t>what man </a:t>
            </a:r>
            <a:r>
              <a:rPr lang="en-US" dirty="0" err="1">
                <a:effectLst>
                  <a:outerShdw blurRad="38100" dist="38100" dir="2700000" algn="tl">
                    <a:srgbClr val="000000">
                      <a:alpha val="43137"/>
                    </a:srgbClr>
                  </a:outerShdw>
                </a:effectLst>
                <a:latin typeface="Cooper Black" pitchFamily="18" charset="0"/>
              </a:rPr>
              <a:t>knoweth</a:t>
            </a:r>
            <a:r>
              <a:rPr lang="en-US" dirty="0">
                <a:effectLst>
                  <a:outerShdw blurRad="38100" dist="38100" dir="2700000" algn="tl">
                    <a:srgbClr val="000000">
                      <a:alpha val="43137"/>
                    </a:srgbClr>
                  </a:outerShdw>
                </a:effectLst>
                <a:latin typeface="Cooper Black" pitchFamily="18" charset="0"/>
              </a:rPr>
              <a:t> the things of a man, save the spirit of man which is in him? even so the things of God </a:t>
            </a:r>
            <a:r>
              <a:rPr lang="en-US" dirty="0" err="1">
                <a:effectLst>
                  <a:outerShdw blurRad="38100" dist="38100" dir="2700000" algn="tl">
                    <a:srgbClr val="000000">
                      <a:alpha val="43137"/>
                    </a:srgbClr>
                  </a:outerShdw>
                </a:effectLst>
                <a:latin typeface="Cooper Black" pitchFamily="18" charset="0"/>
              </a:rPr>
              <a:t>knoweth</a:t>
            </a:r>
            <a:r>
              <a:rPr lang="en-US" dirty="0">
                <a:effectLst>
                  <a:outerShdw blurRad="38100" dist="38100" dir="2700000" algn="tl">
                    <a:srgbClr val="000000">
                      <a:alpha val="43137"/>
                    </a:srgbClr>
                  </a:outerShdw>
                </a:effectLst>
                <a:latin typeface="Cooper Black" pitchFamily="18" charset="0"/>
              </a:rPr>
              <a:t> no man, but the Spirit of God.</a:t>
            </a:r>
          </a:p>
          <a:p>
            <a:r>
              <a:rPr lang="en-US" dirty="0">
                <a:effectLst>
                  <a:outerShdw blurRad="38100" dist="38100" dir="2700000" algn="tl">
                    <a:srgbClr val="000000">
                      <a:alpha val="43137"/>
                    </a:srgbClr>
                  </a:outerShdw>
                </a:effectLst>
                <a:latin typeface="Cooper Black" pitchFamily="18" charset="0"/>
              </a:rPr>
              <a:t>12,  </a:t>
            </a:r>
            <a:r>
              <a:rPr lang="en-US" dirty="0" smtClean="0">
                <a:effectLst>
                  <a:outerShdw blurRad="38100" dist="38100" dir="2700000" algn="tl">
                    <a:srgbClr val="000000">
                      <a:alpha val="43137"/>
                    </a:srgbClr>
                  </a:outerShdw>
                </a:effectLst>
                <a:latin typeface="Cooper Black" pitchFamily="18" charset="0"/>
              </a:rPr>
              <a:t>“Now </a:t>
            </a:r>
            <a:r>
              <a:rPr lang="en-US" dirty="0">
                <a:effectLst>
                  <a:outerShdw blurRad="38100" dist="38100" dir="2700000" algn="tl">
                    <a:srgbClr val="000000">
                      <a:alpha val="43137"/>
                    </a:srgbClr>
                  </a:outerShdw>
                </a:effectLst>
                <a:latin typeface="Cooper Black" pitchFamily="18" charset="0"/>
              </a:rPr>
              <a:t>we have received, not the spirit of the world, but the spirit which is of God; that we might know the things that are freely given to us of God</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1 Corinthians 2:13-14</a:t>
            </a:r>
            <a:endParaRPr lang="en-US" dirty="0"/>
          </a:p>
        </p:txBody>
      </p:sp>
      <p:sp>
        <p:nvSpPr>
          <p:cNvPr id="3" name="Content Placeholder 2"/>
          <p:cNvSpPr>
            <a:spLocks noGrp="1"/>
          </p:cNvSpPr>
          <p:nvPr>
            <p:ph idx="1"/>
          </p:nvPr>
        </p:nvSpPr>
        <p:spPr/>
        <p:txBody>
          <a:bodyPr>
            <a:normAutofit fontScale="92500" lnSpcReduction="10000"/>
          </a:bodyPr>
          <a:lstStyle/>
          <a:p>
            <a:r>
              <a:rPr lang="en-US" dirty="0">
                <a:effectLst>
                  <a:outerShdw blurRad="38100" dist="38100" dir="2700000" algn="tl">
                    <a:srgbClr val="000000">
                      <a:alpha val="43137"/>
                    </a:srgbClr>
                  </a:outerShdw>
                </a:effectLst>
                <a:latin typeface="Cooper Black" pitchFamily="18" charset="0"/>
              </a:rPr>
              <a:t>13,  Which things also we speak, not in the words which man's wisdom </a:t>
            </a:r>
            <a:r>
              <a:rPr lang="en-US" dirty="0" err="1">
                <a:effectLst>
                  <a:outerShdw blurRad="38100" dist="38100" dir="2700000" algn="tl">
                    <a:srgbClr val="000000">
                      <a:alpha val="43137"/>
                    </a:srgbClr>
                  </a:outerShdw>
                </a:effectLst>
                <a:latin typeface="Cooper Black" pitchFamily="18" charset="0"/>
              </a:rPr>
              <a:t>teacheth</a:t>
            </a:r>
            <a:r>
              <a:rPr lang="en-US" dirty="0">
                <a:effectLst>
                  <a:outerShdw blurRad="38100" dist="38100" dir="2700000" algn="tl">
                    <a:srgbClr val="000000">
                      <a:alpha val="43137"/>
                    </a:srgbClr>
                  </a:outerShdw>
                </a:effectLst>
                <a:latin typeface="Cooper Black" pitchFamily="18" charset="0"/>
              </a:rPr>
              <a:t>, but which the </a:t>
            </a:r>
            <a:r>
              <a:rPr lang="en-US" dirty="0" smtClean="0">
                <a:effectLst>
                  <a:outerShdw blurRad="38100" dist="38100" dir="2700000" algn="tl">
                    <a:srgbClr val="000000">
                      <a:alpha val="43137"/>
                    </a:srgbClr>
                  </a:outerShdw>
                </a:effectLst>
                <a:latin typeface="Cooper Black" pitchFamily="18" charset="0"/>
              </a:rPr>
              <a:t>Holy </a:t>
            </a:r>
            <a:r>
              <a:rPr lang="en-US" dirty="0">
                <a:effectLst>
                  <a:outerShdw blurRad="38100" dist="38100" dir="2700000" algn="tl">
                    <a:srgbClr val="000000">
                      <a:alpha val="43137"/>
                    </a:srgbClr>
                  </a:outerShdw>
                </a:effectLst>
                <a:latin typeface="Cooper Black" pitchFamily="18" charset="0"/>
              </a:rPr>
              <a:t>Ghost </a:t>
            </a:r>
            <a:r>
              <a:rPr lang="en-US" dirty="0" err="1">
                <a:effectLst>
                  <a:outerShdw blurRad="38100" dist="38100" dir="2700000" algn="tl">
                    <a:srgbClr val="000000">
                      <a:alpha val="43137"/>
                    </a:srgbClr>
                  </a:outerShdw>
                </a:effectLst>
                <a:latin typeface="Cooper Black" pitchFamily="18" charset="0"/>
              </a:rPr>
              <a:t>teacheth</a:t>
            </a:r>
            <a:r>
              <a:rPr lang="en-US" dirty="0">
                <a:effectLst>
                  <a:outerShdw blurRad="38100" dist="38100" dir="2700000" algn="tl">
                    <a:srgbClr val="000000">
                      <a:alpha val="43137"/>
                    </a:srgbClr>
                  </a:outerShdw>
                </a:effectLst>
                <a:latin typeface="Cooper Black" pitchFamily="18" charset="0"/>
              </a:rPr>
              <a:t>; comparing spiritual things with spiritual.</a:t>
            </a:r>
          </a:p>
          <a:p>
            <a:r>
              <a:rPr lang="en-US" dirty="0">
                <a:effectLst>
                  <a:outerShdw blurRad="38100" dist="38100" dir="2700000" algn="tl">
                    <a:srgbClr val="000000">
                      <a:alpha val="43137"/>
                    </a:srgbClr>
                  </a:outerShdw>
                </a:effectLst>
                <a:latin typeface="Cooper Black" pitchFamily="18" charset="0"/>
              </a:rPr>
              <a:t>14,  But the natural man </a:t>
            </a:r>
            <a:r>
              <a:rPr lang="en-US" dirty="0" err="1">
                <a:effectLst>
                  <a:outerShdw blurRad="38100" dist="38100" dir="2700000" algn="tl">
                    <a:srgbClr val="000000">
                      <a:alpha val="43137"/>
                    </a:srgbClr>
                  </a:outerShdw>
                </a:effectLst>
                <a:latin typeface="Cooper Black" pitchFamily="18" charset="0"/>
              </a:rPr>
              <a:t>receiveth</a:t>
            </a:r>
            <a:r>
              <a:rPr lang="en-US" dirty="0">
                <a:effectLst>
                  <a:outerShdw blurRad="38100" dist="38100" dir="2700000" algn="tl">
                    <a:srgbClr val="000000">
                      <a:alpha val="43137"/>
                    </a:srgbClr>
                  </a:outerShdw>
                </a:effectLst>
                <a:latin typeface="Cooper Black" pitchFamily="18" charset="0"/>
              </a:rPr>
              <a:t> not the things of the Spirit of God: for they are foolishness unto him: neither can he know </a:t>
            </a:r>
            <a:r>
              <a:rPr lang="en-US" i="1" dirty="0">
                <a:effectLst>
                  <a:outerShdw blurRad="38100" dist="38100" dir="2700000" algn="tl">
                    <a:srgbClr val="000000">
                      <a:alpha val="43137"/>
                    </a:srgbClr>
                  </a:outerShdw>
                </a:effectLst>
                <a:latin typeface="Cooper Black" pitchFamily="18" charset="0"/>
              </a:rPr>
              <a:t>them,</a:t>
            </a:r>
            <a:r>
              <a:rPr lang="en-US" dirty="0">
                <a:effectLst>
                  <a:outerShdw blurRad="38100" dist="38100" dir="2700000" algn="tl">
                    <a:srgbClr val="000000">
                      <a:alpha val="43137"/>
                    </a:srgbClr>
                  </a:outerShdw>
                </a:effectLst>
                <a:latin typeface="Cooper Black" pitchFamily="18" charset="0"/>
              </a:rPr>
              <a:t> because they are spiritually discerned</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1 Corinthians 2:15-16</a:t>
            </a:r>
            <a:endParaRPr lang="en-US" dirty="0"/>
          </a:p>
        </p:txBody>
      </p:sp>
      <p:sp>
        <p:nvSpPr>
          <p:cNvPr id="3" name="Content Placeholder 2"/>
          <p:cNvSpPr>
            <a:spLocks noGrp="1"/>
          </p:cNvSpPr>
          <p:nvPr>
            <p:ph idx="1"/>
          </p:nvPr>
        </p:nvSpPr>
        <p:spPr/>
        <p:txBody>
          <a:bodyPr/>
          <a:lstStyle/>
          <a:p>
            <a:r>
              <a:rPr lang="en-US" dirty="0">
                <a:effectLst>
                  <a:outerShdw blurRad="38100" dist="38100" dir="2700000" algn="tl">
                    <a:srgbClr val="000000">
                      <a:alpha val="43137"/>
                    </a:srgbClr>
                  </a:outerShdw>
                </a:effectLst>
                <a:latin typeface="Cooper Black" pitchFamily="18" charset="0"/>
              </a:rPr>
              <a:t>15,  </a:t>
            </a:r>
            <a:r>
              <a:rPr lang="en-US" dirty="0" smtClean="0">
                <a:effectLst>
                  <a:outerShdw blurRad="38100" dist="38100" dir="2700000" algn="tl">
                    <a:srgbClr val="000000">
                      <a:alpha val="43137"/>
                    </a:srgbClr>
                  </a:outerShdw>
                </a:effectLst>
                <a:latin typeface="Cooper Black" pitchFamily="18" charset="0"/>
              </a:rPr>
              <a:t>“But </a:t>
            </a:r>
            <a:r>
              <a:rPr lang="en-US" dirty="0">
                <a:effectLst>
                  <a:outerShdw blurRad="38100" dist="38100" dir="2700000" algn="tl">
                    <a:srgbClr val="000000">
                      <a:alpha val="43137"/>
                    </a:srgbClr>
                  </a:outerShdw>
                </a:effectLst>
                <a:latin typeface="Cooper Black" pitchFamily="18" charset="0"/>
              </a:rPr>
              <a:t>he that is spiritual </a:t>
            </a:r>
            <a:r>
              <a:rPr lang="en-US" dirty="0" err="1">
                <a:effectLst>
                  <a:outerShdw blurRad="38100" dist="38100" dir="2700000" algn="tl">
                    <a:srgbClr val="000000">
                      <a:alpha val="43137"/>
                    </a:srgbClr>
                  </a:outerShdw>
                </a:effectLst>
                <a:latin typeface="Cooper Black" pitchFamily="18" charset="0"/>
              </a:rPr>
              <a:t>judgeth</a:t>
            </a:r>
            <a:r>
              <a:rPr lang="en-US" dirty="0">
                <a:effectLst>
                  <a:outerShdw blurRad="38100" dist="38100" dir="2700000" algn="tl">
                    <a:srgbClr val="000000">
                      <a:alpha val="43137"/>
                    </a:srgbClr>
                  </a:outerShdw>
                </a:effectLst>
                <a:latin typeface="Cooper Black" pitchFamily="18" charset="0"/>
              </a:rPr>
              <a:t> all things, yet he himself is judged of no man.</a:t>
            </a:r>
          </a:p>
          <a:p>
            <a:r>
              <a:rPr lang="en-US" dirty="0">
                <a:effectLst>
                  <a:outerShdw blurRad="38100" dist="38100" dir="2700000" algn="tl">
                    <a:srgbClr val="000000">
                      <a:alpha val="43137"/>
                    </a:srgbClr>
                  </a:outerShdw>
                </a:effectLst>
                <a:latin typeface="Cooper Black" pitchFamily="18" charset="0"/>
              </a:rPr>
              <a:t>16,  </a:t>
            </a:r>
            <a:r>
              <a:rPr lang="en-US" dirty="0" smtClean="0">
                <a:effectLst>
                  <a:outerShdw blurRad="38100" dist="38100" dir="2700000" algn="tl">
                    <a:srgbClr val="000000">
                      <a:alpha val="43137"/>
                    </a:srgbClr>
                  </a:outerShdw>
                </a:effectLst>
                <a:latin typeface="Cooper Black" pitchFamily="18" charset="0"/>
              </a:rPr>
              <a:t>“For </a:t>
            </a:r>
            <a:r>
              <a:rPr lang="en-US" dirty="0">
                <a:effectLst>
                  <a:outerShdw blurRad="38100" dist="38100" dir="2700000" algn="tl">
                    <a:srgbClr val="000000">
                      <a:alpha val="43137"/>
                    </a:srgbClr>
                  </a:outerShdw>
                </a:effectLst>
                <a:latin typeface="Cooper Black" pitchFamily="18" charset="0"/>
              </a:rPr>
              <a:t>who hath known the mind of the Lord, that he may instruct him? But we have the mind of Christ</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latin typeface="Cooper Black" pitchFamily="18" charset="0"/>
              </a:rPr>
              <a:t>Prayer </a:t>
            </a:r>
            <a:r>
              <a:rPr lang="en-US" sz="3600" dirty="0" smtClean="0">
                <a:latin typeface="Cooper Black" pitchFamily="18" charset="0"/>
              </a:rPr>
              <a:t>Gives </a:t>
            </a:r>
            <a:r>
              <a:rPr lang="en-US" sz="3600" dirty="0">
                <a:latin typeface="Cooper Black" pitchFamily="18" charset="0"/>
              </a:rPr>
              <a:t>us the </a:t>
            </a:r>
            <a:r>
              <a:rPr lang="en-US" sz="3600" dirty="0" smtClean="0">
                <a:latin typeface="Cooper Black" pitchFamily="18" charset="0"/>
              </a:rPr>
              <a:t>Mind </a:t>
            </a:r>
            <a:r>
              <a:rPr lang="en-US" sz="3600" dirty="0">
                <a:latin typeface="Cooper Black" pitchFamily="18" charset="0"/>
              </a:rPr>
              <a:t>of Christ</a:t>
            </a:r>
            <a:r>
              <a:rPr lang="en-US" sz="3600" dirty="0" smtClean="0">
                <a:latin typeface="Cooper Black" pitchFamily="18" charset="0"/>
              </a:rPr>
              <a:t>.</a:t>
            </a:r>
            <a:endParaRPr lang="en-US" sz="3600" dirty="0">
              <a:latin typeface="Cooper Black" pitchFamily="18" charset="0"/>
            </a:endParaRPr>
          </a:p>
        </p:txBody>
      </p:sp>
      <p:sp>
        <p:nvSpPr>
          <p:cNvPr id="3" name="Content Placeholder 2"/>
          <p:cNvSpPr>
            <a:spLocks noGrp="1"/>
          </p:cNvSpPr>
          <p:nvPr>
            <p:ph idx="1"/>
          </p:nvPr>
        </p:nvSpPr>
        <p:spPr>
          <a:xfrm>
            <a:off x="457200" y="1295400"/>
            <a:ext cx="8229600" cy="5257800"/>
          </a:xfrm>
        </p:spPr>
        <p:txBody>
          <a:bodyPr>
            <a:normAutofit/>
          </a:bodyPr>
          <a:lstStyle/>
          <a:p>
            <a:r>
              <a:rPr lang="en-US" dirty="0" smtClean="0">
                <a:effectLst>
                  <a:outerShdw blurRad="38100" dist="38100" dir="2700000" algn="tl">
                    <a:srgbClr val="000000">
                      <a:alpha val="43137"/>
                    </a:srgbClr>
                  </a:outerShdw>
                </a:effectLst>
                <a:latin typeface="Cooper Black" pitchFamily="18" charset="0"/>
              </a:rPr>
              <a:t>Prayer reveals </a:t>
            </a:r>
            <a:r>
              <a:rPr lang="en-US" dirty="0">
                <a:effectLst>
                  <a:outerShdw blurRad="38100" dist="38100" dir="2700000" algn="tl">
                    <a:srgbClr val="000000">
                      <a:alpha val="43137"/>
                    </a:srgbClr>
                  </a:outerShdw>
                </a:effectLst>
                <a:latin typeface="Cooper Black" pitchFamily="18" charset="0"/>
              </a:rPr>
              <a:t>the wisdom and character of God.</a:t>
            </a:r>
          </a:p>
          <a:p>
            <a:r>
              <a:rPr lang="en-US" dirty="0" smtClean="0">
                <a:effectLst>
                  <a:outerShdw blurRad="38100" dist="38100" dir="2700000" algn="tl">
                    <a:srgbClr val="000000">
                      <a:alpha val="43137"/>
                    </a:srgbClr>
                  </a:outerShdw>
                </a:effectLst>
                <a:latin typeface="Cooper Black" pitchFamily="18" charset="0"/>
              </a:rPr>
              <a:t>Prayer untangles </a:t>
            </a:r>
            <a:r>
              <a:rPr lang="en-US" dirty="0">
                <a:effectLst>
                  <a:outerShdw blurRad="38100" dist="38100" dir="2700000" algn="tl">
                    <a:srgbClr val="000000">
                      <a:alpha val="43137"/>
                    </a:srgbClr>
                  </a:outerShdw>
                </a:effectLst>
                <a:latin typeface="Cooper Black" pitchFamily="18" charset="0"/>
              </a:rPr>
              <a:t>our thinking.  It helps us to agree with God.  </a:t>
            </a:r>
            <a:endParaRPr lang="en-US" dirty="0" smtClean="0">
              <a:effectLst>
                <a:outerShdw blurRad="38100" dist="38100" dir="2700000" algn="tl">
                  <a:srgbClr val="000000">
                    <a:alpha val="43137"/>
                  </a:srgbClr>
                </a:outerShdw>
              </a:effectLst>
              <a:latin typeface="Cooper Black" pitchFamily="18" charset="0"/>
            </a:endParaRPr>
          </a:p>
          <a:p>
            <a:r>
              <a:rPr lang="en-US" dirty="0" smtClean="0">
                <a:effectLst>
                  <a:outerShdw blurRad="38100" dist="38100" dir="2700000" algn="tl">
                    <a:srgbClr val="000000">
                      <a:alpha val="43137"/>
                    </a:srgbClr>
                  </a:outerShdw>
                </a:effectLst>
                <a:latin typeface="Cooper Black" pitchFamily="18" charset="0"/>
              </a:rPr>
              <a:t>Prayer </a:t>
            </a:r>
            <a:r>
              <a:rPr lang="en-US" dirty="0">
                <a:effectLst>
                  <a:outerShdw blurRad="38100" dist="38100" dir="2700000" algn="tl">
                    <a:srgbClr val="000000">
                      <a:alpha val="43137"/>
                    </a:srgbClr>
                  </a:outerShdw>
                </a:effectLst>
                <a:latin typeface="Cooper Black" pitchFamily="18" charset="0"/>
              </a:rPr>
              <a:t>helps us to see ourselves by His standards.  </a:t>
            </a:r>
            <a:endParaRPr lang="en-US" dirty="0" smtClean="0">
              <a:effectLst>
                <a:outerShdw blurRad="38100" dist="38100" dir="2700000" algn="tl">
                  <a:srgbClr val="000000">
                    <a:alpha val="43137"/>
                  </a:srgbClr>
                </a:outerShdw>
              </a:effectLst>
              <a:latin typeface="Cooper Black" pitchFamily="18" charset="0"/>
            </a:endParaRPr>
          </a:p>
          <a:p>
            <a:r>
              <a:rPr lang="en-US" dirty="0" smtClean="0">
                <a:effectLst>
                  <a:outerShdw blurRad="38100" dist="38100" dir="2700000" algn="tl">
                    <a:srgbClr val="000000">
                      <a:alpha val="43137"/>
                    </a:srgbClr>
                  </a:outerShdw>
                </a:effectLst>
                <a:latin typeface="Cooper Black" pitchFamily="18" charset="0"/>
              </a:rPr>
              <a:t>It </a:t>
            </a:r>
            <a:r>
              <a:rPr lang="en-US" dirty="0">
                <a:effectLst>
                  <a:outerShdw blurRad="38100" dist="38100" dir="2700000" algn="tl">
                    <a:srgbClr val="000000">
                      <a:alpha val="43137"/>
                    </a:srgbClr>
                  </a:outerShdw>
                </a:effectLst>
                <a:latin typeface="Cooper Black" pitchFamily="18" charset="0"/>
              </a:rPr>
              <a:t>reveals our faults and God’s glory.  </a:t>
            </a:r>
            <a:endParaRPr lang="en-US" dirty="0" smtClean="0">
              <a:effectLst>
                <a:outerShdw blurRad="38100" dist="38100" dir="2700000" algn="tl">
                  <a:srgbClr val="000000">
                    <a:alpha val="43137"/>
                  </a:srgbClr>
                </a:outerShdw>
              </a:effectLst>
              <a:latin typeface="Cooper Black" pitchFamily="18" charset="0"/>
            </a:endParaRPr>
          </a:p>
          <a:p>
            <a:r>
              <a:rPr lang="en-US" dirty="0" smtClean="0">
                <a:effectLst>
                  <a:outerShdw blurRad="38100" dist="38100" dir="2700000" algn="tl">
                    <a:srgbClr val="000000">
                      <a:alpha val="43137"/>
                    </a:srgbClr>
                  </a:outerShdw>
                </a:effectLst>
                <a:latin typeface="Cooper Black" pitchFamily="18" charset="0"/>
              </a:rPr>
              <a:t>Prayer </a:t>
            </a:r>
            <a:r>
              <a:rPr lang="en-US" dirty="0">
                <a:effectLst>
                  <a:outerShdw blurRad="38100" dist="38100" dir="2700000" algn="tl">
                    <a:srgbClr val="000000">
                      <a:alpha val="43137"/>
                    </a:srgbClr>
                  </a:outerShdw>
                </a:effectLst>
                <a:latin typeface="Cooper Black" pitchFamily="18" charset="0"/>
              </a:rPr>
              <a:t>helps us to see </a:t>
            </a:r>
            <a:r>
              <a:rPr lang="en-US" dirty="0" smtClean="0">
                <a:effectLst>
                  <a:outerShdw blurRad="38100" dist="38100" dir="2700000" algn="tl">
                    <a:srgbClr val="000000">
                      <a:alpha val="43137"/>
                    </a:srgbClr>
                  </a:outerShdw>
                </a:effectLst>
                <a:latin typeface="Cooper Black" pitchFamily="18" charset="0"/>
              </a:rPr>
              <a:t>the </a:t>
            </a:r>
            <a:r>
              <a:rPr lang="en-US" dirty="0">
                <a:effectLst>
                  <a:outerShdw blurRad="38100" dist="38100" dir="2700000" algn="tl">
                    <a:srgbClr val="000000">
                      <a:alpha val="43137"/>
                    </a:srgbClr>
                  </a:outerShdw>
                </a:effectLst>
                <a:latin typeface="Cooper Black" pitchFamily="18" charset="0"/>
              </a:rPr>
              <a:t>true motives of </a:t>
            </a:r>
            <a:r>
              <a:rPr lang="en-US" dirty="0" smtClean="0">
                <a:effectLst>
                  <a:outerShdw blurRad="38100" dist="38100" dir="2700000" algn="tl">
                    <a:srgbClr val="000000">
                      <a:alpha val="43137"/>
                    </a:srgbClr>
                  </a:outerShdw>
                </a:effectLst>
                <a:latin typeface="Cooper Black" pitchFamily="18" charset="0"/>
              </a:rPr>
              <a:t>our hearts.  </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Autofit/>
          </a:bodyPr>
          <a:lstStyle/>
          <a:p>
            <a:r>
              <a:rPr lang="en-US" sz="3600" dirty="0" smtClean="0">
                <a:latin typeface="Cooper Black" pitchFamily="18" charset="0"/>
              </a:rPr>
              <a:t>Prayer Gives us the Mind of Christ.</a:t>
            </a:r>
            <a:endParaRPr lang="en-US" sz="3600" dirty="0"/>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latin typeface="Cooper Black" pitchFamily="18" charset="0"/>
              </a:rPr>
              <a:t>Doug Small says, “We all come to prayer with a tangled mass of motives altruistic and selfish, merciful and hateful, loving and bitter.  Frankly, this side of eternity we will never unravel the good from the bad, the pure from the impure,” (Small, 14).</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Prayer Does</a:t>
            </a:r>
            <a:endParaRPr lang="en-US" dirty="0">
              <a:latin typeface="Cooper Black" pitchFamily="18" charset="0"/>
            </a:endParaRPr>
          </a:p>
        </p:txBody>
      </p:sp>
      <p:sp>
        <p:nvSpPr>
          <p:cNvPr id="3" name="Content Placeholder 2"/>
          <p:cNvSpPr>
            <a:spLocks noGrp="1"/>
          </p:cNvSpPr>
          <p:nvPr>
            <p:ph idx="1"/>
          </p:nvPr>
        </p:nvSpPr>
        <p:spPr/>
        <p:txBody>
          <a:bodyPr>
            <a:normAutofit fontScale="92500"/>
          </a:bodyPr>
          <a:lstStyle/>
          <a:p>
            <a:r>
              <a:rPr lang="en-US" sz="3600" smtClean="0">
                <a:latin typeface="Cooper Black" pitchFamily="18" charset="0"/>
              </a:rPr>
              <a:t>Prayer let’s </a:t>
            </a:r>
            <a:r>
              <a:rPr lang="en-US" sz="3600" dirty="0">
                <a:latin typeface="Cooper Black" pitchFamily="18" charset="0"/>
              </a:rPr>
              <a:t>us see things from God’s point of view</a:t>
            </a:r>
            <a:r>
              <a:rPr lang="en-US" sz="3600" dirty="0" smtClean="0">
                <a:latin typeface="Cooper Black" pitchFamily="18" charset="0"/>
              </a:rPr>
              <a:t>.</a:t>
            </a:r>
            <a:endParaRPr lang="en-US" sz="3600" dirty="0">
              <a:latin typeface="Cooper Black" pitchFamily="18" charset="0"/>
            </a:endParaRPr>
          </a:p>
          <a:p>
            <a:r>
              <a:rPr lang="en-US" sz="3600" dirty="0">
                <a:latin typeface="Cooper Black" pitchFamily="18" charset="0"/>
              </a:rPr>
              <a:t>Prayer pours life into your spirit</a:t>
            </a:r>
            <a:r>
              <a:rPr lang="en-US" sz="3600" dirty="0" smtClean="0">
                <a:latin typeface="Cooper Black" pitchFamily="18" charset="0"/>
              </a:rPr>
              <a:t>.</a:t>
            </a:r>
            <a:endParaRPr lang="en-US" sz="3600" dirty="0">
              <a:latin typeface="Cooper Black" pitchFamily="18" charset="0"/>
            </a:endParaRPr>
          </a:p>
          <a:p>
            <a:r>
              <a:rPr lang="en-US" sz="3600" dirty="0">
                <a:latin typeface="Cooper Black" pitchFamily="18" charset="0"/>
              </a:rPr>
              <a:t>Prayer increases our faith.  Payer builds power into your Christian life</a:t>
            </a:r>
            <a:r>
              <a:rPr lang="en-US" sz="3600" dirty="0" smtClean="0">
                <a:latin typeface="Cooper Black" pitchFamily="18" charset="0"/>
              </a:rPr>
              <a:t>.</a:t>
            </a:r>
            <a:endParaRPr lang="en-US" sz="3600" dirty="0">
              <a:latin typeface="Cooper Black" pitchFamily="18" charset="0"/>
            </a:endParaRPr>
          </a:p>
          <a:p>
            <a:r>
              <a:rPr lang="en-US" sz="3600" dirty="0">
                <a:latin typeface="Cooper Black" pitchFamily="18" charset="0"/>
              </a:rPr>
              <a:t>Prayer overcomes temptations and discouragements.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Luke 18:1</a:t>
            </a:r>
            <a:endParaRPr lang="en-US" b="1" dirty="0"/>
          </a:p>
        </p:txBody>
      </p:sp>
      <p:sp>
        <p:nvSpPr>
          <p:cNvPr id="3" name="Content Placeholder 2"/>
          <p:cNvSpPr>
            <a:spLocks noGrp="1"/>
          </p:cNvSpPr>
          <p:nvPr>
            <p:ph idx="1"/>
          </p:nvPr>
        </p:nvSpPr>
        <p:spPr/>
        <p:txBody>
          <a:bodyPr/>
          <a:lstStyle/>
          <a:p>
            <a:r>
              <a:rPr lang="en-US" sz="4000" dirty="0">
                <a:effectLst>
                  <a:outerShdw blurRad="38100" dist="38100" dir="2700000" algn="tl">
                    <a:srgbClr val="000000">
                      <a:alpha val="43137"/>
                    </a:srgbClr>
                  </a:outerShdw>
                </a:effectLst>
                <a:latin typeface="Cooper Black" pitchFamily="18" charset="0"/>
              </a:rPr>
              <a:t>Luke 18:1,  “And he </a:t>
            </a:r>
            <a:r>
              <a:rPr lang="en-US" sz="4000" dirty="0" err="1">
                <a:effectLst>
                  <a:outerShdw blurRad="38100" dist="38100" dir="2700000" algn="tl">
                    <a:srgbClr val="000000">
                      <a:alpha val="43137"/>
                    </a:srgbClr>
                  </a:outerShdw>
                </a:effectLst>
                <a:latin typeface="Cooper Black" pitchFamily="18" charset="0"/>
              </a:rPr>
              <a:t>spake</a:t>
            </a:r>
            <a:r>
              <a:rPr lang="en-US" sz="4000" dirty="0">
                <a:effectLst>
                  <a:outerShdw blurRad="38100" dist="38100" dir="2700000" algn="tl">
                    <a:srgbClr val="000000">
                      <a:alpha val="43137"/>
                    </a:srgbClr>
                  </a:outerShdw>
                </a:effectLst>
                <a:latin typeface="Cooper Black" pitchFamily="18" charset="0"/>
              </a:rPr>
              <a:t> a parable unto them </a:t>
            </a:r>
            <a:r>
              <a:rPr lang="en-US" sz="4000" i="1" dirty="0">
                <a:effectLst>
                  <a:outerShdw blurRad="38100" dist="38100" dir="2700000" algn="tl">
                    <a:srgbClr val="000000">
                      <a:alpha val="43137"/>
                    </a:srgbClr>
                  </a:outerShdw>
                </a:effectLst>
                <a:latin typeface="Cooper Black" pitchFamily="18" charset="0"/>
              </a:rPr>
              <a:t>to this end,</a:t>
            </a:r>
            <a:r>
              <a:rPr lang="en-US" sz="4000" dirty="0">
                <a:effectLst>
                  <a:outerShdw blurRad="38100" dist="38100" dir="2700000" algn="tl">
                    <a:srgbClr val="000000">
                      <a:alpha val="43137"/>
                    </a:srgbClr>
                  </a:outerShdw>
                </a:effectLst>
                <a:latin typeface="Cooper Black" pitchFamily="18" charset="0"/>
              </a:rPr>
              <a:t> that men ought always to pray, and not to faint;”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What Prayer is Not</a:t>
            </a:r>
            <a:endParaRPr lang="en-US" dirty="0">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p:txBody>
          <a:bodyPr/>
          <a:lstStyle/>
          <a:p>
            <a:r>
              <a:rPr lang="en-US" b="1" dirty="0" smtClean="0"/>
              <a:t>Prayer </a:t>
            </a:r>
            <a:r>
              <a:rPr lang="en-US" b="1" dirty="0"/>
              <a:t>is not convincing God to see things your way.</a:t>
            </a:r>
          </a:p>
          <a:p>
            <a:r>
              <a:rPr lang="en-US" b="1" dirty="0" smtClean="0"/>
              <a:t>“</a:t>
            </a:r>
            <a:r>
              <a:rPr lang="en-US" b="1" dirty="0"/>
              <a:t>Prayer is not about directing God,” (</a:t>
            </a:r>
            <a:r>
              <a:rPr lang="en-US" b="1" i="1" dirty="0"/>
              <a:t>5 Basic Principles of Prayer</a:t>
            </a:r>
            <a:r>
              <a:rPr lang="en-US" b="1" dirty="0"/>
              <a:t>, Alive Publications, Annapolis, NC, 18 ).</a:t>
            </a:r>
          </a:p>
          <a:p>
            <a:r>
              <a:rPr lang="en-US" b="1" dirty="0" smtClean="0"/>
              <a:t>True </a:t>
            </a:r>
            <a:r>
              <a:rPr lang="en-US" b="1" dirty="0"/>
              <a:t>prayer is not demanding that God do our will.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Prayer is Not</a:t>
            </a:r>
            <a:endParaRPr lang="en-US" dirty="0">
              <a:latin typeface="Cooper Black" pitchFamily="18" charset="0"/>
            </a:endParaRPr>
          </a:p>
        </p:txBody>
      </p:sp>
      <p:sp>
        <p:nvSpPr>
          <p:cNvPr id="3" name="Content Placeholder 2"/>
          <p:cNvSpPr>
            <a:spLocks noGrp="1"/>
          </p:cNvSpPr>
          <p:nvPr>
            <p:ph idx="1"/>
          </p:nvPr>
        </p:nvSpPr>
        <p:spPr/>
        <p:txBody>
          <a:bodyPr/>
          <a:lstStyle/>
          <a:p>
            <a:r>
              <a:rPr lang="en-US" dirty="0">
                <a:latin typeface="Cooper Black" pitchFamily="18" charset="0"/>
              </a:rPr>
              <a:t>Prayer is not </a:t>
            </a:r>
            <a:r>
              <a:rPr lang="en-US" dirty="0" smtClean="0">
                <a:latin typeface="Cooper Black" pitchFamily="18" charset="0"/>
              </a:rPr>
              <a:t>a time </a:t>
            </a:r>
            <a:r>
              <a:rPr lang="en-US" dirty="0">
                <a:latin typeface="Cooper Black" pitchFamily="18" charset="0"/>
              </a:rPr>
              <a:t>of complaint to God or </a:t>
            </a:r>
            <a:r>
              <a:rPr lang="en-US" dirty="0" smtClean="0">
                <a:latin typeface="Cooper Black" pitchFamily="18" charset="0"/>
              </a:rPr>
              <a:t>a presentation of a wish </a:t>
            </a:r>
            <a:r>
              <a:rPr lang="en-US" dirty="0">
                <a:latin typeface="Cooper Black" pitchFamily="18" charset="0"/>
              </a:rPr>
              <a:t>list of our needs.</a:t>
            </a:r>
          </a:p>
          <a:p>
            <a:r>
              <a:rPr lang="en-US" dirty="0" smtClean="0">
                <a:latin typeface="Cooper Black" pitchFamily="18" charset="0"/>
              </a:rPr>
              <a:t> Prayer </a:t>
            </a:r>
            <a:r>
              <a:rPr lang="en-US" dirty="0">
                <a:latin typeface="Cooper Black" pitchFamily="18" charset="0"/>
              </a:rPr>
              <a:t>is not just a flood of words to force God to hear us.</a:t>
            </a:r>
          </a:p>
          <a:p>
            <a:r>
              <a:rPr lang="en-US" dirty="0" smtClean="0">
                <a:latin typeface="Cooper Black" pitchFamily="18" charset="0"/>
              </a:rPr>
              <a:t>True </a:t>
            </a:r>
            <a:r>
              <a:rPr lang="en-US" dirty="0">
                <a:latin typeface="Cooper Black" pitchFamily="18" charset="0"/>
              </a:rPr>
              <a:t>prayer is not a ceremony or a ritual</a:t>
            </a:r>
            <a:r>
              <a:rPr lang="en-US" dirty="0" smtClean="0">
                <a:latin typeface="Cooper Black" pitchFamily="18" charset="0"/>
              </a:rPr>
              <a:t>.</a:t>
            </a:r>
            <a:endParaRPr lang="en-US" dirty="0">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Prayer Is</a:t>
            </a:r>
            <a:endParaRPr lang="en-US" dirty="0">
              <a:latin typeface="Cooper Black"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Cooper Black" pitchFamily="18" charset="0"/>
              </a:rPr>
              <a:t>Prayer </a:t>
            </a:r>
            <a:r>
              <a:rPr lang="en-US" dirty="0">
                <a:latin typeface="Cooper Black" pitchFamily="18" charset="0"/>
              </a:rPr>
              <a:t>is “the affirmation of our trust in God and His word,” (Small, 18)</a:t>
            </a:r>
          </a:p>
          <a:p>
            <a:r>
              <a:rPr lang="en-US" dirty="0" smtClean="0">
                <a:latin typeface="Cooper Black" pitchFamily="18" charset="0"/>
              </a:rPr>
              <a:t>The </a:t>
            </a:r>
            <a:r>
              <a:rPr lang="en-US" dirty="0">
                <a:latin typeface="Cooper Black" pitchFamily="18" charset="0"/>
              </a:rPr>
              <a:t>power of prayer is not in our words.  It is in our faith.</a:t>
            </a:r>
          </a:p>
          <a:p>
            <a:r>
              <a:rPr lang="en-US" dirty="0" smtClean="0">
                <a:latin typeface="Cooper Black" pitchFamily="18" charset="0"/>
              </a:rPr>
              <a:t>Sometimes </a:t>
            </a:r>
            <a:r>
              <a:rPr lang="en-US" dirty="0">
                <a:latin typeface="Cooper Black" pitchFamily="18" charset="0"/>
              </a:rPr>
              <a:t>we seek the Lord and the Lord increases our faith.</a:t>
            </a:r>
          </a:p>
          <a:p>
            <a:r>
              <a:rPr lang="en-US" dirty="0" smtClean="0">
                <a:latin typeface="Cooper Black" pitchFamily="18" charset="0"/>
              </a:rPr>
              <a:t>When </a:t>
            </a:r>
            <a:r>
              <a:rPr lang="en-US" dirty="0">
                <a:latin typeface="Cooper Black" pitchFamily="18" charset="0"/>
              </a:rPr>
              <a:t>our faith touches God, Heaven responds</a:t>
            </a:r>
            <a:r>
              <a:rPr lang="en-US" dirty="0" smtClean="0">
                <a:latin typeface="Cooper Black" pitchFamily="18" charset="0"/>
              </a:rPr>
              <a:t>.</a:t>
            </a:r>
            <a:endParaRPr lang="en-US" dirty="0">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Prayer Is</a:t>
            </a:r>
            <a:endParaRPr lang="en-US" dirty="0">
              <a:latin typeface="Cooper Black" pitchFamily="18" charset="0"/>
            </a:endParaRPr>
          </a:p>
        </p:txBody>
      </p:sp>
      <p:sp>
        <p:nvSpPr>
          <p:cNvPr id="3" name="Content Placeholder 2"/>
          <p:cNvSpPr>
            <a:spLocks noGrp="1"/>
          </p:cNvSpPr>
          <p:nvPr>
            <p:ph idx="1"/>
          </p:nvPr>
        </p:nvSpPr>
        <p:spPr/>
        <p:txBody>
          <a:bodyPr/>
          <a:lstStyle/>
          <a:p>
            <a:r>
              <a:rPr lang="en-US" sz="4000" dirty="0">
                <a:latin typeface="Cooper Black" pitchFamily="18" charset="0"/>
              </a:rPr>
              <a:t>God’s promises are conditional.</a:t>
            </a:r>
          </a:p>
          <a:p>
            <a:r>
              <a:rPr lang="en-US" sz="4000" dirty="0" smtClean="0">
                <a:latin typeface="Cooper Black" pitchFamily="18" charset="0"/>
              </a:rPr>
              <a:t>Prayer</a:t>
            </a:r>
            <a:r>
              <a:rPr lang="en-US" sz="4000" dirty="0">
                <a:latin typeface="Cooper Black" pitchFamily="18" charset="0"/>
              </a:rPr>
              <a:t>, obedience, is meeting God’s conditions.</a:t>
            </a:r>
          </a:p>
          <a:p>
            <a:r>
              <a:rPr lang="en-US" sz="4000" dirty="0" smtClean="0">
                <a:latin typeface="Cooper Black" pitchFamily="18" charset="0"/>
              </a:rPr>
              <a:t>God </a:t>
            </a:r>
            <a:r>
              <a:rPr lang="en-US" sz="4000" dirty="0">
                <a:latin typeface="Cooper Black" pitchFamily="18" charset="0"/>
              </a:rPr>
              <a:t>hears us when we obey Him.</a:t>
            </a:r>
            <a:r>
              <a:rPr lang="en-US" dirty="0"/>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Isaiah 59:1-2</a:t>
            </a:r>
            <a:endParaRPr lang="en-US" dirty="0">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p:txBody>
          <a:bodyPr/>
          <a:lstStyle/>
          <a:p>
            <a:pPr>
              <a:buNone/>
            </a:pPr>
            <a:r>
              <a:rPr lang="en-US" dirty="0" smtClean="0"/>
              <a:t>	</a:t>
            </a:r>
            <a:r>
              <a:rPr lang="en-US" dirty="0" smtClean="0">
                <a:effectLst>
                  <a:outerShdw blurRad="38100" dist="38100" dir="2700000" algn="tl">
                    <a:srgbClr val="000000">
                      <a:alpha val="43137"/>
                    </a:srgbClr>
                  </a:outerShdw>
                </a:effectLst>
                <a:latin typeface="Cooper Black" pitchFamily="18" charset="0"/>
              </a:rPr>
              <a:t>“</a:t>
            </a:r>
            <a:r>
              <a:rPr lang="en-US" dirty="0">
                <a:effectLst>
                  <a:outerShdw blurRad="38100" dist="38100" dir="2700000" algn="tl">
                    <a:srgbClr val="000000">
                      <a:alpha val="43137"/>
                    </a:srgbClr>
                  </a:outerShdw>
                </a:effectLst>
                <a:latin typeface="Cooper Black" pitchFamily="18" charset="0"/>
              </a:rPr>
              <a:t>Behold, the LORD'S hand is not shortened, that it cannot save; neither his ear heavy, that it cannot hear:  2,  But your iniquities have separated between you and your God, and your sins have hid </a:t>
            </a:r>
            <a:r>
              <a:rPr lang="en-US" i="1" dirty="0">
                <a:effectLst>
                  <a:outerShdw blurRad="38100" dist="38100" dir="2700000" algn="tl">
                    <a:srgbClr val="000000">
                      <a:alpha val="43137"/>
                    </a:srgbClr>
                  </a:outerShdw>
                </a:effectLst>
                <a:latin typeface="Cooper Black" pitchFamily="18" charset="0"/>
              </a:rPr>
              <a:t>his</a:t>
            </a:r>
            <a:r>
              <a:rPr lang="en-US" dirty="0">
                <a:effectLst>
                  <a:outerShdw blurRad="38100" dist="38100" dir="2700000" algn="tl">
                    <a:srgbClr val="000000">
                      <a:alpha val="43137"/>
                    </a:srgbClr>
                  </a:outerShdw>
                </a:effectLst>
                <a:latin typeface="Cooper Black" pitchFamily="18" charset="0"/>
              </a:rPr>
              <a:t> face from you, that he will not hear</a:t>
            </a:r>
            <a:r>
              <a:rPr lang="en-US" dirty="0" smtClean="0">
                <a:effectLst>
                  <a:outerShdw blurRad="38100" dist="38100" dir="2700000" algn="tl">
                    <a:srgbClr val="000000">
                      <a:alpha val="43137"/>
                    </a:srgbClr>
                  </a:outerShdw>
                </a:effectLst>
                <a:latin typeface="Cooper Black" pitchFamily="18" charset="0"/>
              </a:rPr>
              <a:t>.”</a:t>
            </a:r>
            <a:endParaRPr lang="en-US" dirty="0">
              <a:effectLst>
                <a:outerShdw blurRad="38100" dist="38100" dir="2700000" algn="tl">
                  <a:srgbClr val="000000">
                    <a:alpha val="43137"/>
                  </a:srgbClr>
                </a:outerShdw>
              </a:effectLst>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Cooper Black" pitchFamily="18" charset="0"/>
              </a:rPr>
              <a:t>II Chronicles 7:14</a:t>
            </a:r>
            <a:endParaRPr lang="en-US" dirty="0">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p:txBody>
          <a:bodyPr>
            <a:normAutofit lnSpcReduction="10000"/>
          </a:bodyPr>
          <a:lstStyle/>
          <a:p>
            <a:pPr>
              <a:buNone/>
            </a:pPr>
            <a:r>
              <a:rPr lang="en-US" sz="4000" dirty="0">
                <a:latin typeface="Cooper Black" pitchFamily="18" charset="0"/>
              </a:rPr>
              <a:t>	</a:t>
            </a:r>
            <a:r>
              <a:rPr lang="en-US" sz="4000" dirty="0" smtClean="0">
                <a:latin typeface="Cooper Black" pitchFamily="18" charset="0"/>
              </a:rPr>
              <a:t>“</a:t>
            </a:r>
            <a:r>
              <a:rPr lang="en-US" sz="4000" dirty="0">
                <a:latin typeface="Cooper Black" pitchFamily="18" charset="0"/>
              </a:rPr>
              <a:t>If my people, which are called by my name, shall humble themselves, and pray, and seek my face, and turn from their wicked ways; then will I hear from heaven, and will forgive their sin, and will heal their land</a:t>
            </a:r>
            <a:r>
              <a:rPr lang="en-US" sz="4000" dirty="0" smtClean="0">
                <a:latin typeface="Cooper Black" pitchFamily="18" charset="0"/>
              </a:rPr>
              <a:t>.”</a:t>
            </a:r>
            <a:endParaRPr lang="en-US" sz="4000" dirty="0">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Prayer Is</a:t>
            </a:r>
            <a:endParaRPr lang="en-US" dirty="0">
              <a:latin typeface="Cooper Black" pitchFamily="18" charset="0"/>
            </a:endParaRPr>
          </a:p>
        </p:txBody>
      </p:sp>
      <p:sp>
        <p:nvSpPr>
          <p:cNvPr id="3" name="Content Placeholder 2"/>
          <p:cNvSpPr>
            <a:spLocks noGrp="1"/>
          </p:cNvSpPr>
          <p:nvPr>
            <p:ph idx="1"/>
          </p:nvPr>
        </p:nvSpPr>
        <p:spPr/>
        <p:txBody>
          <a:bodyPr>
            <a:normAutofit lnSpcReduction="10000"/>
          </a:bodyPr>
          <a:lstStyle/>
          <a:p>
            <a:r>
              <a:rPr lang="en-US" dirty="0">
                <a:latin typeface="Cooper Black" pitchFamily="18" charset="0"/>
              </a:rPr>
              <a:t>Prayer is God’s method and plan for governing this world through His people.</a:t>
            </a:r>
          </a:p>
          <a:p>
            <a:r>
              <a:rPr lang="en-US" dirty="0">
                <a:latin typeface="Cooper Black" pitchFamily="18" charset="0"/>
              </a:rPr>
              <a:t>God is not limited by your lack of prayer, but you are limited by your lack of participation in the great work He is doing in the earth</a:t>
            </a:r>
            <a:r>
              <a:rPr lang="en-US" dirty="0" smtClean="0">
                <a:latin typeface="Cooper Black" pitchFamily="18" charset="0"/>
              </a:rPr>
              <a:t>.</a:t>
            </a:r>
            <a:r>
              <a:rPr lang="en-US" dirty="0">
                <a:latin typeface="Cooper Black" pitchFamily="18" charset="0"/>
              </a:rPr>
              <a:t> </a:t>
            </a:r>
          </a:p>
          <a:p>
            <a:r>
              <a:rPr lang="en-US" dirty="0">
                <a:latin typeface="Cooper Black" pitchFamily="18" charset="0"/>
              </a:rPr>
              <a:t>Prayer helps you release, helps you enforce, God’s will in the earth</a:t>
            </a:r>
            <a:r>
              <a:rPr lang="en-US" dirty="0" smtClean="0">
                <a:latin typeface="Cooper Black" pitchFamily="18" charset="0"/>
              </a:rPr>
              <a:t>.</a:t>
            </a:r>
            <a:endParaRPr lang="en-US" dirty="0">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812</Words>
  <Application>Microsoft Office PowerPoint</Application>
  <PresentationFormat>On-screen Show (4:3)</PresentationFormat>
  <Paragraphs>65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Prayer Changes You</vt:lpstr>
      <vt:lpstr>Luke 18:1</vt:lpstr>
      <vt:lpstr>What Prayer is Not</vt:lpstr>
      <vt:lpstr>What Prayer is Not</vt:lpstr>
      <vt:lpstr>What Prayer Is</vt:lpstr>
      <vt:lpstr>What Prayer Is</vt:lpstr>
      <vt:lpstr>Isaiah 59:1-2</vt:lpstr>
      <vt:lpstr>II Chronicles 7:14</vt:lpstr>
      <vt:lpstr>What Prayer Is</vt:lpstr>
      <vt:lpstr>What Prayer Is</vt:lpstr>
      <vt:lpstr>What Prayer Does</vt:lpstr>
      <vt:lpstr>1 Corinthians 2:7-8</vt:lpstr>
      <vt:lpstr>1 Corinthians 2:9-10</vt:lpstr>
      <vt:lpstr>1 Corinthians 2:11-12</vt:lpstr>
      <vt:lpstr>1 Corinthians 2:13-14</vt:lpstr>
      <vt:lpstr>1 Corinthians 2:15-16</vt:lpstr>
      <vt:lpstr>Prayer Gives us the Mind of Christ.</vt:lpstr>
      <vt:lpstr>Prayer Gives us the Mind of Christ.</vt:lpstr>
      <vt:lpstr>What Prayer Does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Prayer Changes You</dc:title>
  <dc:creator>Louis G. Hulsey</dc:creator>
  <cp:lastModifiedBy>Louis G. Hulsey</cp:lastModifiedBy>
  <cp:revision>9</cp:revision>
  <dcterms:created xsi:type="dcterms:W3CDTF">2012-07-01T03:45:15Z</dcterms:created>
  <dcterms:modified xsi:type="dcterms:W3CDTF">2012-07-01T04:28:24Z</dcterms:modified>
</cp:coreProperties>
</file>