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8" r:id="rId10"/>
    <p:sldId id="269" r:id="rId11"/>
    <p:sldId id="270" r:id="rId12"/>
    <p:sldId id="271" r:id="rId13"/>
    <p:sldId id="259" r:id="rId14"/>
    <p:sldId id="267"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48" y="133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7759AC-9842-4462-8211-A852CB6BAAAD}"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A83DB-4C86-4F83-B197-781B80666326}" type="slidenum">
              <a:rPr lang="en-US" smtClean="0"/>
              <a:pPr/>
              <a:t>‹#›</a:t>
            </a:fld>
            <a:endParaRPr lang="en-US"/>
          </a:p>
        </p:txBody>
      </p:sp>
      <p:pic>
        <p:nvPicPr>
          <p:cNvPr id="7" name="Picture 2" descr="C:\Users\Louis G. Hulsey\AppData\Local\Microsoft\Windows\Temporary Internet Files\Content.IE5\3D4YT8FY\MP900422104[1].jpg"/>
          <p:cNvPicPr>
            <a:picLocks noChangeAspect="1" noChangeArrowheads="1"/>
          </p:cNvPicPr>
          <p:nvPr userDrawn="1"/>
        </p:nvPicPr>
        <p:blipFill>
          <a:blip r:embed="rId2" cstate="print"/>
          <a:srcRect/>
          <a:stretch>
            <a:fillRect/>
          </a:stretch>
        </p:blipFill>
        <p:spPr bwMode="auto">
          <a:xfrm>
            <a:off x="1" y="-1530026"/>
            <a:ext cx="9144000" cy="8420874"/>
          </a:xfrm>
          <a:prstGeom prst="rect">
            <a:avLst/>
          </a:prstGeom>
          <a:noFill/>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7759AC-9842-4462-8211-A852CB6BAAAD}"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7759AC-9842-4462-8211-A852CB6BAAAD}"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7759AC-9842-4462-8211-A852CB6BAAAD}"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7759AC-9842-4462-8211-A852CB6BAAAD}"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7759AC-9842-4462-8211-A852CB6BAAAD}"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7759AC-9842-4462-8211-A852CB6BAAAD}" type="datetimeFigureOut">
              <a:rPr lang="en-US" smtClean="0"/>
              <a:pPr/>
              <a:t>5/27/2012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7759AC-9842-4462-8211-A852CB6BAAAD}" type="datetimeFigureOut">
              <a:rPr lang="en-US" smtClean="0"/>
              <a:pPr/>
              <a:t>5/27/2012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7759AC-9842-4462-8211-A852CB6BAAAD}" type="datetimeFigureOut">
              <a:rPr lang="en-US" smtClean="0"/>
              <a:pPr/>
              <a:t>5/27/2012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7759AC-9842-4462-8211-A852CB6BAAAD}"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7759AC-9842-4462-8211-A852CB6BAAAD}"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A83DB-4C86-4F83-B197-781B80666326}"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759AC-9842-4462-8211-A852CB6BAAAD}" type="datetimeFigureOut">
              <a:rPr lang="en-US" smtClean="0"/>
              <a:pPr/>
              <a:t>5/27/2012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A83DB-4C86-4F83-B197-781B806663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uis G. Hulsey\AppData\Local\Microsoft\Windows\Temporary Internet Files\Content.IE5\3D4YT8FY\MP900422104[1].jpg"/>
          <p:cNvPicPr>
            <a:picLocks noChangeAspect="1" noChangeArrowheads="1"/>
          </p:cNvPicPr>
          <p:nvPr/>
        </p:nvPicPr>
        <p:blipFill>
          <a:blip r:embed="rId2" cstate="print">
            <a:lum bright="20000"/>
          </a:blip>
          <a:srcRect/>
          <a:stretch>
            <a:fillRect/>
          </a:stretch>
        </p:blipFill>
        <p:spPr bwMode="auto">
          <a:xfrm>
            <a:off x="1" y="-1530026"/>
            <a:ext cx="9144000" cy="8420874"/>
          </a:xfrm>
          <a:prstGeom prst="rect">
            <a:avLst/>
          </a:prstGeom>
          <a:noFill/>
        </p:spPr>
      </p:pic>
      <p:sp>
        <p:nvSpPr>
          <p:cNvPr id="2" name="Title 1"/>
          <p:cNvSpPr>
            <a:spLocks noGrp="1"/>
          </p:cNvSpPr>
          <p:nvPr>
            <p:ph type="ctrTitle"/>
          </p:nvPr>
        </p:nvSpPr>
        <p:spPr>
          <a:xfrm>
            <a:off x="685800" y="1143000"/>
            <a:ext cx="7772400" cy="1470025"/>
          </a:xfrm>
        </p:spPr>
        <p:txBody>
          <a:bodyPr/>
          <a:lstStyle/>
          <a:p>
            <a:r>
              <a:rPr lang="en-US" b="1" dirty="0" smtClean="0">
                <a:solidFill>
                  <a:srgbClr val="002060"/>
                </a:solidFill>
              </a:rPr>
              <a:t>The Outpouring at Pentecost</a:t>
            </a:r>
            <a:endParaRPr lang="en-US" b="1" dirty="0">
              <a:solidFill>
                <a:srgbClr val="002060"/>
              </a:solidFill>
            </a:endParaRPr>
          </a:p>
        </p:txBody>
      </p:sp>
      <p:sp>
        <p:nvSpPr>
          <p:cNvPr id="3" name="Subtitle 2"/>
          <p:cNvSpPr>
            <a:spLocks noGrp="1"/>
          </p:cNvSpPr>
          <p:nvPr>
            <p:ph type="subTitle" idx="1"/>
          </p:nvPr>
        </p:nvSpPr>
        <p:spPr>
          <a:xfrm>
            <a:off x="609600" y="4191000"/>
            <a:ext cx="6400800" cy="1752600"/>
          </a:xfrm>
        </p:spPr>
        <p:txBody>
          <a:bodyPr>
            <a:normAutofit lnSpcReduction="10000"/>
          </a:bodyPr>
          <a:lstStyle/>
          <a:p>
            <a:pPr algn="l"/>
            <a:endParaRPr lang="en-US" sz="2400" b="1" dirty="0" smtClean="0">
              <a:solidFill>
                <a:srgbClr val="002060"/>
              </a:solidFill>
            </a:endParaRPr>
          </a:p>
          <a:p>
            <a:pPr algn="l"/>
            <a:r>
              <a:rPr lang="en-US" sz="2400" b="1" dirty="0" smtClean="0">
                <a:solidFill>
                  <a:srgbClr val="002060"/>
                </a:solidFill>
              </a:rPr>
              <a:t>Louis G. Hulsey</a:t>
            </a:r>
          </a:p>
          <a:p>
            <a:pPr algn="l"/>
            <a:r>
              <a:rPr lang="en-US" sz="2400" b="1" dirty="0" smtClean="0">
                <a:solidFill>
                  <a:srgbClr val="002060"/>
                </a:solidFill>
              </a:rPr>
              <a:t>May 27, 2012</a:t>
            </a:r>
          </a:p>
          <a:p>
            <a:pPr algn="l"/>
            <a:r>
              <a:rPr lang="en-US" sz="2400" b="1" dirty="0" smtClean="0">
                <a:solidFill>
                  <a:srgbClr val="002060"/>
                </a:solidFill>
              </a:rPr>
              <a:t>Casa Grande, Arizona</a:t>
            </a:r>
            <a:endParaRPr lang="en-US" sz="2400" b="1" dirty="0">
              <a:solidFill>
                <a:srgbClr val="00206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Shavuot</a:t>
            </a:r>
            <a:endParaRPr lang="en-US" dirty="0"/>
          </a:p>
        </p:txBody>
      </p:sp>
      <p:sp>
        <p:nvSpPr>
          <p:cNvPr id="3" name="Content Placeholder 2"/>
          <p:cNvSpPr>
            <a:spLocks noGrp="1"/>
          </p:cNvSpPr>
          <p:nvPr>
            <p:ph idx="1"/>
          </p:nvPr>
        </p:nvSpPr>
        <p:spPr/>
        <p:txBody>
          <a:bodyPr/>
          <a:lstStyle/>
          <a:p>
            <a:r>
              <a:rPr lang="en-US" b="1" dirty="0"/>
              <a:t>The ancient rabbis reasoned that if Passover commemorated the Exodus, then Shavuot commemorated the establishment of the Covenant on Mt. Sinai 50 days later.  </a:t>
            </a:r>
          </a:p>
          <a:p>
            <a:r>
              <a:rPr lang="en-US" b="1" dirty="0"/>
              <a:t>Every year the Jews would read Exodus 19 &amp; 20 to celebrate Shavuot.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Exodus 19:16-17</a:t>
            </a:r>
            <a:endParaRPr lang="en-US" b="1" dirty="0"/>
          </a:p>
        </p:txBody>
      </p:sp>
      <p:sp>
        <p:nvSpPr>
          <p:cNvPr id="3" name="Content Placeholder 2"/>
          <p:cNvSpPr>
            <a:spLocks noGrp="1"/>
          </p:cNvSpPr>
          <p:nvPr>
            <p:ph idx="1"/>
          </p:nvPr>
        </p:nvSpPr>
        <p:spPr/>
        <p:txBody>
          <a:bodyPr>
            <a:normAutofit lnSpcReduction="10000"/>
          </a:bodyPr>
          <a:lstStyle/>
          <a:p>
            <a:r>
              <a:rPr lang="en-US" b="1" dirty="0"/>
              <a:t>16,  “And it came to pass on the third day in the morning, that there were thunders and </a:t>
            </a:r>
            <a:r>
              <a:rPr lang="en-US" b="1" dirty="0" err="1"/>
              <a:t>lightnings</a:t>
            </a:r>
            <a:r>
              <a:rPr lang="en-US" b="1" dirty="0"/>
              <a:t>, and a thick cloud upon the mount, and the voice of the trumpet exceeding loud; so that all the people that </a:t>
            </a:r>
            <a:r>
              <a:rPr lang="en-US" b="1" i="1" dirty="0"/>
              <a:t>was</a:t>
            </a:r>
            <a:r>
              <a:rPr lang="en-US" b="1" dirty="0"/>
              <a:t> in the camp trembled.</a:t>
            </a:r>
          </a:p>
          <a:p>
            <a:r>
              <a:rPr lang="en-US" b="1" dirty="0"/>
              <a:t>17,  And Moses brought forth the people out of the camp to meet with God; and they stood at the nether part of the mount.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Exodus 19:18-20</a:t>
            </a:r>
            <a:endParaRPr lang="en-US" b="1" dirty="0"/>
          </a:p>
        </p:txBody>
      </p:sp>
      <p:sp>
        <p:nvSpPr>
          <p:cNvPr id="3" name="Content Placeholder 2"/>
          <p:cNvSpPr>
            <a:spLocks noGrp="1"/>
          </p:cNvSpPr>
          <p:nvPr>
            <p:ph idx="1"/>
          </p:nvPr>
        </p:nvSpPr>
        <p:spPr>
          <a:xfrm>
            <a:off x="457200" y="1447800"/>
            <a:ext cx="8229600" cy="5257800"/>
          </a:xfrm>
        </p:spPr>
        <p:txBody>
          <a:bodyPr>
            <a:normAutofit fontScale="92500" lnSpcReduction="10000"/>
          </a:bodyPr>
          <a:lstStyle/>
          <a:p>
            <a:r>
              <a:rPr lang="en-US" b="1" dirty="0"/>
              <a:t>18,  And mount Sinai was altogether on a smoke, because the LORD descended upon it in fire: and the smoke thereof ascended as the smoke of a furnace, and the whole mount quaked greatly.</a:t>
            </a:r>
          </a:p>
          <a:p>
            <a:r>
              <a:rPr lang="en-US" b="1" dirty="0"/>
              <a:t>19,  And when the voice of the trumpet sounded long, and waxed louder and louder, Moses </a:t>
            </a:r>
            <a:r>
              <a:rPr lang="en-US" b="1" dirty="0" err="1"/>
              <a:t>spake</a:t>
            </a:r>
            <a:r>
              <a:rPr lang="en-US" b="1" dirty="0"/>
              <a:t>, and God answered him by a voice.</a:t>
            </a:r>
          </a:p>
          <a:p>
            <a:r>
              <a:rPr lang="en-US" b="1" dirty="0"/>
              <a:t>20,  And the LORD came down upon mount Sinai, on the top of the mount: and the LORD called Moses </a:t>
            </a:r>
            <a:r>
              <a:rPr lang="en-US" b="1" i="1" dirty="0"/>
              <a:t>up</a:t>
            </a:r>
            <a:r>
              <a:rPr lang="en-US" b="1" dirty="0"/>
              <a:t> to the top of the mount; and Moses went up.”</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God Gave Ten Commandments</a:t>
            </a:r>
            <a:endParaRPr lang="en-US" b="1" dirty="0"/>
          </a:p>
        </p:txBody>
      </p:sp>
      <p:sp>
        <p:nvSpPr>
          <p:cNvPr id="3" name="Content Placeholder 2"/>
          <p:cNvSpPr>
            <a:spLocks noGrp="1"/>
          </p:cNvSpPr>
          <p:nvPr>
            <p:ph idx="1"/>
          </p:nvPr>
        </p:nvSpPr>
        <p:spPr>
          <a:xfrm>
            <a:off x="457200" y="1600200"/>
            <a:ext cx="8229600" cy="4953000"/>
          </a:xfrm>
        </p:spPr>
        <p:txBody>
          <a:bodyPr>
            <a:normAutofit/>
          </a:bodyPr>
          <a:lstStyle/>
          <a:p>
            <a:r>
              <a:rPr lang="en-US" b="1" dirty="0">
                <a:solidFill>
                  <a:srgbClr val="002060"/>
                </a:solidFill>
              </a:rPr>
              <a:t>Exodus 20:18-21</a:t>
            </a:r>
          </a:p>
          <a:p>
            <a:r>
              <a:rPr lang="en-US" b="1" dirty="0"/>
              <a:t>18,  “And all the people saw the </a:t>
            </a:r>
            <a:r>
              <a:rPr lang="en-US" b="1" dirty="0" err="1"/>
              <a:t>thunderings</a:t>
            </a:r>
            <a:r>
              <a:rPr lang="en-US" b="1" dirty="0"/>
              <a:t>, and the </a:t>
            </a:r>
            <a:r>
              <a:rPr lang="en-US" b="1" dirty="0" err="1"/>
              <a:t>lightnings</a:t>
            </a:r>
            <a:r>
              <a:rPr lang="en-US" b="1" dirty="0"/>
              <a:t>, and the noise of the trumpet, and the mountain smoking: and when the people saw </a:t>
            </a:r>
            <a:r>
              <a:rPr lang="en-US" b="1" i="1" dirty="0"/>
              <a:t>it</a:t>
            </a:r>
            <a:r>
              <a:rPr lang="en-US" b="1" dirty="0"/>
              <a:t>, they removed, and stood afar off.</a:t>
            </a:r>
          </a:p>
          <a:p>
            <a:r>
              <a:rPr lang="en-US" b="1" dirty="0"/>
              <a:t>19,  And they said unto Moses, Speak thou with us, and we will hear: but let not God speak with us, lest we die.</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solidFill>
                  <a:srgbClr val="002060"/>
                </a:solidFill>
              </a:rPr>
              <a:t>Exodus 20:20-21</a:t>
            </a:r>
            <a:endParaRPr lang="en-US" b="1" dirty="0">
              <a:solidFill>
                <a:srgbClr val="002060"/>
              </a:solidFill>
            </a:endParaRPr>
          </a:p>
        </p:txBody>
      </p:sp>
      <p:sp>
        <p:nvSpPr>
          <p:cNvPr id="3" name="Content Placeholder 2"/>
          <p:cNvSpPr>
            <a:spLocks noGrp="1"/>
          </p:cNvSpPr>
          <p:nvPr>
            <p:ph idx="1"/>
          </p:nvPr>
        </p:nvSpPr>
        <p:spPr/>
        <p:txBody>
          <a:bodyPr/>
          <a:lstStyle/>
          <a:p>
            <a:r>
              <a:rPr lang="en-US" b="1" dirty="0"/>
              <a:t>20,  And Moses said unto the people, Fear not: for God is come to prove you, and that his fear may be before your faces, that ye sin not.</a:t>
            </a:r>
          </a:p>
          <a:p>
            <a:r>
              <a:rPr lang="en-US" b="1" dirty="0"/>
              <a:t>21,  And the people stood afar off, and Moses drew near unto the thick darkness where God </a:t>
            </a:r>
            <a:r>
              <a:rPr lang="en-US" b="1" i="1" dirty="0"/>
              <a:t>was</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normAutofit fontScale="90000"/>
          </a:bodyPr>
          <a:lstStyle/>
          <a:p>
            <a:r>
              <a:rPr lang="en-US" b="1" dirty="0"/>
              <a:t>Similarities Between the Day of the Covenant and Pentecost</a:t>
            </a:r>
            <a:r>
              <a:rPr lang="en-US" dirty="0"/>
              <a:t/>
            </a:r>
            <a:br>
              <a:rPr lang="en-US" dirty="0"/>
            </a:b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r>
              <a:rPr lang="en-US" b="1" dirty="0"/>
              <a:t>The Day of Pentecost was similar to the day the Law was given.  </a:t>
            </a:r>
          </a:p>
          <a:p>
            <a:r>
              <a:rPr lang="en-US" b="1" dirty="0"/>
              <a:t>The Day of the Covenant came with fire and lightening.</a:t>
            </a:r>
          </a:p>
          <a:p>
            <a:r>
              <a:rPr lang="en-US" b="1" dirty="0"/>
              <a:t>Pentecost came with fire and wind.</a:t>
            </a:r>
          </a:p>
          <a:p>
            <a:r>
              <a:rPr lang="en-US" b="1" dirty="0"/>
              <a:t>The Day of the Covenant established the law and authority for the nation of Israel.</a:t>
            </a:r>
          </a:p>
          <a:p>
            <a:r>
              <a:rPr lang="en-US" b="1" dirty="0"/>
              <a:t>The Day of Pentecost established the power and authority of the Church.</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normAutofit fontScale="90000"/>
          </a:bodyPr>
          <a:lstStyle/>
          <a:p>
            <a:r>
              <a:rPr lang="en-US" b="1" dirty="0"/>
              <a:t>Similarities Between the Day of the Covenant and Pentecost</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The Old Covenant was written on tablets of stone. </a:t>
            </a:r>
          </a:p>
          <a:p>
            <a:r>
              <a:rPr lang="en-US" b="1" dirty="0"/>
              <a:t>The New Covenant was written on the hearts of men.</a:t>
            </a:r>
          </a:p>
          <a:p>
            <a:r>
              <a:rPr lang="en-US" b="1" dirty="0">
                <a:solidFill>
                  <a:srgbClr val="002060"/>
                </a:solidFill>
              </a:rPr>
              <a:t>Jeremiah 31:31-34</a:t>
            </a:r>
          </a:p>
          <a:p>
            <a:r>
              <a:rPr lang="en-US" b="1" dirty="0"/>
              <a:t>31,  “Behold, the days come, </a:t>
            </a:r>
            <a:r>
              <a:rPr lang="en-US" b="1" dirty="0" err="1"/>
              <a:t>saith</a:t>
            </a:r>
            <a:r>
              <a:rPr lang="en-US" b="1" dirty="0"/>
              <a:t> the LORD, that I will make a new covenant with the house of Israel, and with the house of Judah:</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solidFill>
                  <a:srgbClr val="002060"/>
                </a:solidFill>
              </a:rPr>
              <a:t>Jeremiah 31:32-33</a:t>
            </a:r>
            <a:endParaRPr lang="en-US"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b="1" dirty="0"/>
              <a:t>32,  Not according to the covenant that I made with their fathers in the day </a:t>
            </a:r>
            <a:r>
              <a:rPr lang="en-US" b="1" i="1" dirty="0"/>
              <a:t>that</a:t>
            </a:r>
            <a:r>
              <a:rPr lang="en-US" b="1" dirty="0"/>
              <a:t> I took them by the hand to bring them out of the land of Egypt; which my covenant they brake, although I was an husband unto them, </a:t>
            </a:r>
            <a:r>
              <a:rPr lang="en-US" b="1" dirty="0" err="1"/>
              <a:t>saith</a:t>
            </a:r>
            <a:r>
              <a:rPr lang="en-US" b="1" dirty="0"/>
              <a:t> the LORD:</a:t>
            </a:r>
          </a:p>
          <a:p>
            <a:r>
              <a:rPr lang="en-US" b="1" dirty="0"/>
              <a:t>33,  But this </a:t>
            </a:r>
            <a:r>
              <a:rPr lang="en-US" b="1" i="1" dirty="0"/>
              <a:t>shall be</a:t>
            </a:r>
            <a:r>
              <a:rPr lang="en-US" b="1" dirty="0"/>
              <a:t> the covenant that I will make with the house of Israel; After those days, </a:t>
            </a:r>
            <a:r>
              <a:rPr lang="en-US" b="1" dirty="0" err="1"/>
              <a:t>saith</a:t>
            </a:r>
            <a:r>
              <a:rPr lang="en-US" b="1" dirty="0"/>
              <a:t> the LORD, I will put my law in their inward parts, and write it in their hearts; and will be their God, and they shall be my people.</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solidFill>
                  <a:srgbClr val="002060"/>
                </a:solidFill>
              </a:rPr>
              <a:t>Jeremiah 31:34</a:t>
            </a:r>
            <a:endParaRPr lang="en-US" b="1" dirty="0">
              <a:solidFill>
                <a:srgbClr val="002060"/>
              </a:solidFill>
            </a:endParaRPr>
          </a:p>
        </p:txBody>
      </p:sp>
      <p:sp>
        <p:nvSpPr>
          <p:cNvPr id="3" name="Content Placeholder 2"/>
          <p:cNvSpPr>
            <a:spLocks noGrp="1"/>
          </p:cNvSpPr>
          <p:nvPr>
            <p:ph idx="1"/>
          </p:nvPr>
        </p:nvSpPr>
        <p:spPr/>
        <p:txBody>
          <a:bodyPr/>
          <a:lstStyle/>
          <a:p>
            <a:r>
              <a:rPr lang="en-US" b="1" dirty="0"/>
              <a:t>34,  And they shall teach no more every man his </a:t>
            </a:r>
            <a:r>
              <a:rPr lang="en-US" b="1" dirty="0" err="1"/>
              <a:t>neighbour</a:t>
            </a:r>
            <a:r>
              <a:rPr lang="en-US" b="1" dirty="0"/>
              <a:t>, and every man his brother, saying, Know the LORD: for they shall all know me, from the least of them unto the greatest of them, </a:t>
            </a:r>
            <a:r>
              <a:rPr lang="en-US" b="1" dirty="0" err="1"/>
              <a:t>saith</a:t>
            </a:r>
            <a:r>
              <a:rPr lang="en-US" b="1" dirty="0"/>
              <a:t> the LORD: for I will forgive their iniquity, and I will remember their sin no more.”</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The Torah and Pentecost</a:t>
            </a:r>
            <a:endParaRPr lang="en-US" b="1" dirty="0"/>
          </a:p>
        </p:txBody>
      </p:sp>
      <p:sp>
        <p:nvSpPr>
          <p:cNvPr id="3" name="Content Placeholder 2"/>
          <p:cNvSpPr>
            <a:spLocks noGrp="1"/>
          </p:cNvSpPr>
          <p:nvPr>
            <p:ph idx="1"/>
          </p:nvPr>
        </p:nvSpPr>
        <p:spPr/>
        <p:txBody>
          <a:bodyPr>
            <a:normAutofit lnSpcReduction="10000"/>
          </a:bodyPr>
          <a:lstStyle/>
          <a:p>
            <a:r>
              <a:rPr lang="en-US" b="1" dirty="0"/>
              <a:t>In “The Deeper Meaning of Pentecost,” p.22 of </a:t>
            </a:r>
            <a:r>
              <a:rPr lang="en-US" b="1" i="1" dirty="0"/>
              <a:t>Jewish Voice Today,</a:t>
            </a:r>
            <a:r>
              <a:rPr lang="en-US" b="1" dirty="0"/>
              <a:t> May/June 2012, Ann Spangler and Lois </a:t>
            </a:r>
            <a:r>
              <a:rPr lang="en-US" b="1" dirty="0" err="1"/>
              <a:t>Tverberg</a:t>
            </a:r>
            <a:r>
              <a:rPr lang="en-US" b="1" dirty="0"/>
              <a:t> wrote, </a:t>
            </a:r>
          </a:p>
          <a:p>
            <a:r>
              <a:rPr lang="en-US" b="1" dirty="0"/>
              <a:t>“Like the Torah, the Spirit reveals God’s truth, instructs us, and convicts us of sin.  But unlike the Torah, the Spirit empowers us to live in communion with God by changing our hearts from within, something that the law could not do (Romans 8:5-7).”</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a:xfrm>
            <a:off x="381000" y="0"/>
            <a:ext cx="8229600" cy="1143000"/>
          </a:xfrm>
        </p:spPr>
        <p:txBody>
          <a:bodyPr/>
          <a:lstStyle/>
          <a:p>
            <a:r>
              <a:rPr lang="en-US" b="1" dirty="0" smtClean="0"/>
              <a:t>Acts 2:1-3</a:t>
            </a:r>
            <a:endParaRPr lang="en-US" b="1" dirty="0"/>
          </a:p>
        </p:txBody>
      </p:sp>
      <p:sp>
        <p:nvSpPr>
          <p:cNvPr id="3" name="Content Placeholder 2"/>
          <p:cNvSpPr>
            <a:spLocks noGrp="1"/>
          </p:cNvSpPr>
          <p:nvPr>
            <p:ph idx="1"/>
          </p:nvPr>
        </p:nvSpPr>
        <p:spPr>
          <a:xfrm>
            <a:off x="457200" y="1524000"/>
            <a:ext cx="8229600" cy="4525963"/>
          </a:xfrm>
        </p:spPr>
        <p:txBody>
          <a:bodyPr>
            <a:noAutofit/>
          </a:bodyPr>
          <a:lstStyle/>
          <a:p>
            <a:r>
              <a:rPr lang="en-US" b="1" dirty="0"/>
              <a:t>1,  “And when the day of Pentecost was fully come, they were all with one accord in one place.</a:t>
            </a:r>
          </a:p>
          <a:p>
            <a:r>
              <a:rPr lang="en-US" b="1" dirty="0"/>
              <a:t>2,  And suddenly there came a sound from heaven as of a rushing mighty wind, and it filled all the house where they were sitting.</a:t>
            </a:r>
          </a:p>
          <a:p>
            <a:r>
              <a:rPr lang="en-US" b="1" dirty="0"/>
              <a:t>3,  And there appeared unto them cloven tongues like as of fire, and it sat upon each of them</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The New Temple</a:t>
            </a:r>
            <a:endParaRPr lang="en-US" b="1" dirty="0"/>
          </a:p>
        </p:txBody>
      </p:sp>
      <p:sp>
        <p:nvSpPr>
          <p:cNvPr id="3" name="Content Placeholder 2"/>
          <p:cNvSpPr>
            <a:spLocks noGrp="1"/>
          </p:cNvSpPr>
          <p:nvPr>
            <p:ph idx="1"/>
          </p:nvPr>
        </p:nvSpPr>
        <p:spPr/>
        <p:txBody>
          <a:bodyPr/>
          <a:lstStyle/>
          <a:p>
            <a:r>
              <a:rPr lang="en-US" b="1" dirty="0"/>
              <a:t>Old Covenant worship was centered in a temple of stone.  </a:t>
            </a:r>
            <a:endParaRPr lang="en-US" b="1" dirty="0" smtClean="0"/>
          </a:p>
          <a:p>
            <a:r>
              <a:rPr lang="en-US" b="1" dirty="0" smtClean="0"/>
              <a:t>New </a:t>
            </a:r>
            <a:r>
              <a:rPr lang="en-US" b="1" dirty="0"/>
              <a:t>Covenant worship is centered in hearts of flesh.  </a:t>
            </a:r>
            <a:endParaRPr lang="en-US" b="1" dirty="0" smtClean="0"/>
          </a:p>
          <a:p>
            <a:r>
              <a:rPr lang="en-US" b="1" dirty="0" smtClean="0"/>
              <a:t>We </a:t>
            </a:r>
            <a:r>
              <a:rPr lang="en-US" b="1" dirty="0"/>
              <a:t>are the new temple</a:t>
            </a:r>
            <a:r>
              <a:rPr lang="en-US" b="1" dirty="0" smtClean="0"/>
              <a:t>.</a:t>
            </a:r>
          </a:p>
          <a:p>
            <a:r>
              <a:rPr lang="en-US" b="1" dirty="0"/>
              <a:t>1 Corinthians 3:16,  “Know ye not that ye are the temple of God, and </a:t>
            </a:r>
            <a:r>
              <a:rPr lang="en-US" b="1" i="1" dirty="0"/>
              <a:t>that</a:t>
            </a:r>
            <a:r>
              <a:rPr lang="en-US" b="1" dirty="0"/>
              <a:t> the Spirit of God </a:t>
            </a:r>
            <a:r>
              <a:rPr lang="en-US" b="1" dirty="0" err="1"/>
              <a:t>dwelleth</a:t>
            </a:r>
            <a:r>
              <a:rPr lang="en-US" b="1" dirty="0"/>
              <a:t> in you?”</a:t>
            </a:r>
          </a:p>
          <a:p>
            <a:endParaRPr lang="en-US" b="1"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Pentecost or Shavuot</a:t>
            </a:r>
            <a:endParaRPr lang="en-US" b="1" dirty="0"/>
          </a:p>
        </p:txBody>
      </p:sp>
      <p:sp>
        <p:nvSpPr>
          <p:cNvPr id="3" name="Content Placeholder 2"/>
          <p:cNvSpPr>
            <a:spLocks noGrp="1"/>
          </p:cNvSpPr>
          <p:nvPr>
            <p:ph idx="1"/>
          </p:nvPr>
        </p:nvSpPr>
        <p:spPr/>
        <p:txBody>
          <a:bodyPr/>
          <a:lstStyle/>
          <a:p>
            <a:r>
              <a:rPr lang="en-US" b="1" dirty="0"/>
              <a:t>First Fruits celebrated the beginning of the barley harvest.  </a:t>
            </a:r>
          </a:p>
          <a:p>
            <a:r>
              <a:rPr lang="en-US" b="1" dirty="0"/>
              <a:t>Shavuot represented the beginning of the wheat harvest: </a:t>
            </a:r>
            <a:br>
              <a:rPr lang="en-US" b="1" dirty="0"/>
            </a:br>
            <a:r>
              <a:rPr lang="en-US" b="1" dirty="0"/>
              <a:t>which represents the beginning of the harvest of souls into the Body of Christ.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Events of Pentecost</a:t>
            </a:r>
            <a:endParaRPr lang="en-US" b="1" dirty="0"/>
          </a:p>
        </p:txBody>
      </p:sp>
      <p:sp>
        <p:nvSpPr>
          <p:cNvPr id="3" name="Content Placeholder 2"/>
          <p:cNvSpPr>
            <a:spLocks noGrp="1"/>
          </p:cNvSpPr>
          <p:nvPr>
            <p:ph idx="1"/>
          </p:nvPr>
        </p:nvSpPr>
        <p:spPr/>
        <p:txBody>
          <a:bodyPr/>
          <a:lstStyle/>
          <a:p>
            <a:r>
              <a:rPr lang="en-US" b="1" dirty="0"/>
              <a:t>The people began praying in the upper room.</a:t>
            </a:r>
            <a:endParaRPr lang="en-US" dirty="0"/>
          </a:p>
          <a:p>
            <a:r>
              <a:rPr lang="en-US" b="1" dirty="0"/>
              <a:t>Acts 1:13,  “And when they were come in, they went up into an upper room, where abode both Peter, and James, and John, and Andrew, Philip, and Thomas, Bartholomew, and Matthew, James </a:t>
            </a:r>
            <a:r>
              <a:rPr lang="en-US" b="1" i="1" dirty="0"/>
              <a:t>the son</a:t>
            </a:r>
            <a:r>
              <a:rPr lang="en-US" b="1" dirty="0"/>
              <a:t> of </a:t>
            </a:r>
            <a:r>
              <a:rPr lang="en-US" b="1" dirty="0" err="1"/>
              <a:t>Alphaeus</a:t>
            </a:r>
            <a:r>
              <a:rPr lang="en-US" b="1" dirty="0"/>
              <a:t>, and Simon </a:t>
            </a:r>
            <a:r>
              <a:rPr lang="en-US" b="1" dirty="0" err="1"/>
              <a:t>Zelotes</a:t>
            </a:r>
            <a:r>
              <a:rPr lang="en-US" b="1" dirty="0"/>
              <a:t>, and Judas </a:t>
            </a:r>
            <a:r>
              <a:rPr lang="en-US" b="1" i="1" dirty="0"/>
              <a:t>the brother</a:t>
            </a:r>
            <a:r>
              <a:rPr lang="en-US" b="1" dirty="0"/>
              <a:t> of James.”</a:t>
            </a:r>
          </a:p>
          <a:p>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Events of Pentecost</a:t>
            </a:r>
            <a:endParaRPr lang="en-US" b="1" dirty="0"/>
          </a:p>
        </p:txBody>
      </p:sp>
      <p:sp>
        <p:nvSpPr>
          <p:cNvPr id="3" name="Content Placeholder 2"/>
          <p:cNvSpPr>
            <a:spLocks noGrp="1"/>
          </p:cNvSpPr>
          <p:nvPr>
            <p:ph idx="1"/>
          </p:nvPr>
        </p:nvSpPr>
        <p:spPr/>
        <p:txBody>
          <a:bodyPr>
            <a:normAutofit lnSpcReduction="10000"/>
          </a:bodyPr>
          <a:lstStyle/>
          <a:p>
            <a:r>
              <a:rPr lang="en-US" b="1" dirty="0"/>
              <a:t>Acts 1:15,  “And in those days Peter stood up in the midst of the disciples, and said, (the number of names together were about an hundred and twenty</a:t>
            </a:r>
            <a:r>
              <a:rPr lang="en-US" b="1" dirty="0" smtClean="0"/>
              <a:t>,)”</a:t>
            </a:r>
            <a:r>
              <a:rPr lang="en-US" b="1" dirty="0"/>
              <a:t> </a:t>
            </a:r>
          </a:p>
          <a:p>
            <a:r>
              <a:rPr lang="en-US" b="1" dirty="0"/>
              <a:t>After that the Holy Ghost began to fall the people went to the temple before 9:00 AM because it was Pentecost.  There they encountered all different kinds of Jews who spoke different languages.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Events of Pentecost</a:t>
            </a:r>
            <a:endParaRPr lang="en-US" b="1" dirty="0"/>
          </a:p>
        </p:txBody>
      </p:sp>
      <p:sp>
        <p:nvSpPr>
          <p:cNvPr id="3" name="Content Placeholder 2"/>
          <p:cNvSpPr>
            <a:spLocks noGrp="1"/>
          </p:cNvSpPr>
          <p:nvPr>
            <p:ph idx="1"/>
          </p:nvPr>
        </p:nvSpPr>
        <p:spPr/>
        <p:txBody>
          <a:bodyPr/>
          <a:lstStyle/>
          <a:p>
            <a:r>
              <a:rPr lang="en-US" sz="3600" b="1" dirty="0"/>
              <a:t>The temple was the only place large enough to accommodate 3,000 people.  </a:t>
            </a:r>
            <a:endParaRPr lang="en-US" sz="3600" b="1" dirty="0" smtClean="0"/>
          </a:p>
          <a:p>
            <a:r>
              <a:rPr lang="en-US" sz="3600" b="1" dirty="0" smtClean="0"/>
              <a:t>Right </a:t>
            </a:r>
            <a:r>
              <a:rPr lang="en-US" sz="3600" b="1" dirty="0"/>
              <a:t>outside the temple there were 300 ceremonial baths, enough to baptize 3,000 people.  </a:t>
            </a:r>
            <a:endParaRPr lang="en-US" sz="3600" b="1" dirty="0" smtClean="0"/>
          </a:p>
          <a:p>
            <a:r>
              <a:rPr lang="en-US" sz="3600" b="1" dirty="0" smtClean="0"/>
              <a:t>The </a:t>
            </a:r>
            <a:r>
              <a:rPr lang="en-US" sz="3600" b="1" dirty="0"/>
              <a:t>ruins of them are still there to this day.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Pentecost and the Temple</a:t>
            </a:r>
            <a:endParaRPr lang="en-US" b="1" dirty="0"/>
          </a:p>
        </p:txBody>
      </p:sp>
      <p:sp>
        <p:nvSpPr>
          <p:cNvPr id="3" name="Content Placeholder 2"/>
          <p:cNvSpPr>
            <a:spLocks noGrp="1"/>
          </p:cNvSpPr>
          <p:nvPr>
            <p:ph idx="1"/>
          </p:nvPr>
        </p:nvSpPr>
        <p:spPr/>
        <p:txBody>
          <a:bodyPr/>
          <a:lstStyle/>
          <a:p>
            <a:r>
              <a:rPr lang="en-US" b="1" dirty="0"/>
              <a:t>Pentecost is parallel to the dedication of the temple of Solomon</a:t>
            </a:r>
            <a:endParaRPr lang="en-US" dirty="0"/>
          </a:p>
          <a:p>
            <a:r>
              <a:rPr lang="en-US" b="1" dirty="0"/>
              <a:t>There were 120 priests and 120 in the upper room.</a:t>
            </a:r>
          </a:p>
          <a:p>
            <a:r>
              <a:rPr lang="en-US" b="1" dirty="0"/>
              <a:t>The </a:t>
            </a:r>
            <a:r>
              <a:rPr lang="en-US" b="1" dirty="0" err="1"/>
              <a:t>Shekinah</a:t>
            </a:r>
            <a:r>
              <a:rPr lang="en-US" b="1" dirty="0"/>
              <a:t> came into the temple </a:t>
            </a:r>
            <a:r>
              <a:rPr lang="en-US" b="1" dirty="0" smtClean="0"/>
              <a:t>and at Pentecost </a:t>
            </a:r>
            <a:r>
              <a:rPr lang="en-US" b="1" dirty="0"/>
              <a:t>came into the believers.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II Chronicles 5:13-14</a:t>
            </a:r>
            <a:endParaRPr lang="en-US" b="1"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r>
              <a:rPr lang="en-US" b="1" dirty="0"/>
              <a:t>13,  “It came even to pass, as the trumpeters and singers </a:t>
            </a:r>
            <a:r>
              <a:rPr lang="en-US" b="1" i="1" dirty="0"/>
              <a:t>were</a:t>
            </a:r>
            <a:r>
              <a:rPr lang="en-US" b="1" dirty="0"/>
              <a:t> as one, to make one sound to be heard in praising and thanking the LORD; and when they lifted up </a:t>
            </a:r>
            <a:r>
              <a:rPr lang="en-US" b="1" i="1" dirty="0"/>
              <a:t>their</a:t>
            </a:r>
            <a:r>
              <a:rPr lang="en-US" b="1" dirty="0"/>
              <a:t> voice with the trumpets and cymbals and instruments of </a:t>
            </a:r>
            <a:r>
              <a:rPr lang="en-US" b="1" dirty="0" err="1"/>
              <a:t>musick</a:t>
            </a:r>
            <a:r>
              <a:rPr lang="en-US" b="1" dirty="0"/>
              <a:t>, and praised the LORD, </a:t>
            </a:r>
            <a:r>
              <a:rPr lang="en-US" b="1" i="1" dirty="0"/>
              <a:t>saying</a:t>
            </a:r>
            <a:r>
              <a:rPr lang="en-US" b="1" dirty="0"/>
              <a:t>, For </a:t>
            </a:r>
            <a:r>
              <a:rPr lang="en-US" b="1" i="1" dirty="0"/>
              <a:t>he is</a:t>
            </a:r>
            <a:r>
              <a:rPr lang="en-US" b="1" dirty="0"/>
              <a:t> good; for his mercy </a:t>
            </a:r>
            <a:r>
              <a:rPr lang="en-US" b="1" i="1" dirty="0" err="1"/>
              <a:t>endureth</a:t>
            </a:r>
            <a:r>
              <a:rPr lang="en-US" b="1" dirty="0"/>
              <a:t> for ever: that </a:t>
            </a:r>
            <a:r>
              <a:rPr lang="en-US" b="1" i="1" dirty="0"/>
              <a:t>then</a:t>
            </a:r>
            <a:r>
              <a:rPr lang="en-US" b="1" dirty="0"/>
              <a:t> the house was filled with a cloud, </a:t>
            </a:r>
            <a:r>
              <a:rPr lang="en-US" b="1" i="1" dirty="0"/>
              <a:t>even</a:t>
            </a:r>
            <a:r>
              <a:rPr lang="en-US" b="1" dirty="0"/>
              <a:t> the house of the LORD;</a:t>
            </a:r>
          </a:p>
          <a:p>
            <a:r>
              <a:rPr lang="en-US" b="1" dirty="0"/>
              <a:t>14,  So that the priests could not stand to minister by reason of the cloud: for the glory of the LORD had filled the house of God.”</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Baptism of the Spirit</a:t>
            </a:r>
            <a:endParaRPr lang="en-US" b="1" dirty="0"/>
          </a:p>
        </p:txBody>
      </p:sp>
      <p:sp>
        <p:nvSpPr>
          <p:cNvPr id="3" name="Content Placeholder 2"/>
          <p:cNvSpPr>
            <a:spLocks noGrp="1"/>
          </p:cNvSpPr>
          <p:nvPr>
            <p:ph idx="1"/>
          </p:nvPr>
        </p:nvSpPr>
        <p:spPr/>
        <p:txBody>
          <a:bodyPr>
            <a:normAutofit fontScale="92500"/>
          </a:bodyPr>
          <a:lstStyle/>
          <a:p>
            <a:r>
              <a:rPr lang="en-US" b="1" dirty="0"/>
              <a:t>The baptism of the Holy Spirit is for you.</a:t>
            </a:r>
            <a:endParaRPr lang="en-US" dirty="0"/>
          </a:p>
          <a:p>
            <a:r>
              <a:rPr lang="en-US" b="1" dirty="0"/>
              <a:t>Luke 11:11-13  “If a son shall ask bread of any of you that is a father, will he give him a stone? or if </a:t>
            </a:r>
            <a:r>
              <a:rPr lang="en-US" b="1" i="1" dirty="0"/>
              <a:t>he ask</a:t>
            </a:r>
            <a:r>
              <a:rPr lang="en-US" b="1" dirty="0"/>
              <a:t> a fish, will he for a fish give him a serpent?  12,  Or if he shall ask an egg, will he offer him a scorpion?  13,  If ye then, being evil, know how to give good gifts unto your children: how much more shall </a:t>
            </a:r>
            <a:r>
              <a:rPr lang="en-US" b="1" i="1" dirty="0"/>
              <a:t>your</a:t>
            </a:r>
            <a:r>
              <a:rPr lang="en-US" b="1" dirty="0"/>
              <a:t> heavenly Father give the Holy Spirit to them that ask him?”</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The Anointing</a:t>
            </a:r>
            <a:endParaRPr lang="en-US" b="1" dirty="0"/>
          </a:p>
        </p:txBody>
      </p:sp>
      <p:sp>
        <p:nvSpPr>
          <p:cNvPr id="3" name="Content Placeholder 2"/>
          <p:cNvSpPr>
            <a:spLocks noGrp="1"/>
          </p:cNvSpPr>
          <p:nvPr>
            <p:ph idx="1"/>
          </p:nvPr>
        </p:nvSpPr>
        <p:spPr/>
        <p:txBody>
          <a:bodyPr>
            <a:normAutofit lnSpcReduction="10000"/>
          </a:bodyPr>
          <a:lstStyle/>
          <a:p>
            <a:r>
              <a:rPr lang="en-US" b="1" dirty="0"/>
              <a:t>The baptism of the Holy Spirit is Christ’s anointing of authority.  Prophets, priests, and kings were anointed as a sign of God’s authority and power given to them</a:t>
            </a:r>
            <a:r>
              <a:rPr lang="en-US" b="1" dirty="0" smtClean="0"/>
              <a:t>.</a:t>
            </a:r>
            <a:endParaRPr lang="en-US" b="1" dirty="0"/>
          </a:p>
          <a:p>
            <a:r>
              <a:rPr lang="en-US" b="1" dirty="0"/>
              <a:t>The infilling of the Holy Spirit is the earnest of our inheritance in heaven.</a:t>
            </a:r>
          </a:p>
          <a:p>
            <a:r>
              <a:rPr lang="en-US" b="1" dirty="0"/>
              <a:t>2 Corinthians 1:22,  “[God]Who hath also sealed us, and given the earnest of the Spirit in our hearts.”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Baptism of the Spirit</a:t>
            </a:r>
            <a:endParaRPr lang="en-US" b="1"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b="1" dirty="0"/>
              <a:t>The baptism of the Holy Spirit is infilling of the power of God to perform His works His way.</a:t>
            </a:r>
            <a:endParaRPr lang="en-US" dirty="0"/>
          </a:p>
          <a:p>
            <a:r>
              <a:rPr lang="en-US" b="1" dirty="0"/>
              <a:t>The baptism of the Holy Spirit is the infilling of the Comforter, the </a:t>
            </a:r>
            <a:r>
              <a:rPr lang="en-US" b="1" dirty="0" err="1"/>
              <a:t>paraclete</a:t>
            </a:r>
            <a:r>
              <a:rPr lang="en-US" b="1" dirty="0"/>
              <a:t>, who pleads our case in the court of heaven.</a:t>
            </a:r>
            <a:endParaRPr lang="en-US" dirty="0"/>
          </a:p>
          <a:p>
            <a:r>
              <a:rPr lang="en-US" b="1" dirty="0"/>
              <a:t>John 16:8,  “And when he [the Comforter] is come, he will reprove [</a:t>
            </a:r>
            <a:r>
              <a:rPr lang="en-US" b="1" dirty="0" err="1"/>
              <a:t>ἐλέγχω</a:t>
            </a:r>
            <a:r>
              <a:rPr lang="en-US" b="1" dirty="0"/>
              <a:t> = convict, convince] the world of [about what is] sin, and of righteousness, and of judgment:”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2:4-6</a:t>
            </a:r>
            <a:endParaRPr lang="en-US" b="1"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b="1" dirty="0"/>
              <a:t>4,  And they were all filled with the Holy Ghost, and began to speak with other tongues, as the Spirit gave them utterance.</a:t>
            </a:r>
          </a:p>
          <a:p>
            <a:r>
              <a:rPr lang="en-US" b="1" dirty="0"/>
              <a:t>5,  And there were dwelling at Jerusalem Jews, devout men, out of every nation under heaven.</a:t>
            </a:r>
          </a:p>
          <a:p>
            <a:r>
              <a:rPr lang="en-US" b="1" dirty="0"/>
              <a:t>6,  Now when this was noised abroad, the multitude came together, and were confounded, because that every man heard them speak in his own language</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John 16:8</a:t>
            </a:r>
            <a:endParaRPr lang="en-US" b="1" dirty="0"/>
          </a:p>
        </p:txBody>
      </p:sp>
      <p:sp>
        <p:nvSpPr>
          <p:cNvPr id="3" name="Content Placeholder 2"/>
          <p:cNvSpPr>
            <a:spLocks noGrp="1"/>
          </p:cNvSpPr>
          <p:nvPr>
            <p:ph idx="1"/>
          </p:nvPr>
        </p:nvSpPr>
        <p:spPr/>
        <p:txBody>
          <a:bodyPr/>
          <a:lstStyle/>
          <a:p>
            <a:r>
              <a:rPr lang="en-US" b="1" baseline="30000" dirty="0" smtClean="0"/>
              <a:t>Amplified Version: </a:t>
            </a:r>
            <a:br>
              <a:rPr lang="en-US" b="1" baseline="30000" dirty="0" smtClean="0"/>
            </a:br>
            <a:r>
              <a:rPr lang="en-US" b="1" baseline="30000" dirty="0" smtClean="0"/>
              <a:t>John </a:t>
            </a:r>
            <a:r>
              <a:rPr lang="en-US" b="1" baseline="30000" dirty="0"/>
              <a:t>16:8 “</a:t>
            </a:r>
            <a:r>
              <a:rPr lang="en-US" b="1" dirty="0"/>
              <a:t>And when He comes, He will convict </a:t>
            </a:r>
            <a:r>
              <a:rPr lang="en-US" b="1" i="1" dirty="0"/>
              <a:t>and</a:t>
            </a:r>
            <a:r>
              <a:rPr lang="en-US" b="1" dirty="0"/>
              <a:t> convince the world </a:t>
            </a:r>
            <a:r>
              <a:rPr lang="en-US" b="1" i="1" dirty="0"/>
              <a:t>and</a:t>
            </a:r>
            <a:r>
              <a:rPr lang="en-US" b="1" dirty="0"/>
              <a:t> bring demonstration to it about sin and about righteousness (uprightness of heart and right standing with God) and about judgment:”</a:t>
            </a:r>
          </a:p>
          <a:p>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The Spirit Leads</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The Holy Spirit teaches us and leads us</a:t>
            </a:r>
            <a:r>
              <a:rPr lang="en-US" b="1" dirty="0" smtClean="0"/>
              <a:t>.</a:t>
            </a:r>
            <a:r>
              <a:rPr lang="en-US" b="1" dirty="0"/>
              <a:t> </a:t>
            </a:r>
          </a:p>
          <a:p>
            <a:r>
              <a:rPr lang="en-US" b="1" baseline="30000" dirty="0"/>
              <a:t>John </a:t>
            </a:r>
            <a:r>
              <a:rPr lang="en-US" b="1" baseline="30000" dirty="0" smtClean="0"/>
              <a:t>16:13, AMP, </a:t>
            </a:r>
            <a:r>
              <a:rPr lang="en-US" b="1" baseline="30000" dirty="0"/>
              <a:t>“</a:t>
            </a:r>
            <a:r>
              <a:rPr lang="en-US" b="1" dirty="0"/>
              <a:t>But when He, the Spirit of Truth (the Truth-giving Spirit) comes, He will guide you into all the Truth (the whole, full Truth). For He will not speak His own message [on His own authority]; but He will tell whatever He hears [from the Father; He will give the message that has been given to Him], and He will announce </a:t>
            </a:r>
            <a:r>
              <a:rPr lang="en-US" b="1" i="1" dirty="0"/>
              <a:t>and</a:t>
            </a:r>
            <a:r>
              <a:rPr lang="en-US" b="1" dirty="0"/>
              <a:t> declare to you the things that are to come [that will happen in the future].</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The Spirit Intercedes</a:t>
            </a:r>
            <a:endParaRPr lang="en-US" b="1" dirty="0"/>
          </a:p>
        </p:txBody>
      </p:sp>
      <p:sp>
        <p:nvSpPr>
          <p:cNvPr id="3" name="Content Placeholder 2"/>
          <p:cNvSpPr>
            <a:spLocks noGrp="1"/>
          </p:cNvSpPr>
          <p:nvPr>
            <p:ph idx="1"/>
          </p:nvPr>
        </p:nvSpPr>
        <p:spPr>
          <a:xfrm>
            <a:off x="457200" y="1447800"/>
            <a:ext cx="8229600" cy="5257800"/>
          </a:xfrm>
        </p:spPr>
        <p:txBody>
          <a:bodyPr>
            <a:normAutofit fontScale="85000" lnSpcReduction="10000"/>
          </a:bodyPr>
          <a:lstStyle/>
          <a:p>
            <a:r>
              <a:rPr lang="en-US" b="1" dirty="0"/>
              <a:t>Romans 8: 26-27, AMP</a:t>
            </a:r>
          </a:p>
          <a:p>
            <a:r>
              <a:rPr lang="en-US" b="1" baseline="30000" dirty="0"/>
              <a:t>26 “</a:t>
            </a:r>
            <a:r>
              <a:rPr lang="en-US" b="1" dirty="0"/>
              <a:t>So too the [Holy] Spirit comes to our aid </a:t>
            </a:r>
            <a:r>
              <a:rPr lang="en-US" b="1" i="1" dirty="0"/>
              <a:t>and</a:t>
            </a:r>
            <a:r>
              <a:rPr lang="en-US" b="1" dirty="0"/>
              <a:t> bears us up in our weakness; for we do not know what prayer to offer </a:t>
            </a:r>
            <a:r>
              <a:rPr lang="en-US" b="1" i="1" dirty="0"/>
              <a:t>nor</a:t>
            </a:r>
            <a:r>
              <a:rPr lang="en-US" b="1" dirty="0"/>
              <a:t> how to offer it worthily as we ought, but the Spirit Himself goes to meet our supplication </a:t>
            </a:r>
            <a:r>
              <a:rPr lang="en-US" b="1" i="1" dirty="0"/>
              <a:t>and</a:t>
            </a:r>
            <a:r>
              <a:rPr lang="en-US" b="1" dirty="0"/>
              <a:t> pleads in our behalf with unspeakable yearnings </a:t>
            </a:r>
            <a:r>
              <a:rPr lang="en-US" b="1" i="1" dirty="0"/>
              <a:t>and</a:t>
            </a:r>
            <a:r>
              <a:rPr lang="en-US" b="1" dirty="0"/>
              <a:t> </a:t>
            </a:r>
            <a:r>
              <a:rPr lang="en-US" b="1" dirty="0" err="1"/>
              <a:t>groanings</a:t>
            </a:r>
            <a:r>
              <a:rPr lang="en-US" b="1" dirty="0"/>
              <a:t> too deep for utterance.</a:t>
            </a:r>
          </a:p>
          <a:p>
            <a:r>
              <a:rPr lang="en-US" b="1" baseline="30000" dirty="0"/>
              <a:t>27 </a:t>
            </a:r>
            <a:r>
              <a:rPr lang="en-US" b="1" dirty="0"/>
              <a:t>And He Who searches the hearts of men knows what is in the mind of the [Holy] Spirit [what His intent is], because the Spirit intercedes </a:t>
            </a:r>
            <a:r>
              <a:rPr lang="en-US" b="1" i="1" dirty="0"/>
              <a:t>and</a:t>
            </a:r>
            <a:r>
              <a:rPr lang="en-US" b="1" dirty="0"/>
              <a:t> pleads [before God] in behalf of the saints according to </a:t>
            </a:r>
            <a:r>
              <a:rPr lang="en-US" b="1" i="1" dirty="0"/>
              <a:t>and</a:t>
            </a:r>
            <a:r>
              <a:rPr lang="en-US" b="1" dirty="0"/>
              <a:t> in harmony with God’s will.”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Receive the Power</a:t>
            </a:r>
            <a:endParaRPr lang="en-US" b="1" dirty="0"/>
          </a:p>
        </p:txBody>
      </p:sp>
      <p:sp>
        <p:nvSpPr>
          <p:cNvPr id="3" name="Content Placeholder 2"/>
          <p:cNvSpPr>
            <a:spLocks noGrp="1"/>
          </p:cNvSpPr>
          <p:nvPr>
            <p:ph idx="1"/>
          </p:nvPr>
        </p:nvSpPr>
        <p:spPr/>
        <p:txBody>
          <a:bodyPr/>
          <a:lstStyle/>
          <a:p>
            <a:r>
              <a:rPr lang="en-US" b="1" dirty="0"/>
              <a:t>Praying “in the Spirit” is like a river of life that empowers, restores, and refreshes.</a:t>
            </a:r>
          </a:p>
          <a:p>
            <a:r>
              <a:rPr lang="en-US" b="1" dirty="0"/>
              <a:t>The Holy Spirit brings gifts and fruit</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Receive the Holy Spirit</a:t>
            </a:r>
            <a:endParaRPr lang="en-US" b="1" dirty="0"/>
          </a:p>
        </p:txBody>
      </p:sp>
      <p:sp>
        <p:nvSpPr>
          <p:cNvPr id="3" name="Content Placeholder 2"/>
          <p:cNvSpPr>
            <a:spLocks noGrp="1"/>
          </p:cNvSpPr>
          <p:nvPr>
            <p:ph idx="1"/>
          </p:nvPr>
        </p:nvSpPr>
        <p:spPr/>
        <p:txBody>
          <a:bodyPr>
            <a:normAutofit lnSpcReduction="10000"/>
          </a:bodyPr>
          <a:lstStyle/>
          <a:p>
            <a:r>
              <a:rPr lang="en-US" b="1" dirty="0"/>
              <a:t>Receive the power of the Holy Spirit.</a:t>
            </a:r>
            <a:endParaRPr lang="en-US" dirty="0"/>
          </a:p>
          <a:p>
            <a:r>
              <a:rPr lang="en-US" b="1" dirty="0"/>
              <a:t>I saw the Church like broken branches and twigs trampled on the ground, cut off from the vine.  The fire was ready to devour them.  But revival of the Holy Ghost shall be like a river of life unto those dead branches upon the ground.  As Aaron’s rod budded and blossomed, so shall those who receive the living waters of the Holy Ghost.</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2:7-9</a:t>
            </a:r>
            <a:endParaRPr lang="en-US" b="1" dirty="0"/>
          </a:p>
        </p:txBody>
      </p:sp>
      <p:sp>
        <p:nvSpPr>
          <p:cNvPr id="3" name="Content Placeholder 2"/>
          <p:cNvSpPr>
            <a:spLocks noGrp="1"/>
          </p:cNvSpPr>
          <p:nvPr>
            <p:ph idx="1"/>
          </p:nvPr>
        </p:nvSpPr>
        <p:spPr/>
        <p:txBody>
          <a:bodyPr/>
          <a:lstStyle/>
          <a:p>
            <a:r>
              <a:rPr lang="en-US" b="1" dirty="0"/>
              <a:t>7,  And they were all amazed and </a:t>
            </a:r>
            <a:r>
              <a:rPr lang="en-US" b="1" dirty="0" err="1"/>
              <a:t>marvelled</a:t>
            </a:r>
            <a:r>
              <a:rPr lang="en-US" b="1" dirty="0"/>
              <a:t>, saying one to another, Behold, are not all these which speak </a:t>
            </a:r>
            <a:r>
              <a:rPr lang="en-US" b="1" dirty="0" err="1"/>
              <a:t>Galilaeans</a:t>
            </a:r>
            <a:r>
              <a:rPr lang="en-US" b="1" dirty="0"/>
              <a:t>?</a:t>
            </a:r>
          </a:p>
          <a:p>
            <a:r>
              <a:rPr lang="en-US" b="1" dirty="0"/>
              <a:t>8,  And how hear we every man in our own tongue, wherein we were born?</a:t>
            </a:r>
          </a:p>
          <a:p>
            <a:r>
              <a:rPr lang="en-US" b="1" dirty="0"/>
              <a:t>9,  </a:t>
            </a:r>
            <a:r>
              <a:rPr lang="en-US" b="1" dirty="0" err="1"/>
              <a:t>Parthians</a:t>
            </a:r>
            <a:r>
              <a:rPr lang="en-US" b="1" dirty="0"/>
              <a:t>, and Medes, and </a:t>
            </a:r>
            <a:r>
              <a:rPr lang="en-US" b="1" dirty="0" err="1"/>
              <a:t>Elamites</a:t>
            </a:r>
            <a:r>
              <a:rPr lang="en-US" b="1" dirty="0"/>
              <a:t>, and the dwellers in Mesopotamia, and in Judaea, and Cappadocia, in Pontus, and Asia,</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2:10-12</a:t>
            </a:r>
            <a:endParaRPr lang="en-US" b="1" dirty="0"/>
          </a:p>
        </p:txBody>
      </p:sp>
      <p:sp>
        <p:nvSpPr>
          <p:cNvPr id="3" name="Content Placeholder 2"/>
          <p:cNvSpPr>
            <a:spLocks noGrp="1"/>
          </p:cNvSpPr>
          <p:nvPr>
            <p:ph idx="1"/>
          </p:nvPr>
        </p:nvSpPr>
        <p:spPr/>
        <p:txBody>
          <a:bodyPr>
            <a:normAutofit lnSpcReduction="10000"/>
          </a:bodyPr>
          <a:lstStyle/>
          <a:p>
            <a:r>
              <a:rPr lang="en-US" b="1" dirty="0"/>
              <a:t>10,  Phrygia, and </a:t>
            </a:r>
            <a:r>
              <a:rPr lang="en-US" b="1" dirty="0" err="1"/>
              <a:t>Pamphylia</a:t>
            </a:r>
            <a:r>
              <a:rPr lang="en-US" b="1" dirty="0"/>
              <a:t>, in Egypt, and in the parts of Libya about Cyrene, and strangers of Rome, Jews and proselytes,</a:t>
            </a:r>
          </a:p>
          <a:p>
            <a:r>
              <a:rPr lang="en-US" b="1" dirty="0"/>
              <a:t>11,  </a:t>
            </a:r>
            <a:r>
              <a:rPr lang="en-US" b="1" dirty="0" err="1"/>
              <a:t>Cretes</a:t>
            </a:r>
            <a:r>
              <a:rPr lang="en-US" b="1" dirty="0"/>
              <a:t> and Arabians, we do hear them speak in our tongues the wonderful works of God.</a:t>
            </a:r>
          </a:p>
          <a:p>
            <a:r>
              <a:rPr lang="en-US" b="1" dirty="0"/>
              <a:t>12,  And they were all amazed, and were in doubt, saying one to another, What </a:t>
            </a:r>
            <a:r>
              <a:rPr lang="en-US" b="1" dirty="0" err="1"/>
              <a:t>meaneth</a:t>
            </a:r>
            <a:r>
              <a:rPr lang="en-US" b="1" dirty="0"/>
              <a:t> this?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2:13-15</a:t>
            </a:r>
            <a:endParaRPr lang="en-US" b="1" dirty="0"/>
          </a:p>
        </p:txBody>
      </p:sp>
      <p:sp>
        <p:nvSpPr>
          <p:cNvPr id="3" name="Content Placeholder 2"/>
          <p:cNvSpPr>
            <a:spLocks noGrp="1"/>
          </p:cNvSpPr>
          <p:nvPr>
            <p:ph idx="1"/>
          </p:nvPr>
        </p:nvSpPr>
        <p:spPr>
          <a:xfrm>
            <a:off x="457200" y="1447800"/>
            <a:ext cx="8229600" cy="5257800"/>
          </a:xfrm>
        </p:spPr>
        <p:txBody>
          <a:bodyPr>
            <a:normAutofit/>
          </a:bodyPr>
          <a:lstStyle/>
          <a:p>
            <a:r>
              <a:rPr lang="en-US" b="1" dirty="0"/>
              <a:t>13,  Others mocking said, These men are full of new wine.</a:t>
            </a:r>
          </a:p>
          <a:p>
            <a:r>
              <a:rPr lang="en-US" b="1" dirty="0"/>
              <a:t>14,  But Peter, standing up with the eleven, lifted up his voice, and said unto them, Ye men of Judaea, and all </a:t>
            </a:r>
            <a:r>
              <a:rPr lang="en-US" b="1" i="1" dirty="0"/>
              <a:t>ye</a:t>
            </a:r>
            <a:r>
              <a:rPr lang="en-US" b="1" dirty="0"/>
              <a:t> that dwell at Jerusalem, be this known unto you, and hearken to my words:</a:t>
            </a:r>
          </a:p>
          <a:p>
            <a:r>
              <a:rPr lang="en-US" b="1" dirty="0"/>
              <a:t>15,  For these are not drunken, as ye suppose, seeing it is </a:t>
            </a:r>
            <a:r>
              <a:rPr lang="en-US" b="1" i="1" dirty="0"/>
              <a:t>but</a:t>
            </a:r>
            <a:r>
              <a:rPr lang="en-US" b="1" dirty="0"/>
              <a:t> the third hour of the day.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2:16-17</a:t>
            </a:r>
            <a:endParaRPr lang="en-US" b="1" dirty="0"/>
          </a:p>
        </p:txBody>
      </p:sp>
      <p:sp>
        <p:nvSpPr>
          <p:cNvPr id="3" name="Content Placeholder 2"/>
          <p:cNvSpPr>
            <a:spLocks noGrp="1"/>
          </p:cNvSpPr>
          <p:nvPr>
            <p:ph idx="1"/>
          </p:nvPr>
        </p:nvSpPr>
        <p:spPr>
          <a:xfrm>
            <a:off x="457200" y="1524000"/>
            <a:ext cx="8229600" cy="4876800"/>
          </a:xfrm>
        </p:spPr>
        <p:txBody>
          <a:bodyPr>
            <a:normAutofit/>
          </a:bodyPr>
          <a:lstStyle/>
          <a:p>
            <a:r>
              <a:rPr lang="en-US" b="1" dirty="0"/>
              <a:t>16,  But this is that which was spoken by the prophet Joel;</a:t>
            </a:r>
          </a:p>
          <a:p>
            <a:r>
              <a:rPr lang="en-US" b="1" dirty="0"/>
              <a:t>17,  And it shall come to pass in the last days, </a:t>
            </a:r>
            <a:r>
              <a:rPr lang="en-US" b="1" dirty="0" err="1"/>
              <a:t>saith</a:t>
            </a:r>
            <a:r>
              <a:rPr lang="en-US" b="1" dirty="0"/>
              <a:t> God, I will pour out of my Spirit upon all flesh: and your sons and your daughters shall prophesy, and your young men shall see visions, and your old men shall dream dreams:”</a:t>
            </a:r>
          </a:p>
          <a:p>
            <a:pPr>
              <a:buNone/>
            </a:pP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Acts 2:41</a:t>
            </a:r>
            <a:endParaRPr lang="en-US" b="1" dirty="0"/>
          </a:p>
        </p:txBody>
      </p:sp>
      <p:sp>
        <p:nvSpPr>
          <p:cNvPr id="3" name="Content Placeholder 2"/>
          <p:cNvSpPr>
            <a:spLocks noGrp="1"/>
          </p:cNvSpPr>
          <p:nvPr>
            <p:ph idx="1"/>
          </p:nvPr>
        </p:nvSpPr>
        <p:spPr/>
        <p:txBody>
          <a:bodyPr/>
          <a:lstStyle/>
          <a:p>
            <a:r>
              <a:rPr lang="en-US" b="1" dirty="0"/>
              <a:t>Acts 2:41,  “Then they that gladly received his word were baptized: and the same day there were added </a:t>
            </a:r>
            <a:r>
              <a:rPr lang="en-US" b="1" i="1" dirty="0"/>
              <a:t>unto them</a:t>
            </a:r>
            <a:r>
              <a:rPr lang="en-US" b="1" dirty="0"/>
              <a:t> about three thousand souls.”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ouis G. Hulsey\AppData\Local\Microsoft\Windows\Temporary Internet Files\Content.IE5\3D4YT8FY\MP900422104[1].jpg"/>
          <p:cNvPicPr>
            <a:picLocks noChangeAspect="1" noChangeArrowheads="1"/>
          </p:cNvPicPr>
          <p:nvPr/>
        </p:nvPicPr>
        <p:blipFill>
          <a:blip r:embed="rId2" cstate="print">
            <a:lum bright="30000"/>
          </a:blip>
          <a:srcRect/>
          <a:stretch>
            <a:fillRect/>
          </a:stretch>
        </p:blipFill>
        <p:spPr bwMode="auto">
          <a:xfrm>
            <a:off x="1" y="-1530026"/>
            <a:ext cx="9144000" cy="8420874"/>
          </a:xfrm>
          <a:prstGeom prst="rect">
            <a:avLst/>
          </a:prstGeom>
          <a:noFill/>
        </p:spPr>
      </p:pic>
      <p:sp>
        <p:nvSpPr>
          <p:cNvPr id="2" name="Title 1"/>
          <p:cNvSpPr>
            <a:spLocks noGrp="1"/>
          </p:cNvSpPr>
          <p:nvPr>
            <p:ph type="title"/>
          </p:nvPr>
        </p:nvSpPr>
        <p:spPr/>
        <p:txBody>
          <a:bodyPr/>
          <a:lstStyle/>
          <a:p>
            <a:r>
              <a:rPr lang="en-US" b="1" dirty="0" smtClean="0"/>
              <a:t>Pentecost and Shavuot</a:t>
            </a:r>
            <a:endParaRPr lang="en-US" b="1"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b="1" dirty="0"/>
              <a:t>Pentecost did not begin on the birthday of the Church.</a:t>
            </a:r>
          </a:p>
          <a:p>
            <a:r>
              <a:rPr lang="en-US" b="1" dirty="0"/>
              <a:t>Pentecost was one of the seven feasts kept by Israel every year.</a:t>
            </a:r>
          </a:p>
          <a:p>
            <a:r>
              <a:rPr lang="en-US" b="1" dirty="0"/>
              <a:t>Pentecost was 50 days after the Feast of First Fruits.  </a:t>
            </a:r>
            <a:br>
              <a:rPr lang="en-US" b="1" dirty="0"/>
            </a:br>
            <a:r>
              <a:rPr lang="en-US" b="1" dirty="0"/>
              <a:t>It always came on Sunday.</a:t>
            </a:r>
          </a:p>
          <a:p>
            <a:r>
              <a:rPr lang="en-US" b="1" dirty="0"/>
              <a:t>Pentecost is Greek and means “fifty,” commemorating 50 days.</a:t>
            </a:r>
          </a:p>
          <a:p>
            <a:r>
              <a:rPr lang="en-US" b="1" dirty="0"/>
              <a:t>In Hebrew it is called Shavuot.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2208</Words>
  <Application>Microsoft Office PowerPoint</Application>
  <PresentationFormat>On-screen Show (4:3)</PresentationFormat>
  <Paragraphs>123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Outpouring at Pentecost</vt:lpstr>
      <vt:lpstr>Acts 2:1-3</vt:lpstr>
      <vt:lpstr>Acts 2:4-6</vt:lpstr>
      <vt:lpstr>Acts 2:7-9</vt:lpstr>
      <vt:lpstr>Acts 2:10-12</vt:lpstr>
      <vt:lpstr>Acts 2:13-15</vt:lpstr>
      <vt:lpstr>Acts 2:16-17</vt:lpstr>
      <vt:lpstr>Acts 2:41</vt:lpstr>
      <vt:lpstr>Pentecost and Shavuot</vt:lpstr>
      <vt:lpstr>Shavuot</vt:lpstr>
      <vt:lpstr>Exodus 19:16-17</vt:lpstr>
      <vt:lpstr>Exodus 19:18-20</vt:lpstr>
      <vt:lpstr>God Gave Ten Commandments</vt:lpstr>
      <vt:lpstr>Exodus 20:20-21</vt:lpstr>
      <vt:lpstr>Similarities Between the Day of the Covenant and Pentecost </vt:lpstr>
      <vt:lpstr>Similarities Between the Day of the Covenant and Pentecost </vt:lpstr>
      <vt:lpstr>Jeremiah 31:32-33</vt:lpstr>
      <vt:lpstr>Jeremiah 31:34</vt:lpstr>
      <vt:lpstr>The Torah and Pentecost</vt:lpstr>
      <vt:lpstr>The New Temple</vt:lpstr>
      <vt:lpstr>Pentecost or Shavuot</vt:lpstr>
      <vt:lpstr>Events of Pentecost</vt:lpstr>
      <vt:lpstr>Events of Pentecost</vt:lpstr>
      <vt:lpstr>Events of Pentecost</vt:lpstr>
      <vt:lpstr>Pentecost and the Temple</vt:lpstr>
      <vt:lpstr>II Chronicles 5:13-14</vt:lpstr>
      <vt:lpstr>Baptism of the Spirit</vt:lpstr>
      <vt:lpstr>The Anointing</vt:lpstr>
      <vt:lpstr>Baptism of the Spirit</vt:lpstr>
      <vt:lpstr>John 16:8</vt:lpstr>
      <vt:lpstr>The Spirit Leads</vt:lpstr>
      <vt:lpstr>The Spirit Intercedes</vt:lpstr>
      <vt:lpstr>Receive the Power</vt:lpstr>
      <vt:lpstr>Receive the Holy Spirit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Living Waters Church</cp:lastModifiedBy>
  <cp:revision>22</cp:revision>
  <dcterms:created xsi:type="dcterms:W3CDTF">2012-05-27T01:45:05Z</dcterms:created>
  <dcterms:modified xsi:type="dcterms:W3CDTF">2012-05-27T17:25:11Z</dcterms:modified>
</cp:coreProperties>
</file>