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69" r:id="rId5"/>
    <p:sldId id="270" r:id="rId6"/>
    <p:sldId id="271" r:id="rId7"/>
    <p:sldId id="272" r:id="rId8"/>
    <p:sldId id="273" r:id="rId9"/>
    <p:sldId id="274" r:id="rId10"/>
    <p:sldId id="275" r:id="rId11"/>
    <p:sldId id="276" r:id="rId12"/>
    <p:sldId id="277" r:id="rId13"/>
    <p:sldId id="278" r:id="rId14"/>
    <p:sldId id="279" r:id="rId15"/>
    <p:sldId id="258" r:id="rId16"/>
    <p:sldId id="259" r:id="rId17"/>
    <p:sldId id="261" r:id="rId18"/>
    <p:sldId id="262" r:id="rId19"/>
    <p:sldId id="263" r:id="rId20"/>
    <p:sldId id="264" r:id="rId21"/>
    <p:sldId id="280" r:id="rId22"/>
    <p:sldId id="281" r:id="rId23"/>
    <p:sldId id="282" r:id="rId24"/>
    <p:sldId id="283" r:id="rId25"/>
    <p:sldId id="284" r:id="rId26"/>
    <p:sldId id="285" r:id="rId27"/>
    <p:sldId id="266"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78" y="-1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450415-CBC1-46C2-9D1E-8573008CAD9A}"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50415-CBC1-46C2-9D1E-8573008CAD9A}"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50415-CBC1-46C2-9D1E-8573008CAD9A}"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450415-CBC1-46C2-9D1E-8573008CAD9A}"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450415-CBC1-46C2-9D1E-8573008CAD9A}" type="datetimeFigureOut">
              <a:rPr lang="en-US" smtClean="0"/>
              <a:t>9/1/2012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450415-CBC1-46C2-9D1E-8573008CAD9A}" type="datetimeFigureOut">
              <a:rPr lang="en-US" smtClean="0"/>
              <a:t>9/1/2012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450415-CBC1-46C2-9D1E-8573008CAD9A}" type="datetimeFigureOut">
              <a:rPr lang="en-US" smtClean="0"/>
              <a:t>9/1/2012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450415-CBC1-46C2-9D1E-8573008CAD9A}" type="datetimeFigureOut">
              <a:rPr lang="en-US" smtClean="0"/>
              <a:t>9/1/2012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50415-CBC1-46C2-9D1E-8573008CAD9A}" type="datetimeFigureOut">
              <a:rPr lang="en-US" smtClean="0"/>
              <a:t>9/1/2012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50415-CBC1-46C2-9D1E-8573008CAD9A}" type="datetimeFigureOut">
              <a:rPr lang="en-US" smtClean="0"/>
              <a:t>9/1/2012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450415-CBC1-46C2-9D1E-8573008CAD9A}" type="datetimeFigureOut">
              <a:rPr lang="en-US" smtClean="0"/>
              <a:t>9/1/2012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6ACABA-BD37-40B0-B586-F78644FBFB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50415-CBC1-46C2-9D1E-8573008CAD9A}" type="datetimeFigureOut">
              <a:rPr lang="en-US" smtClean="0"/>
              <a:t>9/1/2012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ACABA-BD37-40B0-B586-F78644FBFB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biblestudymanuals.net/jewish_marriage_customs.ht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Marriage Customs of Israel</a:t>
            </a:r>
            <a:endParaRPr lang="en-US" dirty="0"/>
          </a:p>
        </p:txBody>
      </p:sp>
      <p:sp>
        <p:nvSpPr>
          <p:cNvPr id="3" name="Subtitle 2"/>
          <p:cNvSpPr>
            <a:spLocks noGrp="1"/>
          </p:cNvSpPr>
          <p:nvPr>
            <p:ph type="subTitle" idx="1"/>
          </p:nvPr>
        </p:nvSpPr>
        <p:spPr>
          <a:xfrm>
            <a:off x="152400" y="5334000"/>
            <a:ext cx="4038600" cy="1143000"/>
          </a:xfrm>
        </p:spPr>
        <p:txBody>
          <a:bodyPr>
            <a:normAutofit fontScale="70000" lnSpcReduction="20000"/>
          </a:bodyPr>
          <a:lstStyle/>
          <a:p>
            <a:pPr algn="l"/>
            <a:r>
              <a:rPr lang="en-US" b="1" dirty="0" smtClean="0">
                <a:solidFill>
                  <a:schemeClr val="bg1">
                    <a:lumMod val="10000"/>
                  </a:schemeClr>
                </a:solidFill>
                <a:latin typeface="Constantia" pitchFamily="18" charset="0"/>
              </a:rPr>
              <a:t>Louis G. Hulsey</a:t>
            </a:r>
          </a:p>
          <a:p>
            <a:pPr algn="l"/>
            <a:r>
              <a:rPr lang="en-US" b="1" dirty="0" smtClean="0">
                <a:solidFill>
                  <a:schemeClr val="bg1">
                    <a:lumMod val="10000"/>
                  </a:schemeClr>
                </a:solidFill>
                <a:latin typeface="Constantia" pitchFamily="18" charset="0"/>
              </a:rPr>
              <a:t>September 2, 2012</a:t>
            </a:r>
          </a:p>
          <a:p>
            <a:pPr algn="l"/>
            <a:r>
              <a:rPr lang="en-US" b="1" dirty="0" smtClean="0">
                <a:solidFill>
                  <a:schemeClr val="bg1">
                    <a:lumMod val="10000"/>
                  </a:schemeClr>
                </a:solidFill>
                <a:latin typeface="Constantia" pitchFamily="18" charset="0"/>
              </a:rPr>
              <a:t>Casa Grande, Arizona</a:t>
            </a:r>
            <a:endParaRPr lang="en-US" b="1" dirty="0">
              <a:solidFill>
                <a:schemeClr val="bg1">
                  <a:lumMod val="10000"/>
                </a:schemeClr>
              </a:solidFill>
              <a:latin typeface="Constant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660033"/>
                </a:solidFill>
                <a:effectLst>
                  <a:outerShdw blurRad="38100" dist="38100" dir="2700000" algn="tl">
                    <a:srgbClr val="000000">
                      <a:alpha val="43137"/>
                    </a:srgbClr>
                  </a:outerShdw>
                </a:effectLst>
                <a:latin typeface="Cooper Black" pitchFamily="18" charset="0"/>
              </a:rPr>
              <a:t>The Promise to </a:t>
            </a:r>
            <a:r>
              <a:rPr lang="en-US" b="1" dirty="0" smtClean="0">
                <a:solidFill>
                  <a:srgbClr val="660033"/>
                </a:solidFill>
                <a:effectLst>
                  <a:outerShdw blurRad="38100" dist="38100" dir="2700000" algn="tl">
                    <a:srgbClr val="000000">
                      <a:alpha val="43137"/>
                    </a:srgbClr>
                  </a:outerShdw>
                </a:effectLst>
                <a:latin typeface="Cooper Black" pitchFamily="18" charset="0"/>
              </a:rPr>
              <a:t>Return</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524000"/>
            <a:ext cx="8229600" cy="4953000"/>
          </a:xfrm>
        </p:spPr>
        <p:txBody>
          <a:bodyPr>
            <a:normAutofit lnSpcReduction="10000"/>
          </a:bodyPr>
          <a:lstStyle/>
          <a:p>
            <a:r>
              <a:rPr lang="en-US" dirty="0">
                <a:latin typeface="Cooper Black" pitchFamily="18" charset="0"/>
              </a:rPr>
              <a:t>After the marriage covenant had been established, the groom gave a promise similar to John 14:2&amp;3, </a:t>
            </a:r>
            <a:endParaRPr lang="en-US" dirty="0" smtClean="0">
              <a:latin typeface="Cooper Black" pitchFamily="18" charset="0"/>
            </a:endParaRPr>
          </a:p>
          <a:p>
            <a:r>
              <a:rPr lang="en-US" dirty="0" smtClean="0">
                <a:latin typeface="Cooper Black" pitchFamily="18" charset="0"/>
              </a:rPr>
              <a:t>“</a:t>
            </a:r>
            <a:r>
              <a:rPr lang="en-US" dirty="0">
                <a:latin typeface="Cooper Black" pitchFamily="18" charset="0"/>
              </a:rPr>
              <a:t>In my Father's house are many mansions: if </a:t>
            </a:r>
            <a:r>
              <a:rPr lang="en-US" i="1" dirty="0">
                <a:latin typeface="Cooper Black" pitchFamily="18" charset="0"/>
              </a:rPr>
              <a:t>it were</a:t>
            </a:r>
            <a:r>
              <a:rPr lang="en-US" dirty="0">
                <a:latin typeface="Cooper Black" pitchFamily="18" charset="0"/>
              </a:rPr>
              <a:t> not </a:t>
            </a:r>
            <a:r>
              <a:rPr lang="en-US" i="1" dirty="0">
                <a:latin typeface="Cooper Black" pitchFamily="18" charset="0"/>
              </a:rPr>
              <a:t>so</a:t>
            </a:r>
            <a:r>
              <a:rPr lang="en-US" dirty="0">
                <a:latin typeface="Cooper Black" pitchFamily="18" charset="0"/>
              </a:rPr>
              <a:t>, I would have told you. I go to prepare a place for you. And if I go and prepare a place for you, I will come again, and receive you unto myself; that where I am, </a:t>
            </a:r>
            <a:r>
              <a:rPr lang="en-US" i="1" dirty="0">
                <a:latin typeface="Cooper Black" pitchFamily="18" charset="0"/>
              </a:rPr>
              <a:t>there</a:t>
            </a:r>
            <a:r>
              <a:rPr lang="en-US" dirty="0">
                <a:latin typeface="Cooper Black" pitchFamily="18" charset="0"/>
              </a:rPr>
              <a:t> ye may be also</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Period of Espousal</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latin typeface="Cooper Black" pitchFamily="18" charset="0"/>
              </a:rPr>
              <a:t>After the promise to return, the </a:t>
            </a:r>
            <a:r>
              <a:rPr lang="en-US" dirty="0">
                <a:latin typeface="Cooper Black" pitchFamily="18" charset="0"/>
              </a:rPr>
              <a:t>groom would leave the home of the bride and return to his father's house. </a:t>
            </a:r>
            <a:endParaRPr lang="en-US" dirty="0" smtClean="0">
              <a:latin typeface="Cooper Black" pitchFamily="18" charset="0"/>
            </a:endParaRPr>
          </a:p>
          <a:p>
            <a:r>
              <a:rPr lang="en-US" dirty="0" smtClean="0">
                <a:latin typeface="Cooper Black" pitchFamily="18" charset="0"/>
              </a:rPr>
              <a:t>There </a:t>
            </a:r>
            <a:r>
              <a:rPr lang="en-US" dirty="0">
                <a:latin typeface="Cooper Black" pitchFamily="18" charset="0"/>
              </a:rPr>
              <a:t>he would remain separate from his bride for a period of twelve months to two years</a:t>
            </a:r>
            <a:r>
              <a:rPr lang="en-US" dirty="0" smtClean="0">
                <a:latin typeface="Cooper Black" pitchFamily="18" charset="0"/>
              </a:rPr>
              <a:t>.</a:t>
            </a:r>
          </a:p>
          <a:p>
            <a:r>
              <a:rPr lang="en-US" dirty="0" smtClean="0">
                <a:latin typeface="Cooper Black" pitchFamily="18" charset="0"/>
              </a:rPr>
              <a:t>It was during this time that Mary announced to Joseph that she was with child.</a:t>
            </a:r>
            <a:endParaRPr lang="en-US" dirty="0">
              <a:latin typeface="Cooper Black"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Trousseau</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p:txBody>
          <a:bodyPr/>
          <a:lstStyle/>
          <a:p>
            <a:r>
              <a:rPr lang="en-US" dirty="0">
                <a:latin typeface="Cooper Black" pitchFamily="18" charset="0"/>
              </a:rPr>
              <a:t>This period of separation afforded the bride time to gather her trousseau and to prepare for married life</a:t>
            </a:r>
            <a:r>
              <a:rPr lang="en-US" dirty="0" smtClean="0">
                <a:latin typeface="Cooper Black" pitchFamily="18" charset="0"/>
              </a:rPr>
              <a:t>.</a:t>
            </a:r>
            <a:endParaRPr lang="en-US" dirty="0">
              <a:latin typeface="Cooper Black" pitchFamily="18" charset="0"/>
            </a:endParaRPr>
          </a:p>
        </p:txBody>
      </p:sp>
      <p:pic>
        <p:nvPicPr>
          <p:cNvPr id="16386" name="Picture 2" descr="C:\Users\Louis G. Hulsey\AppData\Local\Microsoft\Windows\Temporary Internet Files\Content.IE5\A3521CM7\MP900049910[1].jpg"/>
          <p:cNvPicPr>
            <a:picLocks noChangeAspect="1" noChangeArrowheads="1"/>
          </p:cNvPicPr>
          <p:nvPr/>
        </p:nvPicPr>
        <p:blipFill>
          <a:blip r:embed="rId2" cstate="print"/>
          <a:srcRect/>
          <a:stretch>
            <a:fillRect/>
          </a:stretch>
        </p:blipFill>
        <p:spPr bwMode="auto">
          <a:xfrm>
            <a:off x="6148070" y="3048000"/>
            <a:ext cx="2447290" cy="3581400"/>
          </a:xfrm>
          <a:prstGeom prst="rect">
            <a:avLst/>
          </a:prstGeom>
          <a:noFill/>
        </p:spPr>
      </p:pic>
      <p:pic>
        <p:nvPicPr>
          <p:cNvPr id="16388" name="Picture 4" descr="C:\Users\Louis G. Hulsey\AppData\Local\Microsoft\Windows\Temporary Internet Files\Content.IE5\3D4YT8FY\MP900177954[1].jpg"/>
          <p:cNvPicPr>
            <a:picLocks noChangeAspect="1" noChangeArrowheads="1"/>
          </p:cNvPicPr>
          <p:nvPr/>
        </p:nvPicPr>
        <p:blipFill>
          <a:blip r:embed="rId3" cstate="print"/>
          <a:srcRect/>
          <a:stretch>
            <a:fillRect/>
          </a:stretch>
        </p:blipFill>
        <p:spPr bwMode="auto">
          <a:xfrm>
            <a:off x="762000" y="4191000"/>
            <a:ext cx="3657600" cy="2438400"/>
          </a:xfrm>
          <a:prstGeom prst="rect">
            <a:avLst/>
          </a:prstGeom>
          <a:noFill/>
        </p:spPr>
      </p:pic>
      <p:pic>
        <p:nvPicPr>
          <p:cNvPr id="16389" name="Picture 5" descr="C:\Users\Louis G. Hulsey\AppData\Local\Microsoft\Windows\Temporary Internet Files\Content.IE5\A3521CM7\MP900177964[1].jpg"/>
          <p:cNvPicPr>
            <a:picLocks noChangeAspect="1" noChangeArrowheads="1"/>
          </p:cNvPicPr>
          <p:nvPr/>
        </p:nvPicPr>
        <p:blipFill>
          <a:blip r:embed="rId4" cstate="print"/>
          <a:srcRect/>
          <a:stretch>
            <a:fillRect/>
          </a:stretch>
        </p:blipFill>
        <p:spPr bwMode="auto">
          <a:xfrm>
            <a:off x="4038600" y="3429000"/>
            <a:ext cx="2133600" cy="3200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 calcmode="lin" valueType="num">
                                      <p:cBhvr additive="base">
                                        <p:cTn id="17" dur="1000" fill="hold"/>
                                        <p:tgtEl>
                                          <p:spTgt spid="16388"/>
                                        </p:tgtEl>
                                        <p:attrNameLst>
                                          <p:attrName>ppt_x</p:attrName>
                                        </p:attrNameLst>
                                      </p:cBhvr>
                                      <p:tavLst>
                                        <p:tav tm="0">
                                          <p:val>
                                            <p:strVal val="#ppt_x"/>
                                          </p:val>
                                        </p:tav>
                                        <p:tav tm="100000">
                                          <p:val>
                                            <p:strVal val="#ppt_x"/>
                                          </p:val>
                                        </p:tav>
                                      </p:tavLst>
                                    </p:anim>
                                    <p:anim calcmode="lin" valueType="num">
                                      <p:cBhvr additive="base">
                                        <p:cTn id="18" dur="1000" fill="hold"/>
                                        <p:tgtEl>
                                          <p:spTgt spid="1638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4" fill="hold" nodeType="clickEffect">
                                  <p:stCondLst>
                                    <p:cond delay="0"/>
                                  </p:stCondLst>
                                  <p:childTnLst>
                                    <p:set>
                                      <p:cBhvr>
                                        <p:cTn id="22" dur="1" fill="hold">
                                          <p:stCondLst>
                                            <p:cond delay="0"/>
                                          </p:stCondLst>
                                        </p:cTn>
                                        <p:tgtEl>
                                          <p:spTgt spid="16389"/>
                                        </p:tgtEl>
                                        <p:attrNameLst>
                                          <p:attrName>style.visibility</p:attrName>
                                        </p:attrNameLst>
                                      </p:cBhvr>
                                      <p:to>
                                        <p:strVal val="visible"/>
                                      </p:to>
                                    </p:set>
                                    <p:anim calcmode="lin" valueType="num">
                                      <p:cBhvr additive="base">
                                        <p:cTn id="23" dur="1000" fill="hold"/>
                                        <p:tgtEl>
                                          <p:spTgt spid="16389"/>
                                        </p:tgtEl>
                                        <p:attrNameLst>
                                          <p:attrName>ppt_x</p:attrName>
                                        </p:attrNameLst>
                                      </p:cBhvr>
                                      <p:tavLst>
                                        <p:tav tm="0">
                                          <p:val>
                                            <p:strVal val="#ppt_x"/>
                                          </p:val>
                                        </p:tav>
                                        <p:tav tm="100000">
                                          <p:val>
                                            <p:strVal val="#ppt_x"/>
                                          </p:val>
                                        </p:tav>
                                      </p:tavLst>
                                    </p:anim>
                                    <p:anim calcmode="lin" valueType="num">
                                      <p:cBhvr additive="base">
                                        <p:cTn id="24" dur="1000" fill="hold"/>
                                        <p:tgtEl>
                                          <p:spTgt spid="1638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nodeType="clickEffect">
                                  <p:stCondLst>
                                    <p:cond delay="0"/>
                                  </p:stCondLst>
                                  <p:childTnLst>
                                    <p:set>
                                      <p:cBhvr>
                                        <p:cTn id="28" dur="1" fill="hold">
                                          <p:stCondLst>
                                            <p:cond delay="0"/>
                                          </p:stCondLst>
                                        </p:cTn>
                                        <p:tgtEl>
                                          <p:spTgt spid="16386"/>
                                        </p:tgtEl>
                                        <p:attrNameLst>
                                          <p:attrName>style.visibility</p:attrName>
                                        </p:attrNameLst>
                                      </p:cBhvr>
                                      <p:to>
                                        <p:strVal val="visible"/>
                                      </p:to>
                                    </p:set>
                                    <p:anim calcmode="lin" valueType="num">
                                      <p:cBhvr additive="base">
                                        <p:cTn id="29" dur="1000" fill="hold"/>
                                        <p:tgtEl>
                                          <p:spTgt spid="16386"/>
                                        </p:tgtEl>
                                        <p:attrNameLst>
                                          <p:attrName>ppt_x</p:attrName>
                                        </p:attrNameLst>
                                      </p:cBhvr>
                                      <p:tavLst>
                                        <p:tav tm="0">
                                          <p:val>
                                            <p:strVal val="#ppt_x"/>
                                          </p:val>
                                        </p:tav>
                                        <p:tav tm="100000">
                                          <p:val>
                                            <p:strVal val="#ppt_x"/>
                                          </p:val>
                                        </p:tav>
                                      </p:tavLst>
                                    </p:anim>
                                    <p:anim calcmode="lin" valueType="num">
                                      <p:cBhvr additive="base">
                                        <p:cTn id="30" dur="1000" fill="hold"/>
                                        <p:tgtEl>
                                          <p:spTgt spid="163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Preparation For Marriage</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p:txBody>
          <a:bodyPr/>
          <a:lstStyle/>
          <a:p>
            <a:r>
              <a:rPr lang="en-US" dirty="0">
                <a:latin typeface="Cooper Black" pitchFamily="18" charset="0"/>
              </a:rPr>
              <a:t>The groom prepared the living accommodations in his father's house to which he could bring his bride. </a:t>
            </a:r>
          </a:p>
        </p:txBody>
      </p:sp>
      <p:pic>
        <p:nvPicPr>
          <p:cNvPr id="4" name="Picture 4" descr="C:\Users\Louis G. Hulsey\AppData\Local\Microsoft\Windows\Temporary Internet Files\Content.IE5\3D4YT8FY\MP900427747[2].jpg"/>
          <p:cNvPicPr>
            <a:picLocks noChangeAspect="1" noChangeArrowheads="1"/>
          </p:cNvPicPr>
          <p:nvPr/>
        </p:nvPicPr>
        <p:blipFill>
          <a:blip r:embed="rId2" cstate="print"/>
          <a:srcRect/>
          <a:stretch>
            <a:fillRect/>
          </a:stretch>
        </p:blipFill>
        <p:spPr bwMode="auto">
          <a:xfrm>
            <a:off x="2057400" y="3200400"/>
            <a:ext cx="5151549"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Father’s House</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pic>
        <p:nvPicPr>
          <p:cNvPr id="4" name="Picture 3" descr="C:\Users\Louis G. Hulsey\AppData\Local\Microsoft\Windows\Temporary Internet Files\Content.IE5\R32D6LCK\MP910218819[1].jpg"/>
          <p:cNvPicPr>
            <a:picLocks noChangeAspect="1" noChangeArrowheads="1"/>
          </p:cNvPicPr>
          <p:nvPr/>
        </p:nvPicPr>
        <p:blipFill>
          <a:blip r:embed="rId2" cstate="print"/>
          <a:srcRect/>
          <a:stretch>
            <a:fillRect/>
          </a:stretch>
        </p:blipFill>
        <p:spPr bwMode="auto">
          <a:xfrm>
            <a:off x="609600" y="990600"/>
            <a:ext cx="7990623" cy="5867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660033"/>
                </a:solidFill>
                <a:latin typeface="Cooper Black" pitchFamily="18" charset="0"/>
              </a:rPr>
              <a:t>The </a:t>
            </a:r>
            <a:r>
              <a:rPr lang="en-US" dirty="0" smtClean="0">
                <a:solidFill>
                  <a:srgbClr val="660033"/>
                </a:solidFill>
                <a:latin typeface="Cooper Black" pitchFamily="18" charset="0"/>
              </a:rPr>
              <a:t>Arrival of the Groom</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a:latin typeface="Cooper Black" pitchFamily="18" charset="0"/>
              </a:rPr>
              <a:t>At the end of the period of separation the groom would come to take his bride to live with him. </a:t>
            </a:r>
            <a:endParaRPr lang="en-US" dirty="0" smtClean="0">
              <a:latin typeface="Cooper Black" pitchFamily="18" charset="0"/>
            </a:endParaRPr>
          </a:p>
          <a:p>
            <a:r>
              <a:rPr lang="en-US" dirty="0" smtClean="0">
                <a:latin typeface="Cooper Black" pitchFamily="18" charset="0"/>
              </a:rPr>
              <a:t>The </a:t>
            </a:r>
            <a:r>
              <a:rPr lang="en-US" dirty="0">
                <a:latin typeface="Cooper Black" pitchFamily="18" charset="0"/>
              </a:rPr>
              <a:t>taking of the bride usually took place at night. </a:t>
            </a:r>
            <a:endParaRPr lang="en-US" dirty="0" smtClean="0">
              <a:latin typeface="Cooper Black" pitchFamily="18" charset="0"/>
            </a:endParaRPr>
          </a:p>
          <a:p>
            <a:r>
              <a:rPr lang="en-US" dirty="0" smtClean="0">
                <a:latin typeface="Cooper Black" pitchFamily="18" charset="0"/>
              </a:rPr>
              <a:t>The </a:t>
            </a:r>
            <a:r>
              <a:rPr lang="en-US" dirty="0">
                <a:latin typeface="Cooper Black" pitchFamily="18" charset="0"/>
              </a:rPr>
              <a:t>groom, the best man, and other male escorts would leave the groom's father's house and conduct a torch light procession to the home of the bride</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Bride Caught Away</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r>
              <a:rPr lang="en-US" dirty="0">
                <a:latin typeface="Cooper Black" pitchFamily="18" charset="0"/>
              </a:rPr>
              <a:t>Although the bride was expecting her groom to come for her, she did not know the exact time of his coming. </a:t>
            </a:r>
            <a:endParaRPr lang="en-US" dirty="0" smtClean="0">
              <a:latin typeface="Cooper Black" pitchFamily="18" charset="0"/>
            </a:endParaRPr>
          </a:p>
          <a:p>
            <a:r>
              <a:rPr lang="en-US" dirty="0" smtClean="0">
                <a:latin typeface="Cooper Black" pitchFamily="18" charset="0"/>
              </a:rPr>
              <a:t> </a:t>
            </a:r>
            <a:r>
              <a:rPr lang="en-US" dirty="0">
                <a:latin typeface="Cooper Black" pitchFamily="18" charset="0"/>
              </a:rPr>
              <a:t>Therefore the groom's arrival would be preceded by a shout.  </a:t>
            </a:r>
            <a:endParaRPr lang="en-US" dirty="0" smtClean="0">
              <a:latin typeface="Cooper Black" pitchFamily="18" charset="0"/>
            </a:endParaRPr>
          </a:p>
          <a:p>
            <a:r>
              <a:rPr lang="en-US" dirty="0" smtClean="0">
                <a:latin typeface="Cooper Black" pitchFamily="18" charset="0"/>
              </a:rPr>
              <a:t>This </a:t>
            </a:r>
            <a:r>
              <a:rPr lang="en-US" dirty="0">
                <a:latin typeface="Cooper Black" pitchFamily="18" charset="0"/>
              </a:rPr>
              <a:t>shout would forewarn the bride to be prepared for the coming of the groom.   </a:t>
            </a:r>
            <a:endParaRPr lang="en-US" dirty="0" smtClean="0">
              <a:latin typeface="Cooper Black" pitchFamily="18" charset="0"/>
            </a:endParaRPr>
          </a:p>
          <a:p>
            <a:r>
              <a:rPr lang="en-US" dirty="0" smtClean="0">
                <a:latin typeface="Cooper Black" pitchFamily="18" charset="0"/>
              </a:rPr>
              <a:t>Those </a:t>
            </a:r>
            <a:r>
              <a:rPr lang="en-US" dirty="0">
                <a:latin typeface="Cooper Black" pitchFamily="18" charset="0"/>
              </a:rPr>
              <a:t>coming before the groom would cry, “Behold, the bridegroom is coming</a:t>
            </a:r>
            <a:r>
              <a:rPr lang="en-US" dirty="0" smtClean="0">
                <a:latin typeface="Cooper Black" pitchFamily="18" charset="0"/>
              </a:rPr>
              <a:t>.”</a:t>
            </a:r>
            <a:r>
              <a:rPr lang="en-US" dirty="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Marriage Supper</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5" name="Content Placeholder 4"/>
          <p:cNvSpPr>
            <a:spLocks noGrp="1"/>
          </p:cNvSpPr>
          <p:nvPr>
            <p:ph idx="1"/>
          </p:nvPr>
        </p:nvSpPr>
        <p:spPr/>
        <p:txBody>
          <a:bodyPr>
            <a:normAutofit lnSpcReduction="10000"/>
          </a:bodyPr>
          <a:lstStyle/>
          <a:p>
            <a:r>
              <a:rPr lang="en-US" dirty="0">
                <a:latin typeface="Cooper Black" pitchFamily="18" charset="0"/>
              </a:rPr>
              <a:t>After the groom received his bride and her female attendants, the enlarged wedding party would return to the groom's father's house.</a:t>
            </a:r>
          </a:p>
          <a:p>
            <a:r>
              <a:rPr lang="en-US" dirty="0">
                <a:latin typeface="Cooper Black" pitchFamily="18" charset="0"/>
              </a:rPr>
              <a:t>When the wedding party arrived they would find that the wedding guests were already assembled.   These are the friends of the bride and groom.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Friends of the Wedding Party</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371600"/>
            <a:ext cx="8229600" cy="5105400"/>
          </a:xfrm>
        </p:spPr>
        <p:txBody>
          <a:bodyPr>
            <a:normAutofit fontScale="92500" lnSpcReduction="20000"/>
          </a:bodyPr>
          <a:lstStyle/>
          <a:p>
            <a:r>
              <a:rPr lang="en-US" dirty="0">
                <a:latin typeface="Cooper Black" pitchFamily="18" charset="0"/>
              </a:rPr>
              <a:t>The Old Testament saints are the friends of the bride and groom.  John the Baptist announced himself as a friend of the groom.</a:t>
            </a:r>
          </a:p>
          <a:p>
            <a:r>
              <a:rPr lang="en-US" dirty="0">
                <a:latin typeface="Cooper Black" pitchFamily="18" charset="0"/>
              </a:rPr>
              <a:t>“Ye yourselves bear me witness, that I said, I am not the Christ, but that I am sent before him. He that hath the bride is the bridegroom: but the friend of the bridegroom, which </a:t>
            </a:r>
            <a:r>
              <a:rPr lang="en-US" dirty="0" err="1">
                <a:latin typeface="Cooper Black" pitchFamily="18" charset="0"/>
              </a:rPr>
              <a:t>standeth</a:t>
            </a:r>
            <a:r>
              <a:rPr lang="en-US" dirty="0">
                <a:latin typeface="Cooper Black" pitchFamily="18" charset="0"/>
              </a:rPr>
              <a:t> and </a:t>
            </a:r>
            <a:r>
              <a:rPr lang="en-US" dirty="0" err="1">
                <a:latin typeface="Cooper Black" pitchFamily="18" charset="0"/>
              </a:rPr>
              <a:t>heareth</a:t>
            </a:r>
            <a:r>
              <a:rPr lang="en-US" dirty="0">
                <a:latin typeface="Cooper Black" pitchFamily="18" charset="0"/>
              </a:rPr>
              <a:t> him, </a:t>
            </a:r>
            <a:r>
              <a:rPr lang="en-US" dirty="0" err="1">
                <a:latin typeface="Cooper Black" pitchFamily="18" charset="0"/>
              </a:rPr>
              <a:t>rejoiceth</a:t>
            </a:r>
            <a:r>
              <a:rPr lang="en-US" dirty="0">
                <a:latin typeface="Cooper Black" pitchFamily="18" charset="0"/>
              </a:rPr>
              <a:t> greatly because of the bridegroom's voice: this my joy therefore is fulfilled. He must increase, but I </a:t>
            </a:r>
            <a:r>
              <a:rPr lang="en-US" i="1" dirty="0">
                <a:latin typeface="Cooper Black" pitchFamily="18" charset="0"/>
              </a:rPr>
              <a:t>must</a:t>
            </a:r>
            <a:r>
              <a:rPr lang="en-US" dirty="0">
                <a:latin typeface="Cooper Black" pitchFamily="18" charset="0"/>
              </a:rPr>
              <a:t> decrease.” John </a:t>
            </a:r>
            <a:r>
              <a:rPr lang="en-US" dirty="0" smtClean="0">
                <a:latin typeface="Cooper Black" pitchFamily="18" charset="0"/>
              </a:rPr>
              <a:t>3:28-30.</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Consummation</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5" name="Content Placeholder 4"/>
          <p:cNvSpPr>
            <a:spLocks noGrp="1"/>
          </p:cNvSpPr>
          <p:nvPr>
            <p:ph idx="1"/>
          </p:nvPr>
        </p:nvSpPr>
        <p:spPr>
          <a:xfrm>
            <a:off x="457200" y="1447800"/>
            <a:ext cx="8229600" cy="5029200"/>
          </a:xfrm>
        </p:spPr>
        <p:txBody>
          <a:bodyPr>
            <a:normAutofit fontScale="85000" lnSpcReduction="10000"/>
          </a:bodyPr>
          <a:lstStyle/>
          <a:p>
            <a:r>
              <a:rPr lang="en-US" dirty="0">
                <a:latin typeface="Cooper Black" pitchFamily="18" charset="0"/>
              </a:rPr>
              <a:t>Shortly after arrival the bride and groom would be escorted by the other members of the wedding party to the bridal chamber (</a:t>
            </a:r>
            <a:r>
              <a:rPr lang="en-US" dirty="0" err="1">
                <a:latin typeface="Cooper Black" pitchFamily="18" charset="0"/>
              </a:rPr>
              <a:t>huppah</a:t>
            </a:r>
            <a:r>
              <a:rPr lang="en-US" dirty="0">
                <a:latin typeface="Cooper Black" pitchFamily="18" charset="0"/>
              </a:rPr>
              <a:t>).  Prior to entering the chamber the bride remained veiled so that no one could see her face</a:t>
            </a:r>
            <a:r>
              <a:rPr lang="en-US" dirty="0" smtClean="0">
                <a:latin typeface="Cooper Black" pitchFamily="18" charset="0"/>
              </a:rPr>
              <a:t>.</a:t>
            </a:r>
            <a:endParaRPr lang="en-US" dirty="0">
              <a:latin typeface="Cooper Black" pitchFamily="18" charset="0"/>
            </a:endParaRPr>
          </a:p>
          <a:p>
            <a:r>
              <a:rPr lang="en-US" dirty="0">
                <a:latin typeface="Cooper Black" pitchFamily="18" charset="0"/>
              </a:rPr>
              <a:t>While the groomsmen and bridesmaids waited outside, the bride and groom would enter the bridal chamber alone. There in the privacy of that place they would enter into physical union for the first time, thereby consummating the marriage that had been covenanted earlier</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Marriage Customs </a:t>
            </a:r>
            <a:r>
              <a:rPr lang="en-US" dirty="0">
                <a:solidFill>
                  <a:srgbClr val="660033"/>
                </a:solidFill>
                <a:effectLst>
                  <a:outerShdw blurRad="38100" dist="38100" dir="2700000" algn="tl">
                    <a:srgbClr val="000000">
                      <a:alpha val="43137"/>
                    </a:srgbClr>
                  </a:outerShdw>
                </a:effectLst>
                <a:latin typeface="Cooper Black" pitchFamily="18" charset="0"/>
              </a:rPr>
              <a:t>of </a:t>
            </a:r>
            <a:r>
              <a:rPr lang="en-US" dirty="0" smtClean="0">
                <a:solidFill>
                  <a:srgbClr val="660033"/>
                </a:solidFill>
                <a:effectLst>
                  <a:outerShdw blurRad="38100" dist="38100" dir="2700000" algn="tl">
                    <a:srgbClr val="000000">
                      <a:alpha val="43137"/>
                    </a:srgbClr>
                  </a:outerShdw>
                </a:effectLst>
                <a:latin typeface="Cooper Black" pitchFamily="18" charset="0"/>
              </a:rPr>
              <a:t>Israel</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10" name="Content Placeholder 9"/>
          <p:cNvSpPr>
            <a:spLocks noGrp="1"/>
          </p:cNvSpPr>
          <p:nvPr>
            <p:ph idx="1"/>
          </p:nvPr>
        </p:nvSpPr>
        <p:spPr/>
        <p:txBody>
          <a:bodyPr/>
          <a:lstStyle/>
          <a:p>
            <a:r>
              <a:rPr lang="en-US" b="1" dirty="0" smtClean="0">
                <a:latin typeface="Cooper Black" pitchFamily="18" charset="0"/>
              </a:rPr>
              <a:t>Betrothal</a:t>
            </a:r>
          </a:p>
          <a:p>
            <a:pPr lvl="1"/>
            <a:r>
              <a:rPr lang="en-US" b="1" dirty="0">
                <a:latin typeface="Cooper Black" pitchFamily="18" charset="0"/>
              </a:rPr>
              <a:t>The first major step in a Jewish marriage was betrothal.  </a:t>
            </a:r>
            <a:endParaRPr lang="en-US" b="1" dirty="0" smtClean="0">
              <a:latin typeface="Cooper Black" pitchFamily="18" charset="0"/>
            </a:endParaRPr>
          </a:p>
          <a:p>
            <a:pPr lvl="1"/>
            <a:r>
              <a:rPr lang="en-US" b="1" dirty="0" smtClean="0">
                <a:latin typeface="Cooper Black" pitchFamily="18" charset="0"/>
              </a:rPr>
              <a:t>The </a:t>
            </a:r>
            <a:r>
              <a:rPr lang="en-US" b="1" dirty="0">
                <a:latin typeface="Cooper Black" pitchFamily="18" charset="0"/>
              </a:rPr>
              <a:t>prospective groom and usually his father would go to the home of the bride</a:t>
            </a:r>
            <a:r>
              <a:rPr lang="en-US" b="1" dirty="0" smtClean="0">
                <a:latin typeface="Cooper Black" pitchFamily="18" charset="0"/>
              </a:rPr>
              <a:t>. </a:t>
            </a:r>
            <a:endParaRPr lang="en-US" b="1"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Marriage Supper</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7" name="Content Placeholder 6"/>
          <p:cNvSpPr>
            <a:spLocks noGrp="1"/>
          </p:cNvSpPr>
          <p:nvPr>
            <p:ph idx="1"/>
          </p:nvPr>
        </p:nvSpPr>
        <p:spPr/>
        <p:txBody>
          <a:bodyPr/>
          <a:lstStyle/>
          <a:p>
            <a:r>
              <a:rPr lang="en-US" dirty="0">
                <a:latin typeface="Cooper Black" pitchFamily="18" charset="0"/>
              </a:rPr>
              <a:t>After the marriage was consummated, the wedding guests would feast and make merry for the next seven days.  </a:t>
            </a:r>
            <a:endParaRPr lang="en-US" dirty="0" smtClean="0">
              <a:latin typeface="Cooper Black" pitchFamily="18" charset="0"/>
            </a:endParaRPr>
          </a:p>
          <a:p>
            <a:r>
              <a:rPr lang="en-US" dirty="0" smtClean="0">
                <a:latin typeface="Cooper Black" pitchFamily="18" charset="0"/>
              </a:rPr>
              <a:t>This </a:t>
            </a:r>
            <a:r>
              <a:rPr lang="en-US" dirty="0">
                <a:latin typeface="Cooper Black" pitchFamily="18" charset="0"/>
              </a:rPr>
              <a:t>seven days is parallel to the seven years of tribulation and the judgment the King begins to unleash upon the earth</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Marriage Vow</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p:txBody>
          <a:bodyPr/>
          <a:lstStyle/>
          <a:p>
            <a:r>
              <a:rPr lang="en-US" dirty="0">
                <a:latin typeface="Cooper Black" pitchFamily="18" charset="0"/>
              </a:rPr>
              <a:t>"I, Jesus, take thee, </a:t>
            </a:r>
            <a:r>
              <a:rPr lang="en-US" dirty="0" smtClean="0">
                <a:latin typeface="Cooper Black" pitchFamily="18" charset="0"/>
              </a:rPr>
              <a:t>Sinner</a:t>
            </a:r>
            <a:r>
              <a:rPr lang="en-US" dirty="0">
                <a:latin typeface="Cooper Black" pitchFamily="18" charset="0"/>
              </a:rPr>
              <a:t>, to be My Bride. And I do promise and covenant before God The Father and these witnesses, to be thy loving and faithful Savior and Bridegroom; in sickness and in health, in plenty and in want, in joy and in sorrow, in faithfulness and in waywardness, for time and for eternity."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Proposal</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a:latin typeface="Cooper Black" pitchFamily="18" charset="0"/>
              </a:rPr>
              <a:t>Just as the proposal that the Jewish bridegroom made could be accepted or rejected, so Christ's proposal to you can be accepted or rejected. </a:t>
            </a:r>
            <a:endParaRPr lang="en-US" dirty="0" smtClean="0">
              <a:latin typeface="Cooper Black" pitchFamily="18" charset="0"/>
            </a:endParaRPr>
          </a:p>
          <a:p>
            <a:r>
              <a:rPr lang="en-US" dirty="0" smtClean="0">
                <a:latin typeface="Cooper Black" pitchFamily="18" charset="0"/>
              </a:rPr>
              <a:t>If </a:t>
            </a:r>
            <a:r>
              <a:rPr lang="en-US" dirty="0">
                <a:latin typeface="Cooper Black" pitchFamily="18" charset="0"/>
              </a:rPr>
              <a:t>you reject it throughout this lifetime, then you never will be rightly related to Jesus Christ. </a:t>
            </a:r>
            <a:endParaRPr lang="en-US" dirty="0" smtClean="0">
              <a:latin typeface="Cooper Black" pitchFamily="18" charset="0"/>
            </a:endParaRPr>
          </a:p>
          <a:p>
            <a:r>
              <a:rPr lang="en-US" dirty="0" smtClean="0">
                <a:latin typeface="Cooper Black" pitchFamily="18" charset="0"/>
              </a:rPr>
              <a:t>The </a:t>
            </a:r>
            <a:r>
              <a:rPr lang="en-US" dirty="0">
                <a:latin typeface="Cooper Black" pitchFamily="18" charset="0"/>
              </a:rPr>
              <a:t>tragic result will be that you will spend eternity separated from God and Christ in the eternal lake of fire (Rev.20:11-15).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Accept Christ’s Proposal</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p:txBody>
          <a:bodyPr>
            <a:normAutofit lnSpcReduction="10000"/>
          </a:bodyPr>
          <a:lstStyle/>
          <a:p>
            <a:r>
              <a:rPr lang="en-US" dirty="0">
                <a:latin typeface="Cooper Black" pitchFamily="18" charset="0"/>
              </a:rPr>
              <a:t>If, however, you accept Christ's proposal, then your sins will be forgiven, and you will enter into that relationship that makes you part of His Bride, the Church. </a:t>
            </a:r>
            <a:endParaRPr lang="en-US" dirty="0" smtClean="0">
              <a:latin typeface="Cooper Black" pitchFamily="18" charset="0"/>
            </a:endParaRPr>
          </a:p>
          <a:p>
            <a:r>
              <a:rPr lang="en-US" dirty="0" smtClean="0">
                <a:latin typeface="Cooper Black" pitchFamily="18" charset="0"/>
              </a:rPr>
              <a:t>In </a:t>
            </a:r>
            <a:r>
              <a:rPr lang="en-US" dirty="0">
                <a:latin typeface="Cooper Black" pitchFamily="18" charset="0"/>
              </a:rPr>
              <a:t>addition, you will go to be with Him when He comes to take the Church, and you will remain with Him forever in great blessing.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Accept Christ’s Proposal</a:t>
            </a:r>
            <a:endParaRPr lang="en-US" dirty="0"/>
          </a:p>
        </p:txBody>
      </p:sp>
      <p:sp>
        <p:nvSpPr>
          <p:cNvPr id="3" name="Content Placeholder 2"/>
          <p:cNvSpPr>
            <a:spLocks noGrp="1"/>
          </p:cNvSpPr>
          <p:nvPr>
            <p:ph idx="1"/>
          </p:nvPr>
        </p:nvSpPr>
        <p:spPr/>
        <p:txBody>
          <a:bodyPr/>
          <a:lstStyle/>
          <a:p>
            <a:r>
              <a:rPr lang="en-US" dirty="0">
                <a:latin typeface="Cooper Black" pitchFamily="18" charset="0"/>
              </a:rPr>
              <a:t>The way in which you can accept Christ's proposal is quite simple. </a:t>
            </a:r>
            <a:endParaRPr lang="en-US" dirty="0" smtClean="0">
              <a:latin typeface="Cooper Black" pitchFamily="18" charset="0"/>
            </a:endParaRPr>
          </a:p>
          <a:p>
            <a:r>
              <a:rPr lang="en-US" dirty="0" smtClean="0">
                <a:latin typeface="Cooper Black" pitchFamily="18" charset="0"/>
              </a:rPr>
              <a:t>If </a:t>
            </a:r>
            <a:r>
              <a:rPr lang="en-US" dirty="0">
                <a:latin typeface="Cooper Black" pitchFamily="18" charset="0"/>
              </a:rPr>
              <a:t>you sincerely believe that Jesus Christ is the Son of God and that He came to this earth, died for your sins and rose from the dead, then respond to Him as follows: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Accept Christ’s Proposal</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a:buNone/>
            </a:pPr>
            <a:r>
              <a:rPr lang="en-US" dirty="0" smtClean="0">
                <a:latin typeface="Cooper Black" pitchFamily="18" charset="0"/>
              </a:rPr>
              <a:t>"</a:t>
            </a:r>
            <a:r>
              <a:rPr lang="en-US" dirty="0">
                <a:latin typeface="Cooper Black" pitchFamily="18" charset="0"/>
              </a:rPr>
              <a:t>I, sinner, take Thee, Jesus, to be my Savior. . . And I do promise and covenant before God and these witnesses to be Thy loving and faithful Bride; in sickness and in health, in plenty and in want, in joy and in sorrow, for time and for eternity</a:t>
            </a:r>
            <a:r>
              <a:rPr lang="en-US" dirty="0" smtClean="0">
                <a:latin typeface="Cooper Black" pitchFamily="18" charset="0"/>
              </a:rPr>
              <a:t>.“</a:t>
            </a:r>
            <a:br>
              <a:rPr lang="en-US" dirty="0" smtClean="0">
                <a:latin typeface="Cooper Black" pitchFamily="18" charset="0"/>
              </a:rPr>
            </a:br>
            <a:r>
              <a:rPr lang="en-US" dirty="0" smtClean="0">
                <a:latin typeface="Cooper Black" pitchFamily="18" charset="0"/>
              </a:rPr>
              <a:t/>
            </a:r>
            <a:br>
              <a:rPr lang="en-US" dirty="0" smtClean="0">
                <a:latin typeface="Cooper Black" pitchFamily="18" charset="0"/>
              </a:rPr>
            </a:br>
            <a:r>
              <a:rPr lang="en-US" sz="1500" dirty="0"/>
              <a:t>From: </a:t>
            </a:r>
            <a:r>
              <a:rPr lang="en-US" sz="1500" u="sng" dirty="0">
                <a:hlinkClick r:id="rId2"/>
              </a:rPr>
              <a:t>http://www.biblestudymanuals.net/jewish_marriage_customs.htm</a:t>
            </a:r>
            <a:endParaRPr lang="en-US" sz="1500" dirty="0"/>
          </a:p>
          <a:p>
            <a:pPr>
              <a:buNone/>
            </a:pP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Rapture of the Church</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371600"/>
            <a:ext cx="8229600" cy="5181600"/>
          </a:xfrm>
        </p:spPr>
        <p:txBody>
          <a:bodyPr>
            <a:normAutofit fontScale="92500"/>
          </a:bodyPr>
          <a:lstStyle/>
          <a:p>
            <a:r>
              <a:rPr lang="en-US" dirty="0">
                <a:latin typeface="Cooper Black" pitchFamily="18" charset="0"/>
              </a:rPr>
              <a:t>1 Thessalonians </a:t>
            </a:r>
            <a:r>
              <a:rPr lang="en-US" dirty="0" smtClean="0">
                <a:latin typeface="Cooper Black" pitchFamily="18" charset="0"/>
              </a:rPr>
              <a:t>4:16-18,  </a:t>
            </a:r>
            <a:r>
              <a:rPr lang="en-US" dirty="0">
                <a:latin typeface="Cooper Black" pitchFamily="18" charset="0"/>
              </a:rPr>
              <a:t>“For the Lord himself shall descend from heaven with a shout, with the voice of the archangel, and with the trump of God: and the dead in Christ shall rise first:  17,  Then we which are alive </a:t>
            </a:r>
            <a:r>
              <a:rPr lang="en-US" i="1" dirty="0">
                <a:latin typeface="Cooper Black" pitchFamily="18" charset="0"/>
              </a:rPr>
              <a:t>and</a:t>
            </a:r>
            <a:r>
              <a:rPr lang="en-US" dirty="0">
                <a:latin typeface="Cooper Black" pitchFamily="18" charset="0"/>
              </a:rPr>
              <a:t> remain shall be caught up together with them in the clouds, to meet the Lord in the air: and so shall we ever be with the Lord.  18,  Wherefore comfort one another with these words.”</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Rapture</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dirty="0">
                <a:latin typeface="Cooper Black" pitchFamily="18" charset="0"/>
              </a:rPr>
              <a:t>1 Corinthians 15:51-53  “Behold, I </a:t>
            </a:r>
            <a:r>
              <a:rPr lang="en-US" dirty="0" err="1">
                <a:latin typeface="Cooper Black" pitchFamily="18" charset="0"/>
              </a:rPr>
              <a:t>shew</a:t>
            </a:r>
            <a:r>
              <a:rPr lang="en-US" dirty="0">
                <a:latin typeface="Cooper Black" pitchFamily="18" charset="0"/>
              </a:rPr>
              <a:t> you a mystery; We shall not all sleep, but we shall all be changed,  52,  In a moment, in the twinkling of an eye, at the last trump: for the trumpet shall sound, and the dead shall be raised incorruptible, and we shall be changed.  53,  For this corruptible must put on incorruption, and this mortal </a:t>
            </a:r>
            <a:r>
              <a:rPr lang="en-US" i="1" dirty="0">
                <a:latin typeface="Cooper Black" pitchFamily="18" charset="0"/>
              </a:rPr>
              <a:t>must</a:t>
            </a:r>
            <a:r>
              <a:rPr lang="en-US" dirty="0">
                <a:latin typeface="Cooper Black" pitchFamily="18" charset="0"/>
              </a:rPr>
              <a:t> put on immortality</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Louis G. Hulsey\AppData\Local\Microsoft\Windows\Temporary Internet Files\Content.IE5\3D4YT8FY\MP900432789[1].jpg"/>
          <p:cNvPicPr>
            <a:picLocks noChangeAspect="1" noChangeArrowheads="1"/>
          </p:cNvPicPr>
          <p:nvPr/>
        </p:nvPicPr>
        <p:blipFill>
          <a:blip r:embed="rId2" cstate="print"/>
          <a:srcRect/>
          <a:stretch>
            <a:fillRect/>
          </a:stretch>
        </p:blipFill>
        <p:spPr bwMode="auto">
          <a:xfrm>
            <a:off x="0" y="0"/>
            <a:ext cx="9144000" cy="686888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8" name="Picture 16" descr="C:\Users\Louis G. Hulsey\AppData\Local\Microsoft\Windows\Temporary Internet Files\Content.IE5\R32D6LCK\MP900404890[1].jpg"/>
          <p:cNvPicPr>
            <a:picLocks noChangeAspect="1" noChangeArrowheads="1"/>
          </p:cNvPicPr>
          <p:nvPr/>
        </p:nvPicPr>
        <p:blipFill>
          <a:blip r:embed="rId2" cstate="print"/>
          <a:srcRect/>
          <a:stretch>
            <a:fillRect/>
          </a:stretch>
        </p:blipFill>
        <p:spPr bwMode="auto">
          <a:xfrm>
            <a:off x="2514600" y="2286000"/>
            <a:ext cx="6400800" cy="4572000"/>
          </a:xfrm>
          <a:prstGeom prst="rect">
            <a:avLst/>
          </a:prstGeom>
          <a:noFill/>
        </p:spPr>
      </p:pic>
      <p:sp>
        <p:nvSpPr>
          <p:cNvPr id="2" name="Title 1"/>
          <p:cNvSpPr>
            <a:spLocks noGrp="1"/>
          </p:cNvSpPr>
          <p:nvPr>
            <p:ph type="title"/>
          </p:nvPr>
        </p:nvSpPr>
        <p:spPr/>
        <p:txBody>
          <a:bodyPr/>
          <a:lstStyle/>
          <a:p>
            <a:r>
              <a:rPr lang="en-US" dirty="0" smtClean="0">
                <a:latin typeface="Cooper Black" pitchFamily="18" charset="0"/>
              </a:rPr>
              <a:t>Marriage Customs of Israel</a:t>
            </a:r>
            <a:endParaRPr lang="en-US" dirty="0"/>
          </a:p>
        </p:txBody>
      </p:sp>
      <p:sp>
        <p:nvSpPr>
          <p:cNvPr id="3" name="Content Placeholder 2"/>
          <p:cNvSpPr>
            <a:spLocks noGrp="1"/>
          </p:cNvSpPr>
          <p:nvPr>
            <p:ph idx="1"/>
          </p:nvPr>
        </p:nvSpPr>
        <p:spPr/>
        <p:txBody>
          <a:bodyPr/>
          <a:lstStyle/>
          <a:p>
            <a:r>
              <a:rPr lang="en-US" b="1" dirty="0"/>
              <a:t>The prospective groom took with him the dowry, the betrothal contract, and a skin of wine.  </a:t>
            </a:r>
          </a:p>
          <a:p>
            <a:pPr>
              <a:buNone/>
            </a:pPr>
            <a:endParaRPr lang="en-US" dirty="0"/>
          </a:p>
        </p:txBody>
      </p:sp>
      <p:pic>
        <p:nvPicPr>
          <p:cNvPr id="13314" name="Picture 2" descr="C:\Users\Louis G. Hulsey\AppData\Local\Microsoft\Windows\Temporary Internet Files\Content.IE5\3D4YT8FY\MP900341872[1].jpg"/>
          <p:cNvPicPr>
            <a:picLocks noChangeAspect="1" noChangeArrowheads="1"/>
          </p:cNvPicPr>
          <p:nvPr/>
        </p:nvPicPr>
        <p:blipFill>
          <a:blip r:embed="rId3" cstate="print"/>
          <a:srcRect/>
          <a:stretch>
            <a:fillRect/>
          </a:stretch>
        </p:blipFill>
        <p:spPr bwMode="auto">
          <a:xfrm>
            <a:off x="1981200" y="2667000"/>
            <a:ext cx="2609088" cy="3657600"/>
          </a:xfrm>
          <a:prstGeom prst="rect">
            <a:avLst/>
          </a:prstGeom>
          <a:noFill/>
        </p:spPr>
      </p:pic>
      <p:pic>
        <p:nvPicPr>
          <p:cNvPr id="22" name="Picture 8"/>
          <p:cNvPicPr>
            <a:picLocks noChangeAspect="1" noChangeArrowheads="1"/>
          </p:cNvPicPr>
          <p:nvPr/>
        </p:nvPicPr>
        <p:blipFill>
          <a:blip r:embed="rId4" cstate="print"/>
          <a:srcRect/>
          <a:stretch>
            <a:fillRect/>
          </a:stretch>
        </p:blipFill>
        <p:spPr bwMode="auto">
          <a:xfrm>
            <a:off x="6858000" y="3683000"/>
            <a:ext cx="1946672" cy="2595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linds(horizontal)">
                                      <p:cBhvr>
                                        <p:cTn id="12" dur="1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3328"/>
                                        </p:tgtEl>
                                        <p:attrNameLst>
                                          <p:attrName>style.visibility</p:attrName>
                                        </p:attrNameLst>
                                      </p:cBhvr>
                                      <p:to>
                                        <p:strVal val="visible"/>
                                      </p:to>
                                    </p:set>
                                    <p:animEffect transition="in" filter="blinds(vertical)">
                                      <p:cBhvr>
                                        <p:cTn id="17" dur="500"/>
                                        <p:tgtEl>
                                          <p:spTgt spid="133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Marriage Covenant</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latin typeface="Cooper Black" pitchFamily="18" charset="0"/>
              </a:rPr>
              <a:t>The </a:t>
            </a:r>
            <a:r>
              <a:rPr lang="en-US" dirty="0">
                <a:latin typeface="Cooper Black" pitchFamily="18" charset="0"/>
              </a:rPr>
              <a:t>father </a:t>
            </a:r>
            <a:r>
              <a:rPr lang="en-US" dirty="0" smtClean="0">
                <a:latin typeface="Cooper Black" pitchFamily="18" charset="0"/>
              </a:rPr>
              <a:t>of the groom may </a:t>
            </a:r>
            <a:r>
              <a:rPr lang="en-US" dirty="0">
                <a:latin typeface="Cooper Black" pitchFamily="18" charset="0"/>
              </a:rPr>
              <a:t>negotiate the marriage as Samson’s father did, </a:t>
            </a:r>
            <a:r>
              <a:rPr lang="en-US" dirty="0" smtClean="0">
                <a:latin typeface="Cooper Black" pitchFamily="18" charset="0"/>
              </a:rPr>
              <a:t>or </a:t>
            </a:r>
            <a:r>
              <a:rPr lang="en-US" dirty="0">
                <a:latin typeface="Cooper Black" pitchFamily="18" charset="0"/>
              </a:rPr>
              <a:t>his father’s agent as when Abraham sent </a:t>
            </a:r>
            <a:r>
              <a:rPr lang="en-US" dirty="0" err="1">
                <a:latin typeface="Cooper Black" pitchFamily="18" charset="0"/>
              </a:rPr>
              <a:t>Eleazer</a:t>
            </a:r>
            <a:r>
              <a:rPr lang="en-US" dirty="0">
                <a:latin typeface="Cooper Black" pitchFamily="18" charset="0"/>
              </a:rPr>
              <a:t> to get a bride for Isaac.  </a:t>
            </a:r>
            <a:endParaRPr lang="en-US" dirty="0" smtClean="0">
              <a:latin typeface="Cooper Black" pitchFamily="18" charset="0"/>
            </a:endParaRPr>
          </a:p>
          <a:p>
            <a:r>
              <a:rPr lang="en-US" dirty="0" smtClean="0">
                <a:latin typeface="Cooper Black" pitchFamily="18" charset="0"/>
              </a:rPr>
              <a:t>Usually </a:t>
            </a:r>
            <a:r>
              <a:rPr lang="en-US" dirty="0">
                <a:latin typeface="Cooper Black" pitchFamily="18" charset="0"/>
              </a:rPr>
              <a:t>the father and the son would negotiate with the father of the young woman to determine the </a:t>
            </a:r>
            <a:r>
              <a:rPr lang="en-US" b="1" u="sng" dirty="0">
                <a:latin typeface="Cooper Black" pitchFamily="18" charset="0"/>
              </a:rPr>
              <a:t>bride price</a:t>
            </a:r>
            <a:r>
              <a:rPr lang="en-US" dirty="0">
                <a:latin typeface="Cooper Black"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The Marriage Covenant</a:t>
            </a:r>
            <a:endParaRPr lang="en-US" dirty="0"/>
          </a:p>
        </p:txBody>
      </p:sp>
      <p:sp>
        <p:nvSpPr>
          <p:cNvPr id="3" name="Content Placeholder 2"/>
          <p:cNvSpPr>
            <a:spLocks noGrp="1"/>
          </p:cNvSpPr>
          <p:nvPr>
            <p:ph idx="1"/>
          </p:nvPr>
        </p:nvSpPr>
        <p:spPr/>
        <p:txBody>
          <a:bodyPr/>
          <a:lstStyle/>
          <a:p>
            <a:r>
              <a:rPr lang="en-US" dirty="0" smtClean="0">
                <a:latin typeface="Cooper Black" pitchFamily="18" charset="0"/>
              </a:rPr>
              <a:t>Once the bridegroom paid the purchase price, the promises were given and the marriage covenant </a:t>
            </a:r>
            <a:r>
              <a:rPr lang="en-US" smtClean="0">
                <a:latin typeface="Cooper Black" pitchFamily="18" charset="0"/>
              </a:rPr>
              <a:t>was established; </a:t>
            </a:r>
            <a:r>
              <a:rPr lang="en-US" dirty="0" smtClean="0">
                <a:latin typeface="Cooper Black" pitchFamily="18" charset="0"/>
              </a:rPr>
              <a:t>then the young man and woman were regarded to be husband and wife.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Louis G. Hulsey\AppData\Local\Microsoft\Windows\Temporary Internet Files\Content.IE5\3D4YT8FY\MP900430843[1].jpg"/>
          <p:cNvPicPr>
            <a:picLocks noChangeAspect="1" noChangeArrowheads="1"/>
          </p:cNvPicPr>
          <p:nvPr/>
        </p:nvPicPr>
        <p:blipFill>
          <a:blip r:embed="rId2" cstate="print"/>
          <a:srcRect/>
          <a:stretch>
            <a:fillRect/>
          </a:stretch>
        </p:blipFill>
        <p:spPr bwMode="auto">
          <a:xfrm>
            <a:off x="4114800" y="0"/>
            <a:ext cx="5029200" cy="6858000"/>
          </a:xfrm>
          <a:prstGeom prst="rect">
            <a:avLst/>
          </a:prstGeom>
          <a:noFill/>
        </p:spPr>
      </p:pic>
      <p:sp>
        <p:nvSpPr>
          <p:cNvPr id="2" name="Title 1"/>
          <p:cNvSpPr>
            <a:spLocks noGrp="1"/>
          </p:cNvSpPr>
          <p:nvPr>
            <p:ph type="title"/>
          </p:nvPr>
        </p:nvSpPr>
        <p:spPr>
          <a:xfrm>
            <a:off x="457200" y="274638"/>
            <a:ext cx="6019800" cy="1143000"/>
          </a:xfrm>
        </p:spPr>
        <p:txBody>
          <a:bodyPr/>
          <a:lstStyle/>
          <a:p>
            <a:r>
              <a:rPr lang="en-US" spc="600" dirty="0" smtClean="0">
                <a:solidFill>
                  <a:srgbClr val="660033"/>
                </a:solidFill>
                <a:effectLst>
                  <a:outerShdw blurRad="38100" dist="38100" dir="2700000" algn="tl">
                    <a:srgbClr val="000000">
                      <a:alpha val="43137"/>
                    </a:srgbClr>
                  </a:outerShdw>
                </a:effectLst>
                <a:latin typeface="Cooper Black" pitchFamily="18" charset="0"/>
              </a:rPr>
              <a:t>The Bride</a:t>
            </a:r>
            <a:endParaRPr lang="en-US" spc="600"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600200"/>
            <a:ext cx="4343400" cy="4525963"/>
          </a:xfrm>
        </p:spPr>
        <p:txBody>
          <a:bodyPr/>
          <a:lstStyle/>
          <a:p>
            <a:r>
              <a:rPr lang="en-US" dirty="0">
                <a:latin typeface="Cooper Black" pitchFamily="18" charset="0"/>
              </a:rPr>
              <a:t>From that moment on the bride was declared to be consecrated or sanctified, set apart exclusively for her bridegroom</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blinds(vertical)">
                                      <p:cBhvr>
                                        <p:cTn id="17" dur="3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C:\Users\Louis G. Hulsey\AppData\Local\Microsoft\Windows\Temporary Internet Files\Content.IE5\R32D6LCK\MP900405454[1].jpg"/>
          <p:cNvPicPr>
            <a:picLocks noChangeAspect="1" noChangeArrowheads="1"/>
          </p:cNvPicPr>
          <p:nvPr/>
        </p:nvPicPr>
        <p:blipFill>
          <a:blip r:embed="rId2" cstate="print"/>
          <a:srcRect/>
          <a:stretch>
            <a:fillRect/>
          </a:stretch>
        </p:blipFill>
        <p:spPr bwMode="auto">
          <a:xfrm>
            <a:off x="990600" y="1295400"/>
            <a:ext cx="7360920" cy="5257800"/>
          </a:xfrm>
          <a:prstGeom prst="rect">
            <a:avLst/>
          </a:prstGeom>
          <a:noFill/>
        </p:spPr>
      </p:pic>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Cup of the Covenant</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p:txBody>
          <a:bodyPr>
            <a:normAutofit lnSpcReduction="10000"/>
          </a:bodyPr>
          <a:lstStyle/>
          <a:p>
            <a:r>
              <a:rPr lang="en-US" dirty="0">
                <a:latin typeface="Cooper Black" pitchFamily="18" charset="0"/>
              </a:rPr>
              <a:t>As a symbol of the covenant relationship that had been established, the groom and bride would drink from the cup of wine over which a betrothal benediction had been pronounced.  </a:t>
            </a:r>
            <a:endParaRPr lang="en-US" dirty="0" smtClean="0">
              <a:latin typeface="Cooper Black" pitchFamily="18" charset="0"/>
            </a:endParaRPr>
          </a:p>
          <a:p>
            <a:r>
              <a:rPr lang="en-US" dirty="0" smtClean="0">
                <a:latin typeface="Cooper Black" pitchFamily="18" charset="0"/>
              </a:rPr>
              <a:t>When </a:t>
            </a:r>
            <a:r>
              <a:rPr lang="en-US" dirty="0">
                <a:latin typeface="Cooper Black" pitchFamily="18" charset="0"/>
              </a:rPr>
              <a:t>the bride drank the wine it was a symbol of her acceptance of the marriage</a:t>
            </a:r>
            <a:r>
              <a:rPr lang="en-US" dirty="0" smtClean="0">
                <a:latin typeface="Cooper Black" pitchFamily="18" charset="0"/>
              </a:rPr>
              <a:t>.</a:t>
            </a:r>
            <a:endParaRPr lang="en-US" dirty="0">
              <a:latin typeface="Cooper Black"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33"/>
                </a:solidFill>
                <a:effectLst>
                  <a:outerShdw blurRad="38100" dist="38100" dir="2700000" algn="tl">
                    <a:srgbClr val="000000">
                      <a:alpha val="43137"/>
                    </a:srgbClr>
                  </a:outerShdw>
                </a:effectLst>
                <a:latin typeface="Cooper Black" pitchFamily="18" charset="0"/>
              </a:rPr>
              <a:t>Bought With A Price</a:t>
            </a:r>
            <a:endParaRPr lang="en-US" dirty="0">
              <a:solidFill>
                <a:srgbClr val="660033"/>
              </a:solidFill>
              <a:effectLst>
                <a:outerShdw blurRad="38100" dist="38100" dir="2700000" algn="tl">
                  <a:srgbClr val="000000">
                    <a:alpha val="43137"/>
                  </a:srgbClr>
                </a:outerShdw>
              </a:effectLst>
              <a:latin typeface="Cooper Black" pitchFamily="18" charset="0"/>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a:latin typeface="Cooper Black" pitchFamily="18" charset="0"/>
              </a:rPr>
              <a:t>After this the bride has “been bought with a price” and she is not her own.  All of her loyalty and the focus of her life is on her husband</a:t>
            </a:r>
            <a:r>
              <a:rPr lang="en-US" dirty="0" smtClean="0">
                <a:latin typeface="Cooper Black" pitchFamily="18" charset="0"/>
              </a:rPr>
              <a:t>.</a:t>
            </a:r>
          </a:p>
          <a:p>
            <a:r>
              <a:rPr lang="en-US" dirty="0">
                <a:latin typeface="Cooper Black" pitchFamily="18" charset="0"/>
              </a:rPr>
              <a:t>1 Corinthians </a:t>
            </a:r>
            <a:r>
              <a:rPr lang="en-US" dirty="0" smtClean="0">
                <a:latin typeface="Cooper Black" pitchFamily="18" charset="0"/>
              </a:rPr>
              <a:t>6:19-20, “What</a:t>
            </a:r>
            <a:r>
              <a:rPr lang="en-US" dirty="0">
                <a:latin typeface="Cooper Black" pitchFamily="18" charset="0"/>
              </a:rPr>
              <a:t>? know ye not that your body is the temple of the Holy Ghost </a:t>
            </a:r>
            <a:r>
              <a:rPr lang="en-US" i="1" dirty="0">
                <a:latin typeface="Cooper Black" pitchFamily="18" charset="0"/>
              </a:rPr>
              <a:t>which is in you, which ye have of God, and ye are not your own?  20,  For ye are bought with a price: therefore glorify God in your body, and in your spirit, which are God's</a:t>
            </a:r>
            <a:r>
              <a:rPr lang="en-US" i="1" dirty="0" smtClean="0">
                <a:latin typeface="Cooper Black" pitchFamily="18" charset="0"/>
              </a:rPr>
              <a:t>.”</a:t>
            </a:r>
            <a:endParaRPr lang="en-US" dirty="0">
              <a:latin typeface="Cooper Black"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Custom 1">
      <a:dk1>
        <a:srgbClr val="243C75"/>
      </a:dk1>
      <a:lt1>
        <a:srgbClr val="E0E6F5"/>
      </a:lt1>
      <a:dk2>
        <a:srgbClr val="365BB0"/>
      </a:dk2>
      <a:lt2>
        <a:srgbClr val="E0E6F5"/>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1462</Words>
  <Application>Microsoft Office PowerPoint</Application>
  <PresentationFormat>On-screen Show (4:3)</PresentationFormat>
  <Paragraphs>74</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Marriage Customs of Israel</vt:lpstr>
      <vt:lpstr>Marriage Customs of Israel</vt:lpstr>
      <vt:lpstr>Slide 3</vt:lpstr>
      <vt:lpstr>Marriage Customs of Israel</vt:lpstr>
      <vt:lpstr>The Marriage Covenant</vt:lpstr>
      <vt:lpstr>The Marriage Covenant</vt:lpstr>
      <vt:lpstr>The Bride</vt:lpstr>
      <vt:lpstr>Cup of the Covenant</vt:lpstr>
      <vt:lpstr>Bought With A Price</vt:lpstr>
      <vt:lpstr>The Promise to Return</vt:lpstr>
      <vt:lpstr>The Period of Espousal</vt:lpstr>
      <vt:lpstr>The Trousseau</vt:lpstr>
      <vt:lpstr>Preparation For Marriage</vt:lpstr>
      <vt:lpstr>The Father’s House</vt:lpstr>
      <vt:lpstr>The Arrival of the Groom</vt:lpstr>
      <vt:lpstr>The Bride Caught Away</vt:lpstr>
      <vt:lpstr>The Marriage Supper</vt:lpstr>
      <vt:lpstr>Friends of the Wedding Party</vt:lpstr>
      <vt:lpstr>The Consummation</vt:lpstr>
      <vt:lpstr>The Marriage Supper</vt:lpstr>
      <vt:lpstr>The Marriage Vow</vt:lpstr>
      <vt:lpstr>The Proposal</vt:lpstr>
      <vt:lpstr>Accept Christ’s Proposal</vt:lpstr>
      <vt:lpstr>Accept Christ’s Proposal</vt:lpstr>
      <vt:lpstr>Accept Christ’s Proposal</vt:lpstr>
      <vt:lpstr>The Rapture of the Church</vt:lpstr>
      <vt:lpstr>The Rapture</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Louis G. Hulsey</dc:creator>
  <cp:lastModifiedBy>Louis G. Hulsey</cp:lastModifiedBy>
  <cp:revision>61</cp:revision>
  <dcterms:created xsi:type="dcterms:W3CDTF">2012-09-01T20:03:47Z</dcterms:created>
  <dcterms:modified xsi:type="dcterms:W3CDTF">2012-09-02T03:58:34Z</dcterms:modified>
</cp:coreProperties>
</file>