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81"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484A77-6061-481E-9752-5C428FC6A33B}" type="datetimeFigureOut">
              <a:rPr lang="en-US" smtClean="0"/>
              <a:t>5/5/2012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A6016C-B1A9-452A-9C66-71C85FDD311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484A77-6061-481E-9752-5C428FC6A33B}" type="datetimeFigureOut">
              <a:rPr lang="en-US" smtClean="0"/>
              <a:t>5/5/2012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A6016C-B1A9-452A-9C66-71C85FDD311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484A77-6061-481E-9752-5C428FC6A33B}" type="datetimeFigureOut">
              <a:rPr lang="en-US" smtClean="0"/>
              <a:t>5/5/2012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A6016C-B1A9-452A-9C66-71C85FDD311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484A77-6061-481E-9752-5C428FC6A33B}" type="datetimeFigureOut">
              <a:rPr lang="en-US" smtClean="0"/>
              <a:t>5/5/2012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A6016C-B1A9-452A-9C66-71C85FDD311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484A77-6061-481E-9752-5C428FC6A33B}" type="datetimeFigureOut">
              <a:rPr lang="en-US" smtClean="0"/>
              <a:t>5/5/2012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A6016C-B1A9-452A-9C66-71C85FDD311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484A77-6061-481E-9752-5C428FC6A33B}" type="datetimeFigureOut">
              <a:rPr lang="en-US" smtClean="0"/>
              <a:t>5/5/2012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A6016C-B1A9-452A-9C66-71C85FDD311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484A77-6061-481E-9752-5C428FC6A33B}" type="datetimeFigureOut">
              <a:rPr lang="en-US" smtClean="0"/>
              <a:t>5/5/2012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A6016C-B1A9-452A-9C66-71C85FDD311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484A77-6061-481E-9752-5C428FC6A33B}" type="datetimeFigureOut">
              <a:rPr lang="en-US" smtClean="0"/>
              <a:t>5/5/2012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A6016C-B1A9-452A-9C66-71C85FDD311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484A77-6061-481E-9752-5C428FC6A33B}" type="datetimeFigureOut">
              <a:rPr lang="en-US" smtClean="0"/>
              <a:t>5/5/2012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A6016C-B1A9-452A-9C66-71C85FDD311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484A77-6061-481E-9752-5C428FC6A33B}" type="datetimeFigureOut">
              <a:rPr lang="en-US" smtClean="0"/>
              <a:t>5/5/2012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A6016C-B1A9-452A-9C66-71C85FDD311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484A77-6061-481E-9752-5C428FC6A33B}" type="datetimeFigureOut">
              <a:rPr lang="en-US" smtClean="0"/>
              <a:t>5/5/2012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A6016C-B1A9-452A-9C66-71C85FDD311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484A77-6061-481E-9752-5C428FC6A33B}" type="datetimeFigureOut">
              <a:rPr lang="en-US" smtClean="0"/>
              <a:t>5/5/2012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A6016C-B1A9-452A-9C66-71C85FDD311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bg2">
                    <a:lumMod val="10000"/>
                  </a:schemeClr>
                </a:solidFill>
              </a:rPr>
              <a:t>Longsuffering, </a:t>
            </a:r>
            <a:br>
              <a:rPr lang="en-US" b="1" dirty="0" smtClean="0">
                <a:solidFill>
                  <a:schemeClr val="bg2">
                    <a:lumMod val="10000"/>
                  </a:schemeClr>
                </a:solidFill>
              </a:rPr>
            </a:br>
            <a:r>
              <a:rPr lang="en-US" b="1" dirty="0" smtClean="0">
                <a:solidFill>
                  <a:schemeClr val="bg2">
                    <a:lumMod val="10000"/>
                  </a:schemeClr>
                </a:solidFill>
              </a:rPr>
              <a:t>The Character of God</a:t>
            </a:r>
            <a:endParaRPr lang="en-US" b="1" dirty="0">
              <a:solidFill>
                <a:schemeClr val="bg2">
                  <a:lumMod val="10000"/>
                </a:schemeClr>
              </a:solidFill>
            </a:endParaRPr>
          </a:p>
        </p:txBody>
      </p:sp>
      <p:sp>
        <p:nvSpPr>
          <p:cNvPr id="3" name="Subtitle 2"/>
          <p:cNvSpPr>
            <a:spLocks noGrp="1"/>
          </p:cNvSpPr>
          <p:nvPr>
            <p:ph type="subTitle" idx="1"/>
          </p:nvPr>
        </p:nvSpPr>
        <p:spPr>
          <a:xfrm>
            <a:off x="762000" y="4953000"/>
            <a:ext cx="3429000" cy="1143000"/>
          </a:xfrm>
        </p:spPr>
        <p:txBody>
          <a:bodyPr>
            <a:normAutofit fontScale="70000" lnSpcReduction="20000"/>
          </a:bodyPr>
          <a:lstStyle/>
          <a:p>
            <a:pPr algn="l"/>
            <a:r>
              <a:rPr lang="en-US" b="1" dirty="0" smtClean="0">
                <a:solidFill>
                  <a:schemeClr val="bg2">
                    <a:lumMod val="10000"/>
                  </a:schemeClr>
                </a:solidFill>
              </a:rPr>
              <a:t>Louis G. Hulsey</a:t>
            </a:r>
          </a:p>
          <a:p>
            <a:pPr algn="l"/>
            <a:r>
              <a:rPr lang="en-US" b="1" dirty="0" smtClean="0">
                <a:solidFill>
                  <a:schemeClr val="bg2">
                    <a:lumMod val="10000"/>
                  </a:schemeClr>
                </a:solidFill>
              </a:rPr>
              <a:t>May 6, 2012</a:t>
            </a:r>
          </a:p>
          <a:p>
            <a:pPr algn="l"/>
            <a:r>
              <a:rPr lang="en-US" b="1" dirty="0" smtClean="0">
                <a:solidFill>
                  <a:schemeClr val="bg2">
                    <a:lumMod val="10000"/>
                  </a:schemeClr>
                </a:solidFill>
              </a:rPr>
              <a:t>Casa Grande, Arizona</a:t>
            </a:r>
            <a:endParaRPr lang="en-US" b="1" dirty="0">
              <a:solidFill>
                <a:schemeClr val="bg2">
                  <a:lumMod val="1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Exodus 34:8-9</a:t>
            </a:r>
            <a:endParaRPr lang="en-US" b="1" dirty="0"/>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r>
              <a:rPr lang="en-US" b="1" dirty="0"/>
              <a:t>8,  And Moses made haste, and bowed his head toward the earth, and worshipped.</a:t>
            </a:r>
          </a:p>
          <a:p>
            <a:r>
              <a:rPr lang="en-US" b="1" dirty="0"/>
              <a:t>9,  And he said, If now I have found grace in thy sight, O Lord, let my Lord, I pray thee, go among us; for it </a:t>
            </a:r>
            <a:r>
              <a:rPr lang="en-US" b="1" i="1" dirty="0"/>
              <a:t>is</a:t>
            </a:r>
            <a:r>
              <a:rPr lang="en-US" b="1" dirty="0"/>
              <a:t> a </a:t>
            </a:r>
            <a:r>
              <a:rPr lang="en-US" b="1" dirty="0" err="1"/>
              <a:t>stiffnecked</a:t>
            </a:r>
            <a:r>
              <a:rPr lang="en-US" b="1" dirty="0"/>
              <a:t> people; and pardon our iniquity and our sin, and take us for </a:t>
            </a:r>
            <a:r>
              <a:rPr lang="en-US" b="1" dirty="0" err="1"/>
              <a:t>thine</a:t>
            </a:r>
            <a:r>
              <a:rPr lang="en-US" b="1" dirty="0"/>
              <a:t> inheritance.</a:t>
            </a:r>
          </a:p>
          <a:p>
            <a:r>
              <a:rPr lang="en-US" dirty="0"/>
              <a:t>[</a:t>
            </a:r>
            <a:r>
              <a:rPr lang="en-US" b="1" dirty="0"/>
              <a:t>How merciful God must be to take a sinful and stiff-necked people for His inheritance.]</a:t>
            </a:r>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Exodus 34:10-11</a:t>
            </a:r>
            <a:endParaRPr lang="en-US" b="1" dirty="0"/>
          </a:p>
        </p:txBody>
      </p:sp>
      <p:sp>
        <p:nvSpPr>
          <p:cNvPr id="3" name="Content Placeholder 2"/>
          <p:cNvSpPr>
            <a:spLocks noGrp="1"/>
          </p:cNvSpPr>
          <p:nvPr>
            <p:ph idx="1"/>
          </p:nvPr>
        </p:nvSpPr>
        <p:spPr/>
        <p:txBody>
          <a:bodyPr>
            <a:normAutofit fontScale="77500" lnSpcReduction="20000"/>
          </a:bodyPr>
          <a:lstStyle/>
          <a:p>
            <a:r>
              <a:rPr lang="en-US" b="1" dirty="0"/>
              <a:t>10,  And he said, Behold, I make a covenant: before all thy people I will do marvels, such as have not been done in all the earth, nor in any nation: and all the people among which thou </a:t>
            </a:r>
            <a:r>
              <a:rPr lang="en-US" b="1" i="1" dirty="0"/>
              <a:t>art</a:t>
            </a:r>
            <a:r>
              <a:rPr lang="en-US" b="1" dirty="0"/>
              <a:t> shall see the work of the LORD: for it </a:t>
            </a:r>
            <a:r>
              <a:rPr lang="en-US" b="1" i="1" dirty="0"/>
              <a:t>is</a:t>
            </a:r>
            <a:r>
              <a:rPr lang="en-US" b="1" dirty="0"/>
              <a:t> a terrible thing that I will do with thee.</a:t>
            </a:r>
          </a:p>
          <a:p>
            <a:r>
              <a:rPr lang="en-US" b="1" dirty="0"/>
              <a:t>11,  Observe thou that which I command thee this day: behold, I drive out before thee the Amorite, and the Canaanite, and the Hittite, and the </a:t>
            </a:r>
            <a:r>
              <a:rPr lang="en-US" b="1" dirty="0" err="1"/>
              <a:t>Perizzite</a:t>
            </a:r>
            <a:r>
              <a:rPr lang="en-US" b="1" dirty="0"/>
              <a:t>, and the </a:t>
            </a:r>
            <a:r>
              <a:rPr lang="en-US" b="1" dirty="0" err="1"/>
              <a:t>Hivite</a:t>
            </a:r>
            <a:r>
              <a:rPr lang="en-US" b="1" dirty="0"/>
              <a:t>, and the </a:t>
            </a:r>
            <a:r>
              <a:rPr lang="en-US" b="1" dirty="0" err="1"/>
              <a:t>Jebusite</a:t>
            </a:r>
            <a:r>
              <a:rPr lang="en-US" b="1" dirty="0"/>
              <a:t>. [If we will live according to our covenant, the Lord will drive out our enemies before us, but we must make no compromise with sin or with Satan.]</a:t>
            </a:r>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Exodus 34:12-14</a:t>
            </a:r>
            <a:endParaRPr lang="en-US" b="1" dirty="0"/>
          </a:p>
        </p:txBody>
      </p:sp>
      <p:sp>
        <p:nvSpPr>
          <p:cNvPr id="3" name="Content Placeholder 2"/>
          <p:cNvSpPr>
            <a:spLocks noGrp="1"/>
          </p:cNvSpPr>
          <p:nvPr>
            <p:ph idx="1"/>
          </p:nvPr>
        </p:nvSpPr>
        <p:spPr/>
        <p:txBody>
          <a:bodyPr>
            <a:normAutofit fontScale="92500" lnSpcReduction="10000"/>
          </a:bodyPr>
          <a:lstStyle/>
          <a:p>
            <a:r>
              <a:rPr lang="en-US" b="1" dirty="0"/>
              <a:t>12,  Take heed to thyself, lest thou make a covenant with the inhabitants of the land whither thou </a:t>
            </a:r>
            <a:r>
              <a:rPr lang="en-US" b="1" dirty="0" err="1"/>
              <a:t>goest</a:t>
            </a:r>
            <a:r>
              <a:rPr lang="en-US" b="1" dirty="0"/>
              <a:t>, lest it be for a snare in the midst of thee:</a:t>
            </a:r>
          </a:p>
          <a:p>
            <a:r>
              <a:rPr lang="en-US" b="1" dirty="0"/>
              <a:t>13,  But ye shall destroy their altars, break their images, and cut down their groves:</a:t>
            </a:r>
          </a:p>
          <a:p>
            <a:r>
              <a:rPr lang="en-US" b="1" dirty="0"/>
              <a:t>14,  For thou </a:t>
            </a:r>
            <a:r>
              <a:rPr lang="en-US" b="1" dirty="0" err="1"/>
              <a:t>shalt</a:t>
            </a:r>
            <a:r>
              <a:rPr lang="en-US" b="1" dirty="0"/>
              <a:t> worship no other god: for the LORD, whose name </a:t>
            </a:r>
            <a:r>
              <a:rPr lang="en-US" b="1" i="1" dirty="0"/>
              <a:t>is</a:t>
            </a:r>
            <a:r>
              <a:rPr lang="en-US" b="1" dirty="0"/>
              <a:t> Jealous, </a:t>
            </a:r>
            <a:r>
              <a:rPr lang="en-US" b="1" i="1" dirty="0"/>
              <a:t>is</a:t>
            </a:r>
            <a:r>
              <a:rPr lang="en-US" b="1" dirty="0"/>
              <a:t> a jealous God</a:t>
            </a:r>
            <a:r>
              <a:rPr lang="en-US" b="1" dirty="0" smtClean="0"/>
              <a:t>:</a:t>
            </a:r>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Exodus 34:15-17</a:t>
            </a:r>
            <a:endParaRPr lang="en-US" b="1" dirty="0"/>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r>
              <a:rPr lang="en-US" b="1" dirty="0"/>
              <a:t>15,  Lest thou make a covenant with the inhabitants of the land, and they go a whoring after their gods, and do sacrifice unto their gods, and </a:t>
            </a:r>
            <a:r>
              <a:rPr lang="en-US" b="1" i="1" dirty="0"/>
              <a:t>one</a:t>
            </a:r>
            <a:r>
              <a:rPr lang="en-US" b="1" dirty="0"/>
              <a:t> call thee, and thou eat of his sacrifice;</a:t>
            </a:r>
          </a:p>
          <a:p>
            <a:r>
              <a:rPr lang="en-US" b="1" dirty="0"/>
              <a:t>16,  And thou take of their daughters unto thy sons, and their daughters go a whoring after their gods, and make thy sons go a whoring after their gods.</a:t>
            </a:r>
          </a:p>
          <a:p>
            <a:r>
              <a:rPr lang="en-US" b="1" dirty="0"/>
              <a:t>17,  Thou </a:t>
            </a:r>
            <a:r>
              <a:rPr lang="en-US" b="1" dirty="0" err="1"/>
              <a:t>shalt</a:t>
            </a:r>
            <a:r>
              <a:rPr lang="en-US" b="1" dirty="0"/>
              <a:t> make thee no molten gods</a:t>
            </a:r>
            <a:r>
              <a:rPr lang="en-US" b="1" dirty="0" smtClean="0"/>
              <a:t>.</a:t>
            </a:r>
            <a:endParaRPr 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Exodus 34:18-20</a:t>
            </a:r>
            <a:endParaRPr lang="en-US" b="1" dirty="0"/>
          </a:p>
        </p:txBody>
      </p:sp>
      <p:sp>
        <p:nvSpPr>
          <p:cNvPr id="3" name="Content Placeholder 2"/>
          <p:cNvSpPr>
            <a:spLocks noGrp="1"/>
          </p:cNvSpPr>
          <p:nvPr>
            <p:ph idx="1"/>
          </p:nvPr>
        </p:nvSpPr>
        <p:spPr>
          <a:xfrm>
            <a:off x="457200" y="1600200"/>
            <a:ext cx="8229600" cy="5105400"/>
          </a:xfrm>
        </p:spPr>
        <p:txBody>
          <a:bodyPr>
            <a:normAutofit fontScale="77500" lnSpcReduction="20000"/>
          </a:bodyPr>
          <a:lstStyle/>
          <a:p>
            <a:r>
              <a:rPr lang="en-US" b="1" dirty="0"/>
              <a:t>18,  The feast of unleavened bread </a:t>
            </a:r>
            <a:r>
              <a:rPr lang="en-US" b="1" dirty="0" err="1"/>
              <a:t>shalt</a:t>
            </a:r>
            <a:r>
              <a:rPr lang="en-US" b="1" dirty="0"/>
              <a:t> thou keep. Seven days thou </a:t>
            </a:r>
            <a:r>
              <a:rPr lang="en-US" b="1" dirty="0" err="1"/>
              <a:t>shalt</a:t>
            </a:r>
            <a:r>
              <a:rPr lang="en-US" b="1" dirty="0"/>
              <a:t> eat unleavened bread, as I commanded thee, in the time of the month </a:t>
            </a:r>
            <a:r>
              <a:rPr lang="en-US" b="1" dirty="0" err="1"/>
              <a:t>Abib</a:t>
            </a:r>
            <a:r>
              <a:rPr lang="en-US" b="1" dirty="0"/>
              <a:t>: for in the month </a:t>
            </a:r>
            <a:r>
              <a:rPr lang="en-US" b="1" dirty="0" err="1"/>
              <a:t>Abib</a:t>
            </a:r>
            <a:r>
              <a:rPr lang="en-US" b="1" dirty="0"/>
              <a:t> thou </a:t>
            </a:r>
            <a:r>
              <a:rPr lang="en-US" b="1" dirty="0" err="1"/>
              <a:t>camest</a:t>
            </a:r>
            <a:r>
              <a:rPr lang="en-US" b="1" dirty="0"/>
              <a:t> out from Egypt.</a:t>
            </a:r>
          </a:p>
          <a:p>
            <a:r>
              <a:rPr lang="en-US" b="1" dirty="0"/>
              <a:t>19,  All that </a:t>
            </a:r>
            <a:r>
              <a:rPr lang="en-US" b="1" dirty="0" err="1"/>
              <a:t>openeth</a:t>
            </a:r>
            <a:r>
              <a:rPr lang="en-US" b="1" dirty="0"/>
              <a:t> the matrix </a:t>
            </a:r>
            <a:r>
              <a:rPr lang="en-US" b="1" i="1" dirty="0"/>
              <a:t>is</a:t>
            </a:r>
            <a:r>
              <a:rPr lang="en-US" b="1" dirty="0"/>
              <a:t> mine; and every firstling among thy cattle, </a:t>
            </a:r>
            <a:r>
              <a:rPr lang="en-US" b="1" i="1" dirty="0"/>
              <a:t>whether</a:t>
            </a:r>
            <a:r>
              <a:rPr lang="en-US" b="1" dirty="0"/>
              <a:t> ox or sheep, </a:t>
            </a:r>
            <a:r>
              <a:rPr lang="en-US" b="1" i="1" dirty="0"/>
              <a:t>that is male</a:t>
            </a:r>
            <a:r>
              <a:rPr lang="en-US" b="1" dirty="0"/>
              <a:t>.</a:t>
            </a:r>
          </a:p>
          <a:p>
            <a:r>
              <a:rPr lang="en-US" b="1" dirty="0"/>
              <a:t>20,  But the firstling of an ass thou </a:t>
            </a:r>
            <a:r>
              <a:rPr lang="en-US" b="1" dirty="0" err="1"/>
              <a:t>shalt</a:t>
            </a:r>
            <a:r>
              <a:rPr lang="en-US" b="1" dirty="0"/>
              <a:t> redeem with a lamb: and if thou redeem </a:t>
            </a:r>
            <a:r>
              <a:rPr lang="en-US" b="1" i="1" dirty="0"/>
              <a:t>him</a:t>
            </a:r>
            <a:r>
              <a:rPr lang="en-US" b="1" dirty="0"/>
              <a:t> not, then </a:t>
            </a:r>
            <a:r>
              <a:rPr lang="en-US" b="1" dirty="0" err="1"/>
              <a:t>shalt</a:t>
            </a:r>
            <a:r>
              <a:rPr lang="en-US" b="1" dirty="0"/>
              <a:t> thou break his neck. All the firstborn of thy sons thou </a:t>
            </a:r>
            <a:r>
              <a:rPr lang="en-US" b="1" dirty="0" err="1"/>
              <a:t>shalt</a:t>
            </a:r>
            <a:r>
              <a:rPr lang="en-US" b="1" dirty="0"/>
              <a:t> redeem. And none shall appear before me empty.  [Jesus the “Firstborn” died for us so we do not have to redeem our oldest sons with a sacrifice</a:t>
            </a:r>
            <a:r>
              <a:rPr lang="en-US" b="1" dirty="0" smtClean="0"/>
              <a: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Exodus 34:21-24</a:t>
            </a:r>
            <a:endParaRPr lang="en-US" b="1" dirty="0"/>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b="1" dirty="0"/>
              <a:t>21,  Six days thou </a:t>
            </a:r>
            <a:r>
              <a:rPr lang="en-US" b="1" dirty="0" err="1"/>
              <a:t>shalt</a:t>
            </a:r>
            <a:r>
              <a:rPr lang="en-US" b="1" dirty="0"/>
              <a:t> work, but on the seventh day thou </a:t>
            </a:r>
            <a:r>
              <a:rPr lang="en-US" b="1" dirty="0" err="1"/>
              <a:t>shalt</a:t>
            </a:r>
            <a:r>
              <a:rPr lang="en-US" b="1" dirty="0"/>
              <a:t> rest: in </a:t>
            </a:r>
            <a:r>
              <a:rPr lang="en-US" b="1" dirty="0" err="1"/>
              <a:t>earing</a:t>
            </a:r>
            <a:r>
              <a:rPr lang="en-US" b="1" dirty="0"/>
              <a:t> time and in harvest thou </a:t>
            </a:r>
            <a:r>
              <a:rPr lang="en-US" b="1" dirty="0" err="1"/>
              <a:t>shalt</a:t>
            </a:r>
            <a:r>
              <a:rPr lang="en-US" b="1" dirty="0"/>
              <a:t> rest.</a:t>
            </a:r>
          </a:p>
          <a:p>
            <a:r>
              <a:rPr lang="en-US" b="1" dirty="0"/>
              <a:t>22,  And thou </a:t>
            </a:r>
            <a:r>
              <a:rPr lang="en-US" b="1" dirty="0" err="1"/>
              <a:t>shalt</a:t>
            </a:r>
            <a:r>
              <a:rPr lang="en-US" b="1" dirty="0"/>
              <a:t> observe the feast of weeks [Pentecost], of the </a:t>
            </a:r>
            <a:r>
              <a:rPr lang="en-US" b="1" dirty="0" err="1"/>
              <a:t>firstfruits</a:t>
            </a:r>
            <a:r>
              <a:rPr lang="en-US" b="1" dirty="0"/>
              <a:t> of wheat harvest, and the feast of ingathering at the year's end.</a:t>
            </a:r>
          </a:p>
          <a:p>
            <a:r>
              <a:rPr lang="en-US" b="1" dirty="0"/>
              <a:t>23,  Thrice in the year shall all your men children appear before the Lord GOD, the God of Israel.</a:t>
            </a:r>
          </a:p>
          <a:p>
            <a:r>
              <a:rPr lang="en-US" b="1" dirty="0"/>
              <a:t>24,  For I will cast out the nations before thee, and enlarge thy borders: neither shall any man desire thy land, when thou </a:t>
            </a:r>
            <a:r>
              <a:rPr lang="en-US" b="1" dirty="0" err="1"/>
              <a:t>shalt</a:t>
            </a:r>
            <a:r>
              <a:rPr lang="en-US" b="1" dirty="0"/>
              <a:t> go up to appear before the LORD thy God thrice in the year</a:t>
            </a:r>
            <a:r>
              <a:rPr lang="en-US" b="1" dirty="0" smtClean="0"/>
              <a:t>.</a:t>
            </a:r>
            <a:endParaRPr lang="en-US"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Exodus 34:25-27</a:t>
            </a:r>
            <a:endParaRPr lang="en-US" b="1" dirty="0"/>
          </a:p>
        </p:txBody>
      </p:sp>
      <p:sp>
        <p:nvSpPr>
          <p:cNvPr id="3" name="Content Placeholder 2"/>
          <p:cNvSpPr>
            <a:spLocks noGrp="1"/>
          </p:cNvSpPr>
          <p:nvPr>
            <p:ph idx="1"/>
          </p:nvPr>
        </p:nvSpPr>
        <p:spPr>
          <a:xfrm>
            <a:off x="457200" y="1447800"/>
            <a:ext cx="8229600" cy="5105400"/>
          </a:xfrm>
        </p:spPr>
        <p:txBody>
          <a:bodyPr>
            <a:normAutofit fontScale="92500" lnSpcReduction="20000"/>
          </a:bodyPr>
          <a:lstStyle/>
          <a:p>
            <a:r>
              <a:rPr lang="en-US" b="1" dirty="0"/>
              <a:t>25,  Thou </a:t>
            </a:r>
            <a:r>
              <a:rPr lang="en-US" b="1" dirty="0" err="1"/>
              <a:t>shalt</a:t>
            </a:r>
            <a:r>
              <a:rPr lang="en-US" b="1" dirty="0"/>
              <a:t> not offer the blood of my sacrifice with leaven; neither shall the sacrifice of the feast of the </a:t>
            </a:r>
            <a:r>
              <a:rPr lang="en-US" b="1" dirty="0" err="1"/>
              <a:t>passover</a:t>
            </a:r>
            <a:r>
              <a:rPr lang="en-US" b="1" dirty="0"/>
              <a:t> be left unto the morning.</a:t>
            </a:r>
          </a:p>
          <a:p>
            <a:r>
              <a:rPr lang="en-US" b="1" dirty="0"/>
              <a:t>26,  The first of the </a:t>
            </a:r>
            <a:r>
              <a:rPr lang="en-US" b="1" dirty="0" err="1"/>
              <a:t>firstfruits</a:t>
            </a:r>
            <a:r>
              <a:rPr lang="en-US" b="1" dirty="0"/>
              <a:t> of thy land thou </a:t>
            </a:r>
            <a:r>
              <a:rPr lang="en-US" b="1" dirty="0" err="1"/>
              <a:t>shalt</a:t>
            </a:r>
            <a:r>
              <a:rPr lang="en-US" b="1" dirty="0"/>
              <a:t> bring unto the house of the LORD thy God. Thou </a:t>
            </a:r>
            <a:r>
              <a:rPr lang="en-US" b="1" dirty="0" err="1"/>
              <a:t>shalt</a:t>
            </a:r>
            <a:r>
              <a:rPr lang="en-US" b="1" dirty="0"/>
              <a:t> not seethe a kid in his mother's milk.</a:t>
            </a:r>
          </a:p>
          <a:p>
            <a:r>
              <a:rPr lang="en-US" b="1" dirty="0"/>
              <a:t>27,  And the LORD said unto Moses, Write thou these words: for after the tenor of these words I have made a covenant with thee and with </a:t>
            </a:r>
            <a:r>
              <a:rPr lang="en-US" b="1" dirty="0" smtClean="0"/>
              <a:t>Israel.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smtClean="0"/>
              <a:t>Exodus 34:28-30</a:t>
            </a:r>
            <a:endParaRPr lang="en-US" b="1" dirty="0"/>
          </a:p>
        </p:txBody>
      </p:sp>
      <p:sp>
        <p:nvSpPr>
          <p:cNvPr id="3" name="Content Placeholder 2"/>
          <p:cNvSpPr>
            <a:spLocks noGrp="1"/>
          </p:cNvSpPr>
          <p:nvPr>
            <p:ph idx="1"/>
          </p:nvPr>
        </p:nvSpPr>
        <p:spPr>
          <a:xfrm>
            <a:off x="457200" y="1295400"/>
            <a:ext cx="8229600" cy="5257800"/>
          </a:xfrm>
        </p:spPr>
        <p:txBody>
          <a:bodyPr>
            <a:normAutofit fontScale="85000" lnSpcReduction="20000"/>
          </a:bodyPr>
          <a:lstStyle/>
          <a:p>
            <a:r>
              <a:rPr lang="en-US" b="1" dirty="0"/>
              <a:t>28,  And he was there with the LORD forty days and forty nights; he did neither eat bread, nor drink water. And he wrote upon the tables the words of the covenant, the ten commandments.</a:t>
            </a:r>
          </a:p>
          <a:p>
            <a:r>
              <a:rPr lang="en-US" b="1" dirty="0"/>
              <a:t>29,  And it came to pass, when Moses came down from mount Sinai with the two tables of testimony in Moses' hand, when he came down from the mount, that Moses </a:t>
            </a:r>
            <a:r>
              <a:rPr lang="en-US" b="1" dirty="0" err="1"/>
              <a:t>wist</a:t>
            </a:r>
            <a:r>
              <a:rPr lang="en-US" b="1" dirty="0"/>
              <a:t> not that the skin of his face shone while he talked with him.</a:t>
            </a:r>
          </a:p>
          <a:p>
            <a:r>
              <a:rPr lang="en-US" b="1" dirty="0"/>
              <a:t>30,  And when Aaron and all the children of Israel saw Moses, behold, the skin of his face shone; and they were afraid to come nigh him</a:t>
            </a:r>
            <a:r>
              <a:rPr lang="en-US" b="1" dirty="0" smtClean="0"/>
              <a:t>.</a:t>
            </a:r>
            <a:endParaRPr lang="en-US"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Exodus 34:31-33</a:t>
            </a:r>
            <a:endParaRPr lang="en-US" b="1" dirty="0"/>
          </a:p>
        </p:txBody>
      </p:sp>
      <p:sp>
        <p:nvSpPr>
          <p:cNvPr id="3" name="Content Placeholder 2"/>
          <p:cNvSpPr>
            <a:spLocks noGrp="1"/>
          </p:cNvSpPr>
          <p:nvPr>
            <p:ph idx="1"/>
          </p:nvPr>
        </p:nvSpPr>
        <p:spPr/>
        <p:txBody>
          <a:bodyPr>
            <a:normAutofit fontScale="85000" lnSpcReduction="20000"/>
          </a:bodyPr>
          <a:lstStyle/>
          <a:p>
            <a:r>
              <a:rPr lang="en-US" b="1" dirty="0"/>
              <a:t>31,  And Moses called unto them; and Aaron and all the rulers of the congregation returned unto him: and Moses talked with them.</a:t>
            </a:r>
          </a:p>
          <a:p>
            <a:r>
              <a:rPr lang="en-US" b="1" dirty="0"/>
              <a:t>32,  And afterward all the children of Israel came nigh: and he gave them in commandment all that the LORD had spoken with him in mount Sinai.</a:t>
            </a:r>
          </a:p>
          <a:p>
            <a:r>
              <a:rPr lang="en-US" b="1" dirty="0"/>
              <a:t>33,  And </a:t>
            </a:r>
            <a:r>
              <a:rPr lang="en-US" b="1" i="1" dirty="0"/>
              <a:t>till</a:t>
            </a:r>
            <a:r>
              <a:rPr lang="en-US" b="1" dirty="0"/>
              <a:t> Moses had done speaking with them, he put a </a:t>
            </a:r>
            <a:r>
              <a:rPr lang="en-US" b="1" dirty="0" err="1"/>
              <a:t>vail</a:t>
            </a:r>
            <a:r>
              <a:rPr lang="en-US" b="1" dirty="0"/>
              <a:t> on his face.</a:t>
            </a:r>
          </a:p>
          <a:p>
            <a:r>
              <a:rPr lang="en-US" b="1" dirty="0"/>
              <a:t>[Oh that the glory of the Lord would shine on our faces</a:t>
            </a:r>
            <a:r>
              <a:rPr lang="en-US" b="1" dirty="0" smtClean="0"/>
              <a:t>.]</a:t>
            </a:r>
            <a:endParaRPr lang="en-U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Exodus 34:34-35</a:t>
            </a:r>
            <a:endParaRPr lang="en-US" b="1" dirty="0"/>
          </a:p>
        </p:txBody>
      </p:sp>
      <p:sp>
        <p:nvSpPr>
          <p:cNvPr id="3" name="Content Placeholder 2"/>
          <p:cNvSpPr>
            <a:spLocks noGrp="1"/>
          </p:cNvSpPr>
          <p:nvPr>
            <p:ph idx="1"/>
          </p:nvPr>
        </p:nvSpPr>
        <p:spPr>
          <a:xfrm>
            <a:off x="457200" y="1600200"/>
            <a:ext cx="8229600" cy="4876800"/>
          </a:xfrm>
        </p:spPr>
        <p:txBody>
          <a:bodyPr>
            <a:normAutofit fontScale="92500"/>
          </a:bodyPr>
          <a:lstStyle/>
          <a:p>
            <a:r>
              <a:rPr lang="en-US" b="1" dirty="0"/>
              <a:t>34,  But when Moses went in before the LORD to speak with him, he took the </a:t>
            </a:r>
            <a:r>
              <a:rPr lang="en-US" b="1" dirty="0" err="1"/>
              <a:t>vail</a:t>
            </a:r>
            <a:r>
              <a:rPr lang="en-US" b="1" dirty="0"/>
              <a:t> off, until he came out. And he came out, and </a:t>
            </a:r>
            <a:r>
              <a:rPr lang="en-US" b="1" dirty="0" err="1"/>
              <a:t>spake</a:t>
            </a:r>
            <a:r>
              <a:rPr lang="en-US" b="1" dirty="0"/>
              <a:t> unto the children of Israel </a:t>
            </a:r>
            <a:r>
              <a:rPr lang="en-US" b="1" i="1" dirty="0"/>
              <a:t>that</a:t>
            </a:r>
            <a:r>
              <a:rPr lang="en-US" b="1" dirty="0"/>
              <a:t> which he was commanded.</a:t>
            </a:r>
          </a:p>
          <a:p>
            <a:r>
              <a:rPr lang="en-US" b="1" dirty="0"/>
              <a:t>35,  And the children of Israel saw the face of Moses, that the skin of Moses' face shone: and Moses put the </a:t>
            </a:r>
            <a:r>
              <a:rPr lang="en-US" b="1" dirty="0" err="1"/>
              <a:t>vail</a:t>
            </a:r>
            <a:r>
              <a:rPr lang="en-US" b="1" dirty="0"/>
              <a:t> upon his face again, until he went in to speak with him</a:t>
            </a:r>
            <a:r>
              <a:rPr lang="en-US" b="1" dirty="0" smtClean="0"/>
              <a:t>.”</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Character of God</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a:t>Galatians 5:22-23,  “But the fruit of the Spirit is love, joy, peace, longsuffering, gentleness, goodness, faith,  23,  Meekness, temperance: against such there is no law</a:t>
            </a:r>
            <a:r>
              <a:rPr lang="en-US" b="1" dirty="0" smtClean="0"/>
              <a:t>.”</a:t>
            </a:r>
            <a:endParaRPr lang="en-US" b="1" dirty="0"/>
          </a:p>
          <a:p>
            <a:r>
              <a:rPr lang="en-US" b="1" dirty="0"/>
              <a:t>“Longsuffering” is described as part of the character of God.</a:t>
            </a:r>
          </a:p>
          <a:p>
            <a:r>
              <a:rPr lang="en-US" b="1" dirty="0"/>
              <a:t>The character of God is absolutely holy.  </a:t>
            </a:r>
          </a:p>
          <a:p>
            <a:r>
              <a:rPr lang="en-US" b="1" dirty="0"/>
              <a:t>The character of God is eternally the same and never changes.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Numbers 14:18</a:t>
            </a:r>
            <a:endParaRPr lang="en-US" b="1" dirty="0"/>
          </a:p>
        </p:txBody>
      </p:sp>
      <p:sp>
        <p:nvSpPr>
          <p:cNvPr id="3" name="Content Placeholder 2"/>
          <p:cNvSpPr>
            <a:spLocks noGrp="1"/>
          </p:cNvSpPr>
          <p:nvPr>
            <p:ph idx="1"/>
          </p:nvPr>
        </p:nvSpPr>
        <p:spPr/>
        <p:txBody>
          <a:bodyPr/>
          <a:lstStyle/>
          <a:p>
            <a:r>
              <a:rPr lang="en-US" b="1" dirty="0"/>
              <a:t>Numbers 14:18,  “The LORD </a:t>
            </a:r>
            <a:r>
              <a:rPr lang="en-US" b="1" i="1" dirty="0"/>
              <a:t>is</a:t>
            </a:r>
            <a:r>
              <a:rPr lang="en-US" b="1" dirty="0"/>
              <a:t> longsuffering, and of great mercy, forgiving iniquity and transgression, and by no means clearing </a:t>
            </a:r>
            <a:r>
              <a:rPr lang="en-US" b="1" i="1" dirty="0"/>
              <a:t>the guilty</a:t>
            </a:r>
            <a:r>
              <a:rPr lang="en-US" b="1" dirty="0"/>
              <a:t>, visiting the iniquity of the fathers upon the children unto the third and fourth </a:t>
            </a:r>
            <a:r>
              <a:rPr lang="en-US" b="1" i="1" dirty="0"/>
              <a:t>generation</a:t>
            </a:r>
            <a:r>
              <a:rPr lang="en-US" b="1" dirty="0" smtClean="0"/>
              <a:t>.”</a:t>
            </a:r>
            <a:endParaRPr lang="en-U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Worthy Walk</a:t>
            </a:r>
            <a:endParaRPr lang="en-US" b="1" dirty="0"/>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b="1" dirty="0"/>
              <a:t>Longsuffering is part of the worthy walk of the Christian.</a:t>
            </a:r>
            <a:endParaRPr lang="en-US" dirty="0"/>
          </a:p>
          <a:p>
            <a:r>
              <a:rPr lang="en-US" b="1" dirty="0"/>
              <a:t>Colossians 1:10-11,  “That ye might walk worthy of the Lord unto all pleasing, being fruitful in every good work, and increasing in the knowledge of God;  11,  Strengthened with all might, according to his glorious power, unto all patience and longsuffering with joyfulness;”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Longsuffering Demonstrated</a:t>
            </a:r>
            <a:endParaRPr lang="en-US" b="1" dirty="0"/>
          </a:p>
        </p:txBody>
      </p:sp>
      <p:sp>
        <p:nvSpPr>
          <p:cNvPr id="3" name="Content Placeholder 2"/>
          <p:cNvSpPr>
            <a:spLocks noGrp="1"/>
          </p:cNvSpPr>
          <p:nvPr>
            <p:ph idx="1"/>
          </p:nvPr>
        </p:nvSpPr>
        <p:spPr/>
        <p:txBody>
          <a:bodyPr>
            <a:normAutofit/>
          </a:bodyPr>
          <a:lstStyle/>
          <a:p>
            <a:r>
              <a:rPr lang="en-US" b="1" dirty="0"/>
              <a:t>Longsuffering is demonstrated in the mercy of Christ.</a:t>
            </a:r>
            <a:endParaRPr lang="en-US" dirty="0"/>
          </a:p>
          <a:p>
            <a:r>
              <a:rPr lang="en-US" b="1" dirty="0"/>
              <a:t>1 Timothy 1:16,  “Howbeit for this cause I obtained mercy, that in me first Jesus Christ might </a:t>
            </a:r>
            <a:r>
              <a:rPr lang="en-US" b="1" dirty="0" err="1"/>
              <a:t>shew</a:t>
            </a:r>
            <a:r>
              <a:rPr lang="en-US" b="1" dirty="0"/>
              <a:t> forth all longsuffering, for a pattern to them which should hereafter believe on him to life everlasting</a:t>
            </a:r>
            <a:r>
              <a:rPr lang="en-US" b="1" dirty="0" smtClean="0"/>
              <a:t>.”</a:t>
            </a:r>
            <a:endParaRPr lang="en-US"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 Peter 3:12-15</a:t>
            </a:r>
            <a:endParaRPr lang="en-US" b="1"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b="1" dirty="0"/>
              <a:t>2 Peter 3:12-15,  “Looking for and hasting unto the coming of the day of God, wherein the heavens being on fire shall be dissolved, and the elements shall melt with fervent heat?  13,  Nevertheless we, according to his promise, look for new heavens and a new earth, wherein </a:t>
            </a:r>
            <a:r>
              <a:rPr lang="en-US" b="1" dirty="0" err="1"/>
              <a:t>dwelleth</a:t>
            </a:r>
            <a:r>
              <a:rPr lang="en-US" b="1" dirty="0"/>
              <a:t> righteousness.  14,  Wherefore, beloved, seeing that ye look for such things, be diligent that ye may be found of him in peace, without spot, and blameless.  15,  And account </a:t>
            </a:r>
            <a:r>
              <a:rPr lang="en-US" b="1" i="1" dirty="0"/>
              <a:t>that</a:t>
            </a:r>
            <a:r>
              <a:rPr lang="en-US" b="1" dirty="0"/>
              <a:t> the longsuffering of our Lord </a:t>
            </a:r>
            <a:r>
              <a:rPr lang="en-US" b="1" i="1" dirty="0"/>
              <a:t>is</a:t>
            </a:r>
            <a:r>
              <a:rPr lang="en-US" b="1" dirty="0"/>
              <a:t> salvation; even as our beloved brother Paul also according to the wisdom given unto him hath written unto you</a:t>
            </a:r>
            <a:r>
              <a:rPr lang="en-US" b="1" dirty="0" smtClean="0"/>
              <a:t>;”</a:t>
            </a:r>
            <a:endParaRPr lang="en-US"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 Peter 3:15</a:t>
            </a:r>
            <a:endParaRPr lang="en-US" b="1"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b="1" dirty="0"/>
              <a:t>Albert Barnes Notes on II Peter 3:15:</a:t>
            </a:r>
          </a:p>
          <a:p>
            <a:r>
              <a:rPr lang="en-US" b="1" dirty="0"/>
              <a:t>“And account - that “the long-suffering of our Lord” is “salvation.” Regard his delay in coming to judge the world, not as an evidence that he never will come, but as a proof of his desire that we should be saved. Many had drawn a different inference from the fact that the </a:t>
            </a:r>
            <a:r>
              <a:rPr lang="en-US" b="1" dirty="0" err="1"/>
              <a:t>Saviour</a:t>
            </a:r>
            <a:r>
              <a:rPr lang="en-US" b="1" dirty="0"/>
              <a:t> did not return, and had supposed that it was a proof that he would never come, and that his promises had failed.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 Peter 3:15</a:t>
            </a:r>
            <a:endParaRPr lang="en-US" b="1" dirty="0"/>
          </a:p>
        </p:txBody>
      </p:sp>
      <p:sp>
        <p:nvSpPr>
          <p:cNvPr id="3" name="Content Placeholder 2"/>
          <p:cNvSpPr>
            <a:spLocks noGrp="1"/>
          </p:cNvSpPr>
          <p:nvPr>
            <p:ph idx="1"/>
          </p:nvPr>
        </p:nvSpPr>
        <p:spPr>
          <a:xfrm>
            <a:off x="457200" y="1600200"/>
            <a:ext cx="8229600" cy="4876800"/>
          </a:xfrm>
        </p:spPr>
        <p:txBody>
          <a:bodyPr>
            <a:normAutofit fontScale="92500"/>
          </a:bodyPr>
          <a:lstStyle/>
          <a:p>
            <a:r>
              <a:rPr lang="en-US" b="1" dirty="0"/>
              <a:t>Peter says that that conclusion was not authorized, but that we should rather regard it as an evidence of his mercy, and of his desire that we should be saved. This conclusion is as proper now as it was then. Wicked men should not infer, because God does not cut them down, that therefore they never will be punished, or that God is not faithful to his </a:t>
            </a:r>
            <a:r>
              <a:rPr lang="en-US" b="1" dirty="0" err="1"/>
              <a:t>threatenings</a:t>
            </a:r>
            <a:r>
              <a:rPr lang="en-US" b="1" dirty="0"/>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 Peter 3:15</a:t>
            </a:r>
            <a:endParaRPr lang="en-US" b="1" dirty="0"/>
          </a:p>
        </p:txBody>
      </p:sp>
      <p:sp>
        <p:nvSpPr>
          <p:cNvPr id="3" name="Content Placeholder 2"/>
          <p:cNvSpPr>
            <a:spLocks noGrp="1"/>
          </p:cNvSpPr>
          <p:nvPr>
            <p:ph idx="1"/>
          </p:nvPr>
        </p:nvSpPr>
        <p:spPr>
          <a:xfrm>
            <a:off x="457200" y="1447800"/>
            <a:ext cx="8229600" cy="5105400"/>
          </a:xfrm>
        </p:spPr>
        <p:txBody>
          <a:bodyPr>
            <a:normAutofit fontScale="77500" lnSpcReduction="20000"/>
          </a:bodyPr>
          <a:lstStyle/>
          <a:p>
            <a:r>
              <a:rPr lang="en-US" b="1" dirty="0"/>
              <a:t>They should rather regard it as a proof that he is willing to save them; because:</a:t>
            </a:r>
          </a:p>
          <a:p>
            <a:r>
              <a:rPr lang="en-US" b="1" dirty="0"/>
              <a:t>(1)	He might justly cut them off for their sins;</a:t>
            </a:r>
          </a:p>
          <a:p>
            <a:r>
              <a:rPr lang="en-US" b="1" dirty="0"/>
              <a:t>(2)</a:t>
            </a:r>
            <a:r>
              <a:rPr lang="en-US" b="1" cap="all" dirty="0"/>
              <a:t>	t</a:t>
            </a:r>
            <a:r>
              <a:rPr lang="en-US" b="1" dirty="0"/>
              <a:t>he only reason of which we have knowledge why he spares the wicked is to give them space for repentance; and,</a:t>
            </a:r>
          </a:p>
          <a:p>
            <a:r>
              <a:rPr lang="en-US" b="1" dirty="0"/>
              <a:t>(3)</a:t>
            </a:r>
            <a:r>
              <a:rPr lang="en-US" b="1" cap="all" dirty="0"/>
              <a:t>	a</a:t>
            </a:r>
            <a:r>
              <a:rPr lang="en-US" b="1" dirty="0"/>
              <a:t>s long as life is prolonged a sinner has the opportunity to repent, and may turn to God. We may therefore, in our own case, look on all the delays of God to punish - on all his patience and forbearance toward us, notwithstanding our sins and provocations - on the numberless tokens of his kindness scattered along our way, as evidence that he is not willing that we should perish</a:t>
            </a:r>
            <a:r>
              <a:rPr lang="en-US" b="1" dirty="0" smtClean="0"/>
              <a:t>.”</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Longsuffering</a:t>
            </a:r>
            <a:endParaRPr lang="en-US" b="1" dirty="0"/>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r>
              <a:rPr lang="en-US" b="1" i="1" dirty="0"/>
              <a:t>Vine’s Expository Dictionary</a:t>
            </a:r>
            <a:r>
              <a:rPr lang="en-US" b="1" dirty="0"/>
              <a:t> says, “Longsuffering is that quality of self-restraint in the face of provocation which does not hastily retaliate or promptly punish;  it is the opposite of anger, and is associated with mercy, and is used of God… Patience is the quality that does not surrender to circumstances or succumb under trial; it is the opposite of despondency and is associated with hope</a:t>
            </a:r>
            <a:r>
              <a:rPr lang="en-US" b="1"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Moses With God</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a:t>Exodus 34 describes an intimate time between Moses and God where God reveals Himself to Moses.</a:t>
            </a:r>
            <a:endParaRPr lang="en-US" dirty="0"/>
          </a:p>
          <a:p>
            <a:r>
              <a:rPr lang="en-US" b="1" dirty="0"/>
              <a:t>We too can have such intimate times with the Lord.</a:t>
            </a:r>
            <a:endParaRPr lang="en-US" dirty="0"/>
          </a:p>
          <a:p>
            <a:r>
              <a:rPr lang="en-US" b="1" dirty="0"/>
              <a:t>Moses sanctified himself and made himself ready to come into the presence of the Lord, v2.</a:t>
            </a:r>
            <a:endParaRPr lang="en-US" dirty="0"/>
          </a:p>
          <a:p>
            <a:r>
              <a:rPr lang="en-US" b="1" dirty="0"/>
              <a:t>It was a private moment between God and Moses.  No one else went up on the mountain with Moses, v3.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Lord Descends</a:t>
            </a:r>
            <a:endParaRPr lang="en-US" b="1" dirty="0"/>
          </a:p>
        </p:txBody>
      </p:sp>
      <p:sp>
        <p:nvSpPr>
          <p:cNvPr id="3" name="Content Placeholder 2"/>
          <p:cNvSpPr>
            <a:spLocks noGrp="1"/>
          </p:cNvSpPr>
          <p:nvPr>
            <p:ph idx="1"/>
          </p:nvPr>
        </p:nvSpPr>
        <p:spPr/>
        <p:txBody>
          <a:bodyPr>
            <a:normAutofit fontScale="77500" lnSpcReduction="20000"/>
          </a:bodyPr>
          <a:lstStyle/>
          <a:p>
            <a:r>
              <a:rPr lang="en-US" b="1" dirty="0"/>
              <a:t>Moses prepared two tables of stone for God to write on, v4.  </a:t>
            </a:r>
            <a:endParaRPr lang="en-US" b="1" dirty="0" smtClean="0"/>
          </a:p>
          <a:p>
            <a:r>
              <a:rPr lang="en-US" b="1" dirty="0" smtClean="0"/>
              <a:t>We </a:t>
            </a:r>
            <a:r>
              <a:rPr lang="en-US" b="1" dirty="0"/>
              <a:t>must prepare to hear from God.  Take a notebook or a writing pad when you go to encounter our Holy God.</a:t>
            </a:r>
            <a:endParaRPr lang="en-US" dirty="0"/>
          </a:p>
          <a:p>
            <a:r>
              <a:rPr lang="en-US" b="1" dirty="0"/>
              <a:t>Wait before the Lord in repentance and worship Him, v5.  </a:t>
            </a:r>
            <a:endParaRPr lang="en-US" dirty="0"/>
          </a:p>
          <a:p>
            <a:r>
              <a:rPr lang="en-US" b="1" dirty="0"/>
              <a:t>As the Lord descended on Mt. Sinai to speak with Moses, He descended on the Day of Pentecost to speak to His New Testament Church</a:t>
            </a:r>
            <a:r>
              <a:rPr lang="en-US" b="1" dirty="0" smtClean="0"/>
              <a:t>.</a:t>
            </a:r>
          </a:p>
          <a:p>
            <a:r>
              <a:rPr lang="en-US" b="1" dirty="0" smtClean="0"/>
              <a:t>The Lord </a:t>
            </a:r>
            <a:r>
              <a:rPr lang="en-US" b="1" dirty="0"/>
              <a:t>still descends when His people worship Him and give Him glory</a:t>
            </a:r>
            <a:r>
              <a:rPr lang="en-US" b="1" dirty="0" smtClean="0"/>
              <a:t>.</a:t>
            </a:r>
            <a:r>
              <a:rPr lang="en-US" dirty="0"/>
              <a:t>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Exodus 34:1-3</a:t>
            </a:r>
            <a:endParaRPr lang="en-US" b="1" dirty="0"/>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r>
              <a:rPr lang="en-US" b="1" dirty="0"/>
              <a:t>Exodus 34:1-35</a:t>
            </a:r>
          </a:p>
          <a:p>
            <a:r>
              <a:rPr lang="en-US" b="1" dirty="0"/>
              <a:t>1,  “And the LORD said unto Moses, Hew thee two tables of stone like unto the first: and I will write upon </a:t>
            </a:r>
            <a:r>
              <a:rPr lang="en-US" b="1" i="1" dirty="0"/>
              <a:t>these</a:t>
            </a:r>
            <a:r>
              <a:rPr lang="en-US" b="1" dirty="0"/>
              <a:t> tables the words that were in the first tables, which thou </a:t>
            </a:r>
            <a:r>
              <a:rPr lang="en-US" b="1" dirty="0" err="1"/>
              <a:t>brakest</a:t>
            </a:r>
            <a:r>
              <a:rPr lang="en-US" b="1" dirty="0"/>
              <a:t>.</a:t>
            </a:r>
          </a:p>
          <a:p>
            <a:r>
              <a:rPr lang="en-US" b="1" dirty="0"/>
              <a:t>2,  And be ready in the morning, and come up in the morning unto mount Sinai, and present thyself there to me in the top of the mount.</a:t>
            </a:r>
          </a:p>
          <a:p>
            <a:r>
              <a:rPr lang="en-US" b="1" dirty="0"/>
              <a:t>3,  And no man shall come up with thee, neither let any man be seen throughout all the mount; neither let the flocks nor herds feed before that mount</a:t>
            </a:r>
            <a:r>
              <a:rPr lang="en-US" b="1" dirty="0" smtClean="0"/>
              <a:t>.</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Exodus 34:4-5</a:t>
            </a:r>
            <a:endParaRPr lang="en-US" b="1" dirty="0"/>
          </a:p>
        </p:txBody>
      </p:sp>
      <p:sp>
        <p:nvSpPr>
          <p:cNvPr id="3" name="Content Placeholder 2"/>
          <p:cNvSpPr>
            <a:spLocks noGrp="1"/>
          </p:cNvSpPr>
          <p:nvPr>
            <p:ph idx="1"/>
          </p:nvPr>
        </p:nvSpPr>
        <p:spPr/>
        <p:txBody>
          <a:bodyPr>
            <a:normAutofit fontScale="85000" lnSpcReduction="20000"/>
          </a:bodyPr>
          <a:lstStyle/>
          <a:p>
            <a:r>
              <a:rPr lang="en-US" b="1" dirty="0"/>
              <a:t>4,  And he hewed two tables of stone like unto the first; and Moses rose up early in the morning, and went up unto mount Sinai, as the LORD had commanded him, and took in his hand the two tables of stone.</a:t>
            </a:r>
          </a:p>
          <a:p>
            <a:r>
              <a:rPr lang="en-US" b="1" dirty="0"/>
              <a:t>5,  And the LORD descended in the cloud, and stood with him there, and proclaimed the name [</a:t>
            </a:r>
            <a:r>
              <a:rPr lang="he-IL" b="1" dirty="0"/>
              <a:t>שׁם </a:t>
            </a:r>
            <a:r>
              <a:rPr lang="en-US" b="1" dirty="0"/>
              <a:t>= “</a:t>
            </a:r>
            <a:r>
              <a:rPr lang="en-US" b="1" dirty="0" err="1"/>
              <a:t>shawm</a:t>
            </a:r>
            <a:r>
              <a:rPr lang="en-US" b="1" dirty="0"/>
              <a:t>” = “an </a:t>
            </a:r>
            <a:r>
              <a:rPr lang="en-US" b="1" i="1" dirty="0"/>
              <a:t>appellation</a:t>
            </a:r>
            <a:r>
              <a:rPr lang="en-US" b="1" dirty="0"/>
              <a:t>, as a mark or memorial of individuality; by implication </a:t>
            </a:r>
            <a:r>
              <a:rPr lang="en-US" b="1" i="1" dirty="0"/>
              <a:t>honor</a:t>
            </a:r>
            <a:r>
              <a:rPr lang="en-US" b="1" dirty="0"/>
              <a:t>, </a:t>
            </a:r>
            <a:r>
              <a:rPr lang="en-US" b="1" i="1" dirty="0"/>
              <a:t>authority</a:t>
            </a:r>
            <a:r>
              <a:rPr lang="en-US" b="1" dirty="0"/>
              <a:t>, </a:t>
            </a:r>
            <a:r>
              <a:rPr lang="en-US" b="1" i="1" dirty="0"/>
              <a:t>character” – Strong’s</a:t>
            </a:r>
            <a:r>
              <a:rPr lang="en-US" b="1" dirty="0"/>
              <a:t>] of the LORD.</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Exodus 34:6</a:t>
            </a:r>
            <a:endParaRPr lang="en-US" b="1"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r>
              <a:rPr lang="en-US" b="1" dirty="0"/>
              <a:t>6,  And the LORD [</a:t>
            </a:r>
            <a:r>
              <a:rPr lang="he-IL" b="1" dirty="0"/>
              <a:t>יהוה</a:t>
            </a:r>
            <a:r>
              <a:rPr lang="en-US" b="1" dirty="0"/>
              <a:t>] passed by before him, and proclaimed, The LORD [</a:t>
            </a:r>
            <a:r>
              <a:rPr lang="he-IL" b="1" dirty="0"/>
              <a:t>יהוה </a:t>
            </a:r>
            <a:r>
              <a:rPr lang="en-US" b="1" dirty="0"/>
              <a:t>= </a:t>
            </a:r>
            <a:r>
              <a:rPr lang="en-US" b="1" i="1" dirty="0" err="1"/>
              <a:t>yeh</a:t>
            </a:r>
            <a:r>
              <a:rPr lang="en-US" b="1" i="1" dirty="0"/>
              <a:t>-ho-</a:t>
            </a:r>
            <a:r>
              <a:rPr lang="en-US" b="1" i="1" dirty="0" err="1"/>
              <a:t>vaw</a:t>
            </a:r>
            <a:r>
              <a:rPr lang="en-US" b="1" i="1" dirty="0"/>
              <a:t>'</a:t>
            </a:r>
            <a:r>
              <a:rPr lang="en-US" b="1" dirty="0"/>
              <a:t>, = </a:t>
            </a:r>
            <a:r>
              <a:rPr lang="en-US" b="1" i="1" dirty="0"/>
              <a:t>Jehovah</a:t>
            </a:r>
            <a:r>
              <a:rPr lang="en-US" b="1" dirty="0"/>
              <a:t>, Jewish national name of God: - Jehovah, the Lord. – </a:t>
            </a:r>
            <a:r>
              <a:rPr lang="en-US" b="1" i="1" dirty="0"/>
              <a:t>Strong’s</a:t>
            </a:r>
            <a:r>
              <a:rPr lang="en-US" b="1" dirty="0"/>
              <a:t>] The LORD [</a:t>
            </a:r>
            <a:r>
              <a:rPr lang="he-IL" b="1" dirty="0"/>
              <a:t>יהוה</a:t>
            </a:r>
            <a:r>
              <a:rPr lang="en-US" b="1" dirty="0"/>
              <a:t>] God [</a:t>
            </a:r>
            <a:r>
              <a:rPr lang="he-IL" b="1" dirty="0"/>
              <a:t>אל </a:t>
            </a:r>
            <a:r>
              <a:rPr lang="en-US" b="1" dirty="0"/>
              <a:t>= El = adjective </a:t>
            </a:r>
            <a:r>
              <a:rPr lang="en-US" b="1" i="1" dirty="0"/>
              <a:t>mighty, strength</a:t>
            </a:r>
            <a:r>
              <a:rPr lang="en-US" b="1" dirty="0"/>
              <a:t>; especially the </a:t>
            </a:r>
            <a:r>
              <a:rPr lang="en-US" b="1" i="1" dirty="0"/>
              <a:t>Almighty</a:t>
            </a:r>
            <a:r>
              <a:rPr lang="en-US" b="1" dirty="0"/>
              <a:t>] , merciful and gracious, longsuffering [</a:t>
            </a:r>
            <a:r>
              <a:rPr lang="he-IL" b="1" dirty="0"/>
              <a:t>ארך </a:t>
            </a:r>
            <a:r>
              <a:rPr lang="en-US" b="1" dirty="0"/>
              <a:t>= </a:t>
            </a:r>
            <a:r>
              <a:rPr lang="en-US" b="1" i="1" dirty="0"/>
              <a:t>aw-rake'= long-suffering</a:t>
            </a:r>
            <a:r>
              <a:rPr lang="en-US" b="1" dirty="0"/>
              <a:t>], and abundant in goodness and truth</a:t>
            </a:r>
            <a:r>
              <a:rPr lang="en-US" b="1" dirty="0" smtClean="0"/>
              <a:t>,</a:t>
            </a:r>
            <a:endParaRPr 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Exodus 34:7</a:t>
            </a:r>
            <a:endParaRPr lang="en-US" b="1" dirty="0"/>
          </a:p>
        </p:txBody>
      </p:sp>
      <p:sp>
        <p:nvSpPr>
          <p:cNvPr id="3" name="Content Placeholder 2"/>
          <p:cNvSpPr>
            <a:spLocks noGrp="1"/>
          </p:cNvSpPr>
          <p:nvPr>
            <p:ph idx="1"/>
          </p:nvPr>
        </p:nvSpPr>
        <p:spPr/>
        <p:txBody>
          <a:bodyPr>
            <a:normAutofit fontScale="77500" lnSpcReduction="20000"/>
          </a:bodyPr>
          <a:lstStyle/>
          <a:p>
            <a:r>
              <a:rPr lang="en-US" b="1" dirty="0" smtClean="0"/>
              <a:t>[The </a:t>
            </a:r>
            <a:r>
              <a:rPr lang="en-US" b="1" dirty="0"/>
              <a:t>Lord describes His longsuffering as “forgiving iniquity and transgression and sin.”  But there were conditions under which God forgave sin.  It was necessary to repent and to offer the proper sacrifice to pay for that sin.  We too must forgive offenses and obnoxious behavior when others repent and trust in the sacrifice paid for them.]</a:t>
            </a:r>
            <a:endParaRPr lang="en-US" dirty="0"/>
          </a:p>
          <a:p>
            <a:r>
              <a:rPr lang="en-US" b="1" dirty="0"/>
              <a:t>7,  Keeping mercy for thousands, forgiving iniquity and transgression and sin, and that will by no means clear </a:t>
            </a:r>
            <a:r>
              <a:rPr lang="en-US" b="1" i="1" dirty="0"/>
              <a:t>the guilty</a:t>
            </a:r>
            <a:r>
              <a:rPr lang="en-US" b="1" dirty="0"/>
              <a:t>; visiting the iniquity of the fathers upon the children, and upon the children's children, unto the third and to the fourth </a:t>
            </a:r>
            <a:r>
              <a:rPr lang="en-US" b="1" i="1" dirty="0"/>
              <a:t>generation</a:t>
            </a:r>
            <a:r>
              <a:rPr lang="en-US" b="1" dirty="0"/>
              <a:t>.</a:t>
            </a:r>
          </a:p>
          <a:p>
            <a:endParaRPr lang="en-US" dirty="0"/>
          </a:p>
        </p:txBody>
      </p:sp>
    </p:spTree>
  </p:cSld>
  <p:clrMapOvr>
    <a:masterClrMapping/>
  </p:clrMapOvr>
</p:sld>
</file>

<file path=ppt/theme/theme1.xml><?xml version="1.0" encoding="utf-8"?>
<a:theme xmlns:a="http://schemas.openxmlformats.org/drawingml/2006/main" name="Office Theme">
  <a:themeElements>
    <a:clrScheme name="Air">
      <a:dk1>
        <a:sysClr val="windowText" lastClr="000000"/>
      </a:dk1>
      <a:lt1>
        <a:sysClr val="window" lastClr="FFFFFF"/>
      </a:lt1>
      <a:dk2>
        <a:srgbClr val="17375D"/>
      </a:dk2>
      <a:lt2>
        <a:srgbClr val="BEDBFE"/>
      </a:lt2>
      <a:accent1>
        <a:srgbClr val="686F3A"/>
      </a:accent1>
      <a:accent2>
        <a:srgbClr val="165996"/>
      </a:accent2>
      <a:accent3>
        <a:srgbClr val="7276A0"/>
      </a:accent3>
      <a:accent4>
        <a:srgbClr val="7DB434"/>
      </a:accent4>
      <a:accent5>
        <a:srgbClr val="D28300"/>
      </a:accent5>
      <a:accent6>
        <a:srgbClr val="2B62CB"/>
      </a:accent6>
      <a:hlink>
        <a:srgbClr val="B58900"/>
      </a:hlink>
      <a:folHlink>
        <a:srgbClr val="B55C39"/>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TotalTime>
  <Words>2293</Words>
  <Application>Microsoft Office PowerPoint</Application>
  <PresentationFormat>On-screen Show (4:3)</PresentationFormat>
  <Paragraphs>95</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Longsuffering,  The Character of God</vt:lpstr>
      <vt:lpstr>The Character of God</vt:lpstr>
      <vt:lpstr>Longsuffering</vt:lpstr>
      <vt:lpstr>Moses With God</vt:lpstr>
      <vt:lpstr>The Lord Descends</vt:lpstr>
      <vt:lpstr>Exodus 34:1-3</vt:lpstr>
      <vt:lpstr>Exodus 34:4-5</vt:lpstr>
      <vt:lpstr>Exodus 34:6</vt:lpstr>
      <vt:lpstr>Exodus 34:7</vt:lpstr>
      <vt:lpstr>Exodus 34:8-9</vt:lpstr>
      <vt:lpstr>Exodus 34:10-11</vt:lpstr>
      <vt:lpstr>Exodus 34:12-14</vt:lpstr>
      <vt:lpstr>Exodus 34:15-17</vt:lpstr>
      <vt:lpstr>Exodus 34:18-20</vt:lpstr>
      <vt:lpstr>Exodus 34:21-24</vt:lpstr>
      <vt:lpstr>Exodus 34:25-27</vt:lpstr>
      <vt:lpstr>Exodus 34:28-30</vt:lpstr>
      <vt:lpstr>Exodus 34:31-33</vt:lpstr>
      <vt:lpstr>Exodus 34:34-35</vt:lpstr>
      <vt:lpstr>Numbers 14:18</vt:lpstr>
      <vt:lpstr>The Worthy Walk</vt:lpstr>
      <vt:lpstr>Longsuffering Demonstrated</vt:lpstr>
      <vt:lpstr>II Peter 3:12-15</vt:lpstr>
      <vt:lpstr>II Peter 3:15</vt:lpstr>
      <vt:lpstr>II Peter 3:15</vt:lpstr>
      <vt:lpstr>II Peter 3:15</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Longsuffering,  The Character of God</dc:title>
  <dc:creator>Louis G. Hulsey</dc:creator>
  <cp:lastModifiedBy>Louis G. Hulsey</cp:lastModifiedBy>
  <cp:revision>12</cp:revision>
  <dcterms:created xsi:type="dcterms:W3CDTF">2012-05-06T04:01:49Z</dcterms:created>
  <dcterms:modified xsi:type="dcterms:W3CDTF">2012-05-06T05:07:40Z</dcterms:modified>
</cp:coreProperties>
</file>