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0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en-US" smtClean="0"/>
              <a:t>Click to edit Master title style</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30" name="Date Placeholder 29"/>
          <p:cNvSpPr>
            <a:spLocks noGrp="1"/>
          </p:cNvSpPr>
          <p:nvPr>
            <p:ph type="dt" sz="half" idx="10"/>
          </p:nvPr>
        </p:nvSpPr>
        <p:spPr/>
        <p:txBody>
          <a:bodyPr/>
          <a:lstStyle/>
          <a:p>
            <a:fld id="{E420D8F6-6918-47D7-A1C4-827FF8A849DF}" type="datetimeFigureOut">
              <a:rPr lang="en-US" smtClean="0"/>
              <a:pPr/>
              <a:t>2/4/2011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C8BA163-919C-4B11-9DCD-B03A09B8A1B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20D8F6-6918-47D7-A1C4-827FF8A849DF}" type="datetimeFigureOut">
              <a:rPr lang="en-US" smtClean="0"/>
              <a:pPr/>
              <a:t>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BA163-919C-4B11-9DCD-B03A09B8A1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20D8F6-6918-47D7-A1C4-827FF8A849DF}" type="datetimeFigureOut">
              <a:rPr lang="en-US" smtClean="0"/>
              <a:pPr/>
              <a:t>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BA163-919C-4B11-9DCD-B03A09B8A1B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20D8F6-6918-47D7-A1C4-827FF8A849DF}" type="datetimeFigureOut">
              <a:rPr lang="en-US" smtClean="0"/>
              <a:pPr/>
              <a:t>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BA163-919C-4B11-9DCD-B03A09B8A1B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p>
            <a:fld id="{E420D8F6-6918-47D7-A1C4-827FF8A849DF}" type="datetimeFigureOut">
              <a:rPr lang="en-US" smtClean="0"/>
              <a:pPr/>
              <a:t>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BA163-919C-4B11-9DCD-B03A09B8A1B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en-US" smtClean="0"/>
              <a:t>Click to edit Master title style</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420D8F6-6918-47D7-A1C4-827FF8A849DF}" type="datetimeFigureOut">
              <a:rPr lang="en-US" smtClean="0"/>
              <a:pPr/>
              <a:t>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8BA163-919C-4B11-9DCD-B03A09B8A1B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420D8F6-6918-47D7-A1C4-827FF8A849DF}" type="datetimeFigureOut">
              <a:rPr lang="en-US" smtClean="0"/>
              <a:pPr/>
              <a:t>2/4/2011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8BA163-919C-4B11-9DCD-B03A09B8A1B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420D8F6-6918-47D7-A1C4-827FF8A849DF}" type="datetimeFigureOut">
              <a:rPr lang="en-US" smtClean="0"/>
              <a:pPr/>
              <a:t>2/4/2011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8BA163-919C-4B11-9DCD-B03A09B8A1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20D8F6-6918-47D7-A1C4-827FF8A849DF}" type="datetimeFigureOut">
              <a:rPr lang="en-US" smtClean="0"/>
              <a:pPr/>
              <a:t>2/4/2011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8BA163-919C-4B11-9DCD-B03A09B8A1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en-US" smtClean="0"/>
              <a:t>Click to edit Master title style</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420D8F6-6918-47D7-A1C4-827FF8A849DF}" type="datetimeFigureOut">
              <a:rPr lang="en-US" smtClean="0"/>
              <a:pPr/>
              <a:t>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8BA163-919C-4B11-9DCD-B03A09B8A1B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en-US" smtClean="0"/>
              <a:t>Click icon to add picture</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p>
            <a:fld id="{E420D8F6-6918-47D7-A1C4-827FF8A849DF}" type="datetimeFigureOut">
              <a:rPr lang="en-US" smtClean="0"/>
              <a:pPr/>
              <a:t>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3400" y="6356350"/>
            <a:ext cx="533400" cy="365125"/>
          </a:xfrm>
        </p:spPr>
        <p:txBody>
          <a:bodyPr/>
          <a:lstStyle/>
          <a:p>
            <a:fld id="{6C8BA163-919C-4B11-9DCD-B03A09B8A1B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en-US" smtClean="0"/>
              <a:t>Click to edit Master title style</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fld id="{E420D8F6-6918-47D7-A1C4-827FF8A849DF}" type="datetimeFigureOut">
              <a:rPr lang="en-US" smtClean="0"/>
              <a:pPr/>
              <a:t>2/4/2011</a:t>
            </a:fld>
            <a:endParaRPr lang="en-US"/>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6C8BA163-919C-4B11-9DCD-B03A09B8A1B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667000"/>
            <a:ext cx="9144000" cy="1295400"/>
          </a:xfrm>
        </p:spPr>
        <p:txBody>
          <a:bodyPr>
            <a:normAutofit fontScale="90000"/>
          </a:bodyPr>
          <a:lstStyle/>
          <a:p>
            <a:pPr algn="ct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Knowing the Father</a:t>
            </a:r>
            <a:r>
              <a:rPr lang="en-US" dirty="0"/>
              <a:t/>
            </a:r>
            <a:br>
              <a:rPr lang="en-US" dirty="0"/>
            </a:br>
            <a:endParaRPr lang="en-US" dirty="0"/>
          </a:p>
        </p:txBody>
      </p:sp>
      <p:sp>
        <p:nvSpPr>
          <p:cNvPr id="3" name="Subtitle 2"/>
          <p:cNvSpPr>
            <a:spLocks noGrp="1"/>
          </p:cNvSpPr>
          <p:nvPr>
            <p:ph type="subTitle" idx="1"/>
          </p:nvPr>
        </p:nvSpPr>
        <p:spPr>
          <a:xfrm>
            <a:off x="304800" y="4953000"/>
            <a:ext cx="4267200" cy="1295400"/>
          </a:xfrm>
        </p:spPr>
        <p:txBody>
          <a:bodyPr>
            <a:normAutofit/>
          </a:bodyPr>
          <a:lstStyle/>
          <a:p>
            <a:pPr algn="l"/>
            <a:r>
              <a:rPr lang="en-US" sz="2000" dirty="0" smtClean="0">
                <a:latin typeface="Arial Black" pitchFamily="34" charset="0"/>
              </a:rPr>
              <a:t>Louis G. Hulsey</a:t>
            </a:r>
          </a:p>
          <a:p>
            <a:pPr algn="l"/>
            <a:r>
              <a:rPr lang="en-US" sz="2000" dirty="0" smtClean="0">
                <a:latin typeface="Arial Black" pitchFamily="34" charset="0"/>
              </a:rPr>
              <a:t>February 6, 2011</a:t>
            </a:r>
          </a:p>
          <a:p>
            <a:pPr algn="l"/>
            <a:r>
              <a:rPr lang="en-US" sz="2000" dirty="0" smtClean="0">
                <a:latin typeface="Arial Black" pitchFamily="34" charset="0"/>
              </a:rPr>
              <a:t>Casa Grande, Arizona</a:t>
            </a:r>
            <a:endParaRPr lang="en-US" sz="2000" dirty="0">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Autofit/>
          </a:bodyPr>
          <a:lstStyle/>
          <a:p>
            <a:pPr algn="ctr"/>
            <a:r>
              <a:rPr lang="en-US" sz="5400" dirty="0" smtClean="0"/>
              <a:t>Our Purpose</a:t>
            </a:r>
            <a:endParaRPr lang="en-US" sz="5400" dirty="0"/>
          </a:p>
        </p:txBody>
      </p:sp>
      <p:sp>
        <p:nvSpPr>
          <p:cNvPr id="3" name="Content Placeholder 2"/>
          <p:cNvSpPr>
            <a:spLocks noGrp="1"/>
          </p:cNvSpPr>
          <p:nvPr>
            <p:ph idx="1"/>
          </p:nvPr>
        </p:nvSpPr>
        <p:spPr>
          <a:xfrm>
            <a:off x="457200" y="990600"/>
            <a:ext cx="8229600" cy="5303837"/>
          </a:xfrm>
        </p:spPr>
        <p:txBody>
          <a:bodyPr/>
          <a:lstStyle/>
          <a:p>
            <a:r>
              <a:rPr lang="en-US" sz="3600" b="1" dirty="0" smtClean="0"/>
              <a:t>Our purpose is that we may know the Father.</a:t>
            </a:r>
            <a:endParaRPr lang="en-US" sz="3600" dirty="0" smtClean="0"/>
          </a:p>
          <a:p>
            <a:r>
              <a:rPr lang="en-US" sz="3600" b="1" dirty="0" smtClean="0"/>
              <a:t>Adam knew the Father.</a:t>
            </a:r>
            <a:endParaRPr lang="en-US" sz="3600" dirty="0" smtClean="0"/>
          </a:p>
          <a:p>
            <a:r>
              <a:rPr lang="en-US" sz="3600" b="1" dirty="0" smtClean="0"/>
              <a:t>Satan and sin destroyed Adam’s relationship with the Father.</a:t>
            </a:r>
            <a:endParaRPr lang="en-US" sz="3600" dirty="0" smtClean="0"/>
          </a:p>
          <a:p>
            <a:r>
              <a:rPr lang="en-US" sz="3600" b="1" dirty="0" smtClean="0"/>
              <a:t>Sin will still destroy your relationship with the Father.</a:t>
            </a:r>
            <a:endParaRPr lang="en-US" sz="36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Autofit/>
          </a:bodyPr>
          <a:lstStyle/>
          <a:p>
            <a:pPr algn="ctr"/>
            <a:r>
              <a:rPr lang="en-US" sz="5400" dirty="0" smtClean="0"/>
              <a:t>Knowing the Father</a:t>
            </a:r>
            <a:endParaRPr lang="en-US" sz="5400" dirty="0"/>
          </a:p>
        </p:txBody>
      </p:sp>
      <p:sp>
        <p:nvSpPr>
          <p:cNvPr id="3" name="Content Placeholder 2"/>
          <p:cNvSpPr>
            <a:spLocks noGrp="1"/>
          </p:cNvSpPr>
          <p:nvPr>
            <p:ph idx="1"/>
          </p:nvPr>
        </p:nvSpPr>
        <p:spPr>
          <a:xfrm>
            <a:off x="228600" y="838200"/>
            <a:ext cx="8686800" cy="5867400"/>
          </a:xfrm>
        </p:spPr>
        <p:txBody>
          <a:bodyPr>
            <a:normAutofit fontScale="92500" lnSpcReduction="10000"/>
          </a:bodyPr>
          <a:lstStyle/>
          <a:p>
            <a:r>
              <a:rPr lang="en-US" sz="3900" b="1" dirty="0" smtClean="0"/>
              <a:t>The Jews did not know the Father, and could not know the Father in the flesh.</a:t>
            </a:r>
            <a:endParaRPr lang="en-US" sz="3900" dirty="0" smtClean="0"/>
          </a:p>
          <a:p>
            <a:r>
              <a:rPr lang="en-US" sz="3900" b="1" dirty="0" smtClean="0"/>
              <a:t>The Jews knew the rules of the Law, but they did not know the Father.</a:t>
            </a:r>
            <a:endParaRPr lang="en-US" sz="3900" dirty="0" smtClean="0"/>
          </a:p>
          <a:p>
            <a:r>
              <a:rPr lang="en-US" sz="3900" b="1" dirty="0" smtClean="0"/>
              <a:t>They could not know the Father by keeping the Law. The Law depended upon the flesh.</a:t>
            </a:r>
            <a:endParaRPr lang="en-US" sz="3900" dirty="0" smtClean="0"/>
          </a:p>
          <a:p>
            <a:r>
              <a:rPr lang="en-US" sz="3900" b="1" dirty="0" smtClean="0"/>
              <a:t>We cannot know the Father in the flesh.</a:t>
            </a:r>
            <a:endParaRPr lang="en-US" sz="3900" dirty="0" smtClean="0"/>
          </a:p>
          <a:p>
            <a:r>
              <a:rPr lang="en-US" sz="3900" b="1" dirty="0" smtClean="0"/>
              <a:t>We can only know the Father in the Spirit.</a:t>
            </a:r>
            <a:endParaRPr lang="en-US" sz="39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pPr algn="ctr"/>
            <a:r>
              <a:rPr lang="en-US" dirty="0" smtClean="0"/>
              <a:t>The Natural Mind</a:t>
            </a:r>
            <a:endParaRPr lang="en-US" dirty="0"/>
          </a:p>
        </p:txBody>
      </p:sp>
      <p:sp>
        <p:nvSpPr>
          <p:cNvPr id="3" name="Content Placeholder 2"/>
          <p:cNvSpPr>
            <a:spLocks noGrp="1"/>
          </p:cNvSpPr>
          <p:nvPr>
            <p:ph idx="1"/>
          </p:nvPr>
        </p:nvSpPr>
        <p:spPr>
          <a:xfrm>
            <a:off x="457200" y="1066800"/>
            <a:ext cx="8229600" cy="5410200"/>
          </a:xfrm>
        </p:spPr>
        <p:txBody>
          <a:bodyPr>
            <a:normAutofit/>
          </a:bodyPr>
          <a:lstStyle/>
          <a:p>
            <a:r>
              <a:rPr lang="en-US" sz="3200" b="1" dirty="0" smtClean="0"/>
              <a:t>The carnal mind cannot know God.</a:t>
            </a:r>
          </a:p>
          <a:p>
            <a:r>
              <a:rPr lang="en-US" sz="3200" b="1" dirty="0" smtClean="0"/>
              <a:t>Romans 8:7,  “Because the carnal mind </a:t>
            </a:r>
            <a:r>
              <a:rPr lang="en-US" sz="3200" b="1" i="1" dirty="0" smtClean="0"/>
              <a:t>is</a:t>
            </a:r>
            <a:r>
              <a:rPr lang="en-US" sz="3200" b="1" dirty="0" smtClean="0"/>
              <a:t> enmity against God: for it is not subject to the law of God, neither indeed can be.”</a:t>
            </a:r>
          </a:p>
          <a:p>
            <a:r>
              <a:rPr lang="en-US" sz="3200" b="1" dirty="0" smtClean="0"/>
              <a:t>1 Corinthians 2:14,  “But the natural man </a:t>
            </a:r>
            <a:r>
              <a:rPr lang="en-US" sz="3200" b="1" dirty="0" err="1" smtClean="0"/>
              <a:t>receiveth</a:t>
            </a:r>
            <a:r>
              <a:rPr lang="en-US" sz="3200" b="1" dirty="0" smtClean="0"/>
              <a:t> not the things of the Spirit of God: for they are foolishness unto him: neither can he know </a:t>
            </a:r>
            <a:r>
              <a:rPr lang="en-US" sz="3200" b="1" i="1" dirty="0" smtClean="0"/>
              <a:t>them</a:t>
            </a:r>
            <a:r>
              <a:rPr lang="en-US" sz="3200" b="1" dirty="0" smtClean="0"/>
              <a:t>, because they are </a:t>
            </a:r>
            <a:r>
              <a:rPr lang="en-US" sz="3200" b="1" u="sng" dirty="0" smtClean="0"/>
              <a:t>spiritually discerned.</a:t>
            </a:r>
            <a:r>
              <a:rPr lang="en-US" sz="3200" b="1"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lgn="ctr"/>
            <a:r>
              <a:rPr lang="en-US" sz="5400" dirty="0" smtClean="0"/>
              <a:t>The Natural Mind</a:t>
            </a:r>
            <a:endParaRPr lang="en-US" sz="5400" dirty="0"/>
          </a:p>
        </p:txBody>
      </p:sp>
      <p:sp>
        <p:nvSpPr>
          <p:cNvPr id="3" name="Content Placeholder 2"/>
          <p:cNvSpPr>
            <a:spLocks noGrp="1"/>
          </p:cNvSpPr>
          <p:nvPr>
            <p:ph idx="1"/>
          </p:nvPr>
        </p:nvSpPr>
        <p:spPr>
          <a:xfrm>
            <a:off x="457200" y="1295400"/>
            <a:ext cx="8229600" cy="4999037"/>
          </a:xfrm>
        </p:spPr>
        <p:txBody>
          <a:bodyPr>
            <a:normAutofit lnSpcReduction="10000"/>
          </a:bodyPr>
          <a:lstStyle/>
          <a:p>
            <a:r>
              <a:rPr lang="en-US" sz="3600" b="1" dirty="0" smtClean="0"/>
              <a:t>2 Corinthians 4:3-4</a:t>
            </a:r>
          </a:p>
          <a:p>
            <a:r>
              <a:rPr lang="en-US" sz="3600" b="1" dirty="0" smtClean="0"/>
              <a:t>3,  “But if our gospel be hid, it is hid to them that are lost:”</a:t>
            </a:r>
          </a:p>
          <a:p>
            <a:r>
              <a:rPr lang="en-US" sz="3600" b="1" dirty="0" smtClean="0"/>
              <a:t>4,  “In whom the god of this world hath blinded the minds of them which believe not, lest the light of the glorious gospel of Christ, who is the image of God, should shine unto them.”</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upRight)">
                                      <p:cBhvr>
                                        <p:cTn id="7" dur="500"/>
                                        <p:tgtEl>
                                          <p:spTgt spid="3">
                                            <p:txEl>
                                              <p:pRg st="0" end="0"/>
                                            </p:txEl>
                                          </p:spTgt>
                                        </p:tgtEl>
                                      </p:cBhvr>
                                    </p:animEffect>
                                  </p:childTnLst>
                                </p:cTn>
                              </p:par>
                              <p:par>
                                <p:cTn id="8" presetID="18" presetClass="entr" presetSubtype="3"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upRigh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pPr algn="ctr"/>
            <a:r>
              <a:rPr lang="en-US" dirty="0" smtClean="0"/>
              <a:t>Revelation Knowledge</a:t>
            </a:r>
            <a:endParaRPr lang="en-US" dirty="0"/>
          </a:p>
        </p:txBody>
      </p:sp>
      <p:sp>
        <p:nvSpPr>
          <p:cNvPr id="3" name="Content Placeholder 2"/>
          <p:cNvSpPr>
            <a:spLocks noGrp="1"/>
          </p:cNvSpPr>
          <p:nvPr>
            <p:ph idx="1"/>
          </p:nvPr>
        </p:nvSpPr>
        <p:spPr>
          <a:xfrm>
            <a:off x="457200" y="1219200"/>
            <a:ext cx="8229600" cy="5257800"/>
          </a:xfrm>
        </p:spPr>
        <p:txBody>
          <a:bodyPr>
            <a:normAutofit lnSpcReduction="10000"/>
          </a:bodyPr>
          <a:lstStyle/>
          <a:p>
            <a:r>
              <a:rPr lang="en-US" sz="3200" b="1" dirty="0" smtClean="0"/>
              <a:t>Man can only know God by revelation knowledge.</a:t>
            </a:r>
            <a:endParaRPr lang="en-US" sz="3200" dirty="0" smtClean="0"/>
          </a:p>
          <a:p>
            <a:r>
              <a:rPr lang="en-US" sz="3200" b="1" dirty="0" smtClean="0"/>
              <a:t>1 Corinthians 2:7-8, KJV</a:t>
            </a:r>
          </a:p>
          <a:p>
            <a:r>
              <a:rPr lang="en-US" sz="3200" b="1" dirty="0" smtClean="0"/>
              <a:t>7,  But we speak the wisdom of God in a mystery, </a:t>
            </a:r>
            <a:r>
              <a:rPr lang="en-US" sz="3200" b="1" i="1" dirty="0" smtClean="0"/>
              <a:t>even</a:t>
            </a:r>
            <a:r>
              <a:rPr lang="en-US" sz="3200" b="1" dirty="0" smtClean="0"/>
              <a:t> the hidden </a:t>
            </a:r>
            <a:r>
              <a:rPr lang="en-US" sz="3200" b="1" i="1" dirty="0" smtClean="0"/>
              <a:t>wisdom</a:t>
            </a:r>
            <a:r>
              <a:rPr lang="en-US" sz="3200" b="1" dirty="0" smtClean="0"/>
              <a:t>, which God ordained before the world unto our glory:</a:t>
            </a:r>
          </a:p>
          <a:p>
            <a:r>
              <a:rPr lang="en-US" sz="3200" b="1" dirty="0" smtClean="0"/>
              <a:t>8,  Which none of the princes of this world knew: for had they known </a:t>
            </a:r>
            <a:r>
              <a:rPr lang="en-US" sz="3200" b="1" i="1" dirty="0" smtClean="0"/>
              <a:t>it</a:t>
            </a:r>
            <a:r>
              <a:rPr lang="en-US" sz="3200" b="1" dirty="0" smtClean="0"/>
              <a:t>, they would not have crucified the Lord of glory.”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Autofit/>
          </a:bodyPr>
          <a:lstStyle/>
          <a:p>
            <a:pPr algn="ctr"/>
            <a:r>
              <a:rPr lang="en-US" sz="5400" dirty="0" smtClean="0"/>
              <a:t>Revelation Knowledge</a:t>
            </a:r>
            <a:endParaRPr lang="en-US" sz="5400" dirty="0"/>
          </a:p>
        </p:txBody>
      </p:sp>
      <p:sp>
        <p:nvSpPr>
          <p:cNvPr id="3" name="Content Placeholder 2"/>
          <p:cNvSpPr>
            <a:spLocks noGrp="1"/>
          </p:cNvSpPr>
          <p:nvPr>
            <p:ph idx="1"/>
          </p:nvPr>
        </p:nvSpPr>
        <p:spPr>
          <a:xfrm>
            <a:off x="457200" y="990600"/>
            <a:ext cx="8229600" cy="5303837"/>
          </a:xfrm>
        </p:spPr>
        <p:txBody>
          <a:bodyPr>
            <a:normAutofit/>
          </a:bodyPr>
          <a:lstStyle/>
          <a:p>
            <a:r>
              <a:rPr lang="en-US" sz="3600" b="1" dirty="0" smtClean="0"/>
              <a:t>1 Corinthians 2:9-10, KJV</a:t>
            </a:r>
          </a:p>
          <a:p>
            <a:r>
              <a:rPr lang="en-US" sz="3600" b="1" dirty="0" smtClean="0"/>
              <a:t>9,  “But as it is written, Eye hath not seen, nor ear heard, neither have entered into the heart of man, the things which God hath prepared for them that love him.”</a:t>
            </a:r>
          </a:p>
          <a:p>
            <a:r>
              <a:rPr lang="en-US" sz="3600" b="1" dirty="0" smtClean="0"/>
              <a:t>10,  “But God hath </a:t>
            </a:r>
            <a:r>
              <a:rPr lang="en-US" sz="3600" b="1" u="sng" dirty="0" smtClean="0"/>
              <a:t>revealed</a:t>
            </a:r>
            <a:r>
              <a:rPr lang="en-US" sz="3600" b="1" dirty="0" smtClean="0"/>
              <a:t> </a:t>
            </a:r>
            <a:r>
              <a:rPr lang="en-US" sz="3600" b="1" i="1" dirty="0" smtClean="0"/>
              <a:t>them</a:t>
            </a:r>
            <a:r>
              <a:rPr lang="en-US" sz="3600" b="1" dirty="0" smtClean="0"/>
              <a:t> unto us by his Spirit: for the Spirit </a:t>
            </a:r>
            <a:r>
              <a:rPr lang="en-US" sz="3600" b="1" dirty="0" err="1" smtClean="0"/>
              <a:t>searcheth</a:t>
            </a:r>
            <a:r>
              <a:rPr lang="en-US" sz="3600" b="1" dirty="0" smtClean="0"/>
              <a:t> all things, yea, the deep things of God.</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lgn="ctr"/>
            <a:r>
              <a:rPr lang="en-US" sz="5400" dirty="0" smtClean="0"/>
              <a:t>God is a Spirit</a:t>
            </a:r>
            <a:endParaRPr lang="en-US" sz="5400" dirty="0"/>
          </a:p>
        </p:txBody>
      </p:sp>
      <p:sp>
        <p:nvSpPr>
          <p:cNvPr id="3" name="Content Placeholder 2"/>
          <p:cNvSpPr>
            <a:spLocks noGrp="1"/>
          </p:cNvSpPr>
          <p:nvPr>
            <p:ph idx="1"/>
          </p:nvPr>
        </p:nvSpPr>
        <p:spPr>
          <a:xfrm>
            <a:off x="457200" y="990600"/>
            <a:ext cx="8229600" cy="5303837"/>
          </a:xfrm>
        </p:spPr>
        <p:txBody>
          <a:bodyPr>
            <a:normAutofit lnSpcReduction="10000"/>
          </a:bodyPr>
          <a:lstStyle/>
          <a:p>
            <a:r>
              <a:rPr lang="en-US" sz="3500" b="1" dirty="0" smtClean="0"/>
              <a:t>Jesus said, “God </a:t>
            </a:r>
            <a:r>
              <a:rPr lang="en-US" sz="3500" b="1" i="1" dirty="0" smtClean="0"/>
              <a:t>is</a:t>
            </a:r>
            <a:r>
              <a:rPr lang="en-US" sz="3500" b="1" dirty="0" smtClean="0"/>
              <a:t> a Spirit: and they that worship him must worship </a:t>
            </a:r>
            <a:r>
              <a:rPr lang="en-US" sz="3500" b="1" i="1" dirty="0" smtClean="0"/>
              <a:t>him</a:t>
            </a:r>
            <a:r>
              <a:rPr lang="en-US" sz="3500" b="1" dirty="0" smtClean="0"/>
              <a:t> in spirit and in truth,” John 4:24.</a:t>
            </a:r>
          </a:p>
          <a:p>
            <a:r>
              <a:rPr lang="en-US" sz="3500" b="1" dirty="0" smtClean="0"/>
              <a:t>Only in the Spirit can you have fellowship with the Father.</a:t>
            </a:r>
          </a:p>
          <a:p>
            <a:r>
              <a:rPr lang="en-US" sz="3500" b="1" dirty="0" smtClean="0"/>
              <a:t>In the Spirit the Father tells you that you are the apple of His eye, that you have value.</a:t>
            </a:r>
          </a:p>
          <a:p>
            <a:r>
              <a:rPr lang="en-US" sz="3500" b="1" dirty="0" smtClean="0"/>
              <a:t>The world has not valued you, but the Father values you.</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smtClean="0"/>
              <a:t>Wisdom and Revelation</a:t>
            </a:r>
            <a:endParaRPr lang="en-US" dirty="0"/>
          </a:p>
        </p:txBody>
      </p:sp>
      <p:sp>
        <p:nvSpPr>
          <p:cNvPr id="3" name="Content Placeholder 2"/>
          <p:cNvSpPr>
            <a:spLocks noGrp="1"/>
          </p:cNvSpPr>
          <p:nvPr>
            <p:ph idx="1"/>
          </p:nvPr>
        </p:nvSpPr>
        <p:spPr>
          <a:xfrm>
            <a:off x="304800" y="990600"/>
            <a:ext cx="8382000" cy="5410200"/>
          </a:xfrm>
        </p:spPr>
        <p:txBody>
          <a:bodyPr>
            <a:normAutofit lnSpcReduction="10000"/>
          </a:bodyPr>
          <a:lstStyle/>
          <a:p>
            <a:r>
              <a:rPr lang="en-US" b="1" dirty="0" smtClean="0"/>
              <a:t>Paul prayed that we would receive a spirit of wisdom and revelation.</a:t>
            </a:r>
          </a:p>
          <a:p>
            <a:r>
              <a:rPr lang="en-US" b="1" dirty="0" smtClean="0"/>
              <a:t>Ephesians 1:15-17, KJV</a:t>
            </a:r>
          </a:p>
          <a:p>
            <a:r>
              <a:rPr lang="en-US" b="1" dirty="0" smtClean="0"/>
              <a:t>15,  “Wherefore I also, after I heard of your faith in the Lord Jesus, and love unto all the saints,”</a:t>
            </a:r>
          </a:p>
          <a:p>
            <a:r>
              <a:rPr lang="en-US" b="1" dirty="0" smtClean="0"/>
              <a:t>16,  “Cease not to give thanks for you, making mention of you in my prayers;”</a:t>
            </a:r>
          </a:p>
          <a:p>
            <a:r>
              <a:rPr lang="en-US" b="1" dirty="0" smtClean="0"/>
              <a:t>17,  “That the God of our Lord Jesus Christ, the Father of glory, may give unto you the spirit of wisdom and revelation in the knowledge of him:”</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linds(horizontal)">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smtClean="0"/>
              <a:t>From Glory to Glory</a:t>
            </a:r>
            <a:endParaRPr lang="en-US" dirty="0"/>
          </a:p>
        </p:txBody>
      </p:sp>
      <p:sp>
        <p:nvSpPr>
          <p:cNvPr id="3" name="Content Placeholder 2"/>
          <p:cNvSpPr>
            <a:spLocks noGrp="1"/>
          </p:cNvSpPr>
          <p:nvPr>
            <p:ph idx="1"/>
          </p:nvPr>
        </p:nvSpPr>
        <p:spPr>
          <a:xfrm>
            <a:off x="457200" y="1066800"/>
            <a:ext cx="8229600" cy="5227637"/>
          </a:xfrm>
        </p:spPr>
        <p:txBody>
          <a:bodyPr/>
          <a:lstStyle/>
          <a:p>
            <a:r>
              <a:rPr lang="en-US" b="1" dirty="0" smtClean="0"/>
              <a:t>Knowing God by revelation begins at the new birth and continues through eternity.</a:t>
            </a:r>
          </a:p>
          <a:p>
            <a:r>
              <a:rPr lang="en-US" b="1" dirty="0" smtClean="0"/>
              <a:t>John 3:3,  “Jesus answered and said unto him, Verily, verily, I say unto thee, Except a man be born again, he cannot see [</a:t>
            </a:r>
            <a:r>
              <a:rPr lang="en-US" b="1" smtClean="0"/>
              <a:t>discern] the </a:t>
            </a:r>
            <a:r>
              <a:rPr lang="en-US" b="1" dirty="0" smtClean="0"/>
              <a:t>kingdom of God.”</a:t>
            </a:r>
          </a:p>
          <a:p>
            <a:r>
              <a:rPr lang="en-US" b="1" dirty="0" smtClean="0"/>
              <a:t>2 Corinthians 3:18,  “But we all, with open face beholding as in a glass the glory of the Lord, are changed into the same image from glory to glory, </a:t>
            </a:r>
            <a:r>
              <a:rPr lang="en-US" b="1" i="1" dirty="0" smtClean="0"/>
              <a:t>even</a:t>
            </a:r>
            <a:r>
              <a:rPr lang="en-US" b="1" dirty="0" smtClean="0"/>
              <a:t> as by the Spirit of the Lord.”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95400"/>
          </a:xfrm>
        </p:spPr>
        <p:txBody>
          <a:bodyPr/>
          <a:lstStyle/>
          <a:p>
            <a:pPr algn="ctr"/>
            <a:r>
              <a:rPr lang="en-US" dirty="0" smtClean="0"/>
              <a:t>Jesus Heard the Father</a:t>
            </a:r>
            <a:endParaRPr lang="en-US" dirty="0"/>
          </a:p>
        </p:txBody>
      </p:sp>
      <p:sp>
        <p:nvSpPr>
          <p:cNvPr id="3" name="Content Placeholder 2"/>
          <p:cNvSpPr>
            <a:spLocks noGrp="1"/>
          </p:cNvSpPr>
          <p:nvPr>
            <p:ph idx="1"/>
          </p:nvPr>
        </p:nvSpPr>
        <p:spPr>
          <a:xfrm>
            <a:off x="457200" y="1828800"/>
            <a:ext cx="8229600" cy="4465637"/>
          </a:xfrm>
        </p:spPr>
        <p:txBody>
          <a:bodyPr/>
          <a:lstStyle/>
          <a:p>
            <a:r>
              <a:rPr lang="en-US" sz="3600" b="1" dirty="0" smtClean="0"/>
              <a:t>Jesus heard the voice of the Father and saw His shape.</a:t>
            </a:r>
            <a:endParaRPr lang="en-US" sz="3600" dirty="0" smtClean="0"/>
          </a:p>
          <a:p>
            <a:r>
              <a:rPr lang="en-US" sz="3600" b="1" dirty="0" smtClean="0"/>
              <a:t>John 5:37,  “And the Father himself, which hath sent me, hath borne witness of me. Ye have neither heard his voice at any time, nor seen his shape.”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700" dirty="0" smtClean="0"/>
              <a:t>A Little About Me:</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I am in love with Jesus.</a:t>
            </a:r>
          </a:p>
          <a:p>
            <a:r>
              <a:rPr 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I am an intercessor.</a:t>
            </a:r>
          </a:p>
          <a:p>
            <a:r>
              <a:rPr 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I am a servant.</a:t>
            </a:r>
            <a:endParaRPr lang="en-US" sz="4000"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smtClean="0"/>
              <a:t>Jesus Saw the Father</a:t>
            </a:r>
            <a:endParaRPr lang="en-US" dirty="0"/>
          </a:p>
        </p:txBody>
      </p:sp>
      <p:sp>
        <p:nvSpPr>
          <p:cNvPr id="3" name="Content Placeholder 2"/>
          <p:cNvSpPr>
            <a:spLocks noGrp="1"/>
          </p:cNvSpPr>
          <p:nvPr>
            <p:ph idx="1"/>
          </p:nvPr>
        </p:nvSpPr>
        <p:spPr>
          <a:xfrm>
            <a:off x="457200" y="990600"/>
            <a:ext cx="8229600" cy="5410200"/>
          </a:xfrm>
        </p:spPr>
        <p:txBody>
          <a:bodyPr>
            <a:normAutofit fontScale="92500" lnSpcReduction="20000"/>
          </a:bodyPr>
          <a:lstStyle/>
          <a:p>
            <a:r>
              <a:rPr lang="en-US" sz="3200" b="1" dirty="0" smtClean="0"/>
              <a:t>Jesus did what He saw the Father doing.</a:t>
            </a:r>
            <a:endParaRPr lang="en-US" sz="3200" dirty="0" smtClean="0"/>
          </a:p>
          <a:p>
            <a:r>
              <a:rPr lang="en-US" sz="3200" b="1" dirty="0" smtClean="0"/>
              <a:t>John 5:19-20,  “Then answered Jesus and said unto them, Verily, verily, I say unto you, The Son can do nothing of himself, but what he </a:t>
            </a:r>
            <a:r>
              <a:rPr lang="en-US" sz="3200" b="1" dirty="0" err="1" smtClean="0"/>
              <a:t>seeth</a:t>
            </a:r>
            <a:r>
              <a:rPr lang="en-US" sz="3200" b="1" dirty="0" smtClean="0"/>
              <a:t> the Father do: for what things </a:t>
            </a:r>
            <a:r>
              <a:rPr lang="en-US" sz="3200" b="1" dirty="0" err="1" smtClean="0"/>
              <a:t>soever</a:t>
            </a:r>
            <a:r>
              <a:rPr lang="en-US" sz="3200" b="1" dirty="0" smtClean="0"/>
              <a:t> he doeth, these also doeth the Son likewise.  20,  For the Father </a:t>
            </a:r>
            <a:r>
              <a:rPr lang="en-US" sz="3200" b="1" dirty="0" err="1" smtClean="0"/>
              <a:t>loveth</a:t>
            </a:r>
            <a:r>
              <a:rPr lang="en-US" sz="3200" b="1" dirty="0" smtClean="0"/>
              <a:t> the Son, and </a:t>
            </a:r>
            <a:r>
              <a:rPr lang="en-US" sz="3200" b="1" dirty="0" err="1" smtClean="0"/>
              <a:t>sheweth</a:t>
            </a:r>
            <a:r>
              <a:rPr lang="en-US" sz="3200" b="1" dirty="0" smtClean="0"/>
              <a:t> him all things that himself doeth: and he will </a:t>
            </a:r>
            <a:r>
              <a:rPr lang="en-US" sz="3200" b="1" dirty="0" err="1" smtClean="0"/>
              <a:t>shew</a:t>
            </a:r>
            <a:r>
              <a:rPr lang="en-US" sz="3200" b="1" dirty="0" smtClean="0"/>
              <a:t> him greater works than these, that ye may marvel.” </a:t>
            </a:r>
          </a:p>
          <a:p>
            <a:r>
              <a:rPr lang="en-US" sz="3200" b="1" dirty="0" smtClean="0"/>
              <a:t>John 5:30,  “I can of mine own self do nothing: as I hear, I judge: and my judgment is just; because I seek not mine own will, but the will of the Father which hath sent me.”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rmAutofit/>
          </a:bodyPr>
          <a:lstStyle/>
          <a:p>
            <a:pPr algn="ctr"/>
            <a:r>
              <a:rPr lang="en-US" sz="5400" dirty="0" smtClean="0"/>
              <a:t>See the Father</a:t>
            </a:r>
            <a:endParaRPr lang="en-US" sz="5400" dirty="0"/>
          </a:p>
        </p:txBody>
      </p:sp>
      <p:sp>
        <p:nvSpPr>
          <p:cNvPr id="3" name="Content Placeholder 2"/>
          <p:cNvSpPr>
            <a:spLocks noGrp="1"/>
          </p:cNvSpPr>
          <p:nvPr>
            <p:ph idx="1"/>
          </p:nvPr>
        </p:nvSpPr>
        <p:spPr>
          <a:xfrm>
            <a:off x="457200" y="1524000"/>
            <a:ext cx="8229600" cy="4618037"/>
          </a:xfrm>
        </p:spPr>
        <p:txBody>
          <a:bodyPr>
            <a:normAutofit lnSpcReduction="10000"/>
          </a:bodyPr>
          <a:lstStyle/>
          <a:p>
            <a:r>
              <a:rPr lang="en-US" sz="3600" b="1" dirty="0" smtClean="0"/>
              <a:t>We also are called to do what we see the Father doing.</a:t>
            </a:r>
            <a:endParaRPr lang="en-US" sz="3600" dirty="0" smtClean="0"/>
          </a:p>
          <a:p>
            <a:r>
              <a:rPr lang="en-US" sz="3600" b="1" dirty="0" smtClean="0"/>
              <a:t>We see the Father through the Son.</a:t>
            </a:r>
            <a:endParaRPr lang="en-US" sz="3600" dirty="0" smtClean="0"/>
          </a:p>
          <a:p>
            <a:r>
              <a:rPr lang="en-US" sz="3600" b="1" dirty="0" smtClean="0"/>
              <a:t>Jesus revealed the glory of the Father.</a:t>
            </a:r>
            <a:endParaRPr lang="en-US" sz="3600" dirty="0" smtClean="0"/>
          </a:p>
          <a:p>
            <a:r>
              <a:rPr lang="en-US" sz="3600" b="1" dirty="0" smtClean="0"/>
              <a:t>John 1:18,  “No man hath seen God at any time; the only begotten Son, which is in the bosom of the Father, he hath declared </a:t>
            </a:r>
            <a:r>
              <a:rPr lang="en-US" sz="3600" b="1" i="1" dirty="0" smtClean="0"/>
              <a:t>him</a:t>
            </a:r>
            <a:r>
              <a:rPr lang="en-US" sz="3600" b="1" dirty="0" smtClean="0"/>
              <a:t>.”</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a:bodyPr>
          <a:lstStyle/>
          <a:p>
            <a:pPr algn="ctr"/>
            <a:r>
              <a:rPr lang="en-US" sz="5400" dirty="0" smtClean="0"/>
              <a:t>Be Like the Son</a:t>
            </a:r>
            <a:endParaRPr lang="en-US" sz="5400" dirty="0"/>
          </a:p>
        </p:txBody>
      </p:sp>
      <p:sp>
        <p:nvSpPr>
          <p:cNvPr id="3" name="Content Placeholder 2"/>
          <p:cNvSpPr>
            <a:spLocks noGrp="1"/>
          </p:cNvSpPr>
          <p:nvPr>
            <p:ph idx="1"/>
          </p:nvPr>
        </p:nvSpPr>
        <p:spPr>
          <a:xfrm>
            <a:off x="457200" y="1371600"/>
            <a:ext cx="8229600" cy="4922837"/>
          </a:xfrm>
        </p:spPr>
        <p:txBody>
          <a:bodyPr>
            <a:normAutofit lnSpcReduction="10000"/>
          </a:bodyPr>
          <a:lstStyle/>
          <a:p>
            <a:r>
              <a:rPr lang="en-US" b="1" dirty="0" smtClean="0"/>
              <a:t>We also called to reflect the Father by being like the Son.</a:t>
            </a:r>
            <a:endParaRPr lang="en-US" dirty="0" smtClean="0"/>
          </a:p>
          <a:p>
            <a:r>
              <a:rPr lang="en-US" b="1" dirty="0" smtClean="0"/>
              <a:t>John 14:8-9,  “Philip </a:t>
            </a:r>
            <a:r>
              <a:rPr lang="en-US" b="1" dirty="0" err="1" smtClean="0"/>
              <a:t>saith</a:t>
            </a:r>
            <a:r>
              <a:rPr lang="en-US" b="1" dirty="0" smtClean="0"/>
              <a:t> unto him, Lord, </a:t>
            </a:r>
            <a:r>
              <a:rPr lang="en-US" b="1" dirty="0" err="1" smtClean="0"/>
              <a:t>shew</a:t>
            </a:r>
            <a:r>
              <a:rPr lang="en-US" b="1" dirty="0" smtClean="0"/>
              <a:t> us the Father, and it </a:t>
            </a:r>
            <a:r>
              <a:rPr lang="en-US" b="1" dirty="0" err="1" smtClean="0"/>
              <a:t>sufficeth</a:t>
            </a:r>
            <a:r>
              <a:rPr lang="en-US" b="1" dirty="0" smtClean="0"/>
              <a:t> us.  9,  Jesus </a:t>
            </a:r>
            <a:r>
              <a:rPr lang="en-US" b="1" dirty="0" err="1" smtClean="0"/>
              <a:t>saith</a:t>
            </a:r>
            <a:r>
              <a:rPr lang="en-US" b="1" dirty="0" smtClean="0"/>
              <a:t> unto him, Have I been so long time with you, and yet hast thou not known me, Philip? he that hath seen me hath seen the Father; and how </a:t>
            </a:r>
            <a:r>
              <a:rPr lang="en-US" b="1" dirty="0" err="1" smtClean="0"/>
              <a:t>sayest</a:t>
            </a:r>
            <a:r>
              <a:rPr lang="en-US" b="1" dirty="0" smtClean="0"/>
              <a:t> thou </a:t>
            </a:r>
            <a:r>
              <a:rPr lang="en-US" b="1" i="1" dirty="0" smtClean="0"/>
              <a:t>then</a:t>
            </a:r>
            <a:r>
              <a:rPr lang="en-US" b="1" dirty="0" smtClean="0"/>
              <a:t>, </a:t>
            </a:r>
            <a:r>
              <a:rPr lang="en-US" b="1" dirty="0" err="1" smtClean="0"/>
              <a:t>Shew</a:t>
            </a:r>
            <a:r>
              <a:rPr lang="en-US" b="1" dirty="0" smtClean="0"/>
              <a:t> us the Father?”</a:t>
            </a:r>
          </a:p>
          <a:p>
            <a:r>
              <a:rPr lang="en-US" b="1" dirty="0" smtClean="0"/>
              <a:t>You can only know the Father and be like Him by revelation knowledge.</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700" dirty="0" smtClean="0"/>
              <a:t>My Vision:</a:t>
            </a:r>
            <a:r>
              <a:rPr lang="en-US" dirty="0" smtClean="0"/>
              <a:t/>
            </a:r>
            <a:br>
              <a:rPr lang="en-US" dirty="0" smtClean="0"/>
            </a:br>
            <a:endParaRPr lang="en-US" dirty="0"/>
          </a:p>
        </p:txBody>
      </p:sp>
      <p:sp>
        <p:nvSpPr>
          <p:cNvPr id="3" name="Content Placeholder 2"/>
          <p:cNvSpPr>
            <a:spLocks noGrp="1"/>
          </p:cNvSpPr>
          <p:nvPr>
            <p:ph idx="1"/>
          </p:nvPr>
        </p:nvSpPr>
        <p:spPr>
          <a:xfrm>
            <a:off x="457200" y="1828800"/>
            <a:ext cx="8229600" cy="4114800"/>
          </a:xfrm>
        </p:spPr>
        <p:txBody>
          <a:bodyPr/>
          <a:lstStyle/>
          <a:p>
            <a:r>
              <a:rPr 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I came to Casa Grande because of three mental pictures:</a:t>
            </a:r>
          </a:p>
          <a:p>
            <a:r>
              <a:rPr 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The Field</a:t>
            </a:r>
          </a:p>
          <a:p>
            <a:r>
              <a:rPr 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The Garden</a:t>
            </a:r>
          </a:p>
          <a:p>
            <a:r>
              <a:rPr 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The </a:t>
            </a:r>
            <a:r>
              <a:rPr 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Disillusioned</a:t>
            </a:r>
            <a:endParaRPr lang="en-US" sz="4000" b="1"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524000"/>
          </a:xfrm>
        </p:spPr>
        <p:txBody>
          <a:bodyPr>
            <a:normAutofit fontScale="90000"/>
          </a:bodyPr>
          <a:lstStyle/>
          <a:p>
            <a:pPr algn="ctr"/>
            <a:r>
              <a:rPr lang="en-US" sz="6700" dirty="0" smtClean="0"/>
              <a:t>I Am Commissioned:</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876800"/>
          </a:xfrm>
        </p:spPr>
        <p:txBody>
          <a:bodyPr>
            <a:noAutofit/>
          </a:bodyPr>
          <a:lstStyle/>
          <a:p>
            <a:r>
              <a:rPr lang="en-US" sz="4000" b="1" dirty="0" smtClean="0"/>
              <a:t>To raise up an army of believers,</a:t>
            </a:r>
          </a:p>
          <a:p>
            <a:r>
              <a:rPr lang="en-US" sz="4000" b="1" dirty="0" smtClean="0"/>
              <a:t>To establish a stronghold of faith.</a:t>
            </a:r>
          </a:p>
          <a:p>
            <a:r>
              <a:rPr lang="en-US" sz="4000" b="1" dirty="0" smtClean="0"/>
              <a:t>Only the Lord can do it. </a:t>
            </a:r>
            <a:br>
              <a:rPr lang="en-US" sz="4000" b="1" dirty="0" smtClean="0"/>
            </a:br>
            <a:r>
              <a:rPr lang="en-US" sz="4000" b="1" dirty="0" smtClean="0"/>
              <a:t>Psalms 127:1, “Except the LORD build the house, they </a:t>
            </a:r>
            <a:r>
              <a:rPr lang="en-US" sz="4000" b="1" dirty="0" err="1" smtClean="0"/>
              <a:t>labour</a:t>
            </a:r>
            <a:r>
              <a:rPr lang="en-US" sz="4000" b="1" dirty="0" smtClean="0"/>
              <a:t> in vain that build it: except the LORD keep the city, the watchman </a:t>
            </a:r>
            <a:r>
              <a:rPr lang="en-US" sz="4000" b="1" dirty="0" err="1" smtClean="0"/>
              <a:t>waketh</a:t>
            </a:r>
            <a:r>
              <a:rPr lang="en-US" sz="4000" b="1" dirty="0" smtClean="0"/>
              <a:t> </a:t>
            </a:r>
            <a:r>
              <a:rPr lang="en-US" sz="4000" b="1" i="1" dirty="0" smtClean="0"/>
              <a:t>but</a:t>
            </a:r>
            <a:r>
              <a:rPr lang="en-US" sz="4000" b="1" dirty="0" smtClean="0"/>
              <a:t> in vain.”</a:t>
            </a:r>
          </a:p>
          <a:p>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9200"/>
          </a:xfrm>
        </p:spPr>
        <p:txBody>
          <a:bodyPr>
            <a:normAutofit fontScale="90000"/>
          </a:bodyPr>
          <a:lstStyle/>
          <a:p>
            <a:pPr algn="ctr"/>
            <a:r>
              <a:rPr lang="en-US" sz="6700" dirty="0" smtClean="0"/>
              <a:t>The Process:</a:t>
            </a:r>
            <a:r>
              <a:rPr lang="en-US" dirty="0" smtClean="0"/>
              <a:t/>
            </a:r>
            <a:br>
              <a:rPr lang="en-US" dirty="0" smtClean="0"/>
            </a:br>
            <a:endParaRPr lang="en-US" dirty="0"/>
          </a:p>
        </p:txBody>
      </p:sp>
      <p:sp>
        <p:nvSpPr>
          <p:cNvPr id="3" name="Content Placeholder 2"/>
          <p:cNvSpPr>
            <a:spLocks noGrp="1"/>
          </p:cNvSpPr>
          <p:nvPr>
            <p:ph idx="1"/>
          </p:nvPr>
        </p:nvSpPr>
        <p:spPr>
          <a:xfrm>
            <a:off x="152400" y="1219200"/>
            <a:ext cx="8991600" cy="5075237"/>
          </a:xfrm>
        </p:spPr>
        <p:txBody>
          <a:bodyPr>
            <a:noAutofit/>
          </a:bodyPr>
          <a:lstStyle/>
          <a:p>
            <a:r>
              <a:rPr lang="en-US" sz="4000" b="1" dirty="0" smtClean="0"/>
              <a:t>At first I had to do almost everything.</a:t>
            </a:r>
          </a:p>
          <a:p>
            <a:r>
              <a:rPr lang="en-US" sz="4000" b="1" dirty="0" smtClean="0"/>
              <a:t>Then God began to raise up His Church.</a:t>
            </a:r>
          </a:p>
          <a:p>
            <a:r>
              <a:rPr lang="en-US" sz="4000" b="1" dirty="0" smtClean="0"/>
              <a:t>I began to train leaders.</a:t>
            </a:r>
          </a:p>
          <a:p>
            <a:r>
              <a:rPr lang="en-US" sz="4000" b="1" dirty="0" smtClean="0"/>
              <a:t>Now they are training others.</a:t>
            </a:r>
          </a:p>
          <a:p>
            <a:r>
              <a:rPr lang="en-US" sz="4000" b="1" dirty="0" smtClean="0"/>
              <a:t>They are training and equipping families to live in Kingdom Order.</a:t>
            </a: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a:bodyPr>
          <a:lstStyle/>
          <a:p>
            <a:pPr algn="ctr"/>
            <a:r>
              <a:rPr lang="en-US" sz="6000" dirty="0" smtClean="0"/>
              <a:t>Jesus Knew the Father</a:t>
            </a:r>
            <a:endParaRPr lang="en-US" sz="6000" dirty="0"/>
          </a:p>
        </p:txBody>
      </p:sp>
      <p:sp>
        <p:nvSpPr>
          <p:cNvPr id="3" name="Content Placeholder 2"/>
          <p:cNvSpPr>
            <a:spLocks noGrp="1"/>
          </p:cNvSpPr>
          <p:nvPr>
            <p:ph idx="1"/>
          </p:nvPr>
        </p:nvSpPr>
        <p:spPr>
          <a:xfrm>
            <a:off x="304800" y="1219200"/>
            <a:ext cx="8382000" cy="5410200"/>
          </a:xfrm>
        </p:spPr>
        <p:txBody>
          <a:bodyPr>
            <a:normAutofit/>
          </a:bodyPr>
          <a:lstStyle/>
          <a:p>
            <a:r>
              <a:rPr lang="en-US" sz="3600" b="1" dirty="0" smtClean="0"/>
              <a:t>John 8:54-55</a:t>
            </a:r>
          </a:p>
          <a:p>
            <a:r>
              <a:rPr lang="en-US" sz="3600" b="1" dirty="0" smtClean="0"/>
              <a:t>54,  “Jesus answered, If I </a:t>
            </a:r>
            <a:r>
              <a:rPr lang="en-US" sz="3600" b="1" dirty="0" err="1" smtClean="0"/>
              <a:t>honour</a:t>
            </a:r>
            <a:r>
              <a:rPr lang="en-US" sz="3600" b="1" dirty="0" smtClean="0"/>
              <a:t> myself, my </a:t>
            </a:r>
            <a:r>
              <a:rPr lang="en-US" sz="3600" b="1" dirty="0" err="1" smtClean="0"/>
              <a:t>honour</a:t>
            </a:r>
            <a:r>
              <a:rPr lang="en-US" sz="3600" b="1" dirty="0" smtClean="0"/>
              <a:t> is nothing: it is my Father that </a:t>
            </a:r>
            <a:r>
              <a:rPr lang="en-US" sz="3600" b="1" dirty="0" err="1" smtClean="0"/>
              <a:t>honoureth</a:t>
            </a:r>
            <a:r>
              <a:rPr lang="en-US" sz="3600" b="1" dirty="0" smtClean="0"/>
              <a:t> me; of whom ye say, that he is your God:</a:t>
            </a:r>
          </a:p>
          <a:p>
            <a:r>
              <a:rPr lang="en-US" sz="3600" b="1" dirty="0" smtClean="0"/>
              <a:t>55,  “Yet ye have not known him; but I know him: and if I should say, I know him not, I shall be a liar like unto you: but I know him, and keep his saying.</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47800"/>
          </a:xfrm>
        </p:spPr>
        <p:txBody>
          <a:bodyPr>
            <a:normAutofit fontScale="90000"/>
          </a:bodyPr>
          <a:lstStyle/>
          <a:p>
            <a:pPr algn="ctr"/>
            <a:r>
              <a:rPr lang="en-US" sz="6000" dirty="0" smtClean="0"/>
              <a:t>Jesus Knew the Father</a:t>
            </a:r>
            <a:br>
              <a:rPr lang="en-US" sz="6000" dirty="0" smtClean="0"/>
            </a:br>
            <a:r>
              <a:rPr lang="en-US" sz="6000" dirty="0" smtClean="0"/>
              <a:t>From Eternity</a:t>
            </a:r>
            <a:endParaRPr lang="en-US" sz="6000" dirty="0"/>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r>
              <a:rPr lang="en-US" sz="3900" b="1" dirty="0" smtClean="0">
                <a:effectLst>
                  <a:outerShdw blurRad="38100" dist="38100" dir="2700000" algn="tl">
                    <a:srgbClr val="000000">
                      <a:alpha val="43137"/>
                    </a:srgbClr>
                  </a:outerShdw>
                </a:effectLst>
              </a:rPr>
              <a:t>John 8:56-58</a:t>
            </a:r>
          </a:p>
          <a:p>
            <a:r>
              <a:rPr lang="en-US" sz="3900" b="1" dirty="0" smtClean="0">
                <a:effectLst>
                  <a:outerShdw blurRad="38100" dist="38100" dir="2700000" algn="tl">
                    <a:srgbClr val="000000">
                      <a:alpha val="43137"/>
                    </a:srgbClr>
                  </a:outerShdw>
                </a:effectLst>
              </a:rPr>
              <a:t>56,  “Your father Abraham rejoiced to see my day: and he saw </a:t>
            </a:r>
            <a:r>
              <a:rPr lang="en-US" sz="3900" b="1" i="1" dirty="0" smtClean="0">
                <a:effectLst>
                  <a:outerShdw blurRad="38100" dist="38100" dir="2700000" algn="tl">
                    <a:srgbClr val="000000">
                      <a:alpha val="43137"/>
                    </a:srgbClr>
                  </a:outerShdw>
                </a:effectLst>
              </a:rPr>
              <a:t>it</a:t>
            </a:r>
            <a:r>
              <a:rPr lang="en-US" sz="3900" b="1" dirty="0" smtClean="0">
                <a:effectLst>
                  <a:outerShdw blurRad="38100" dist="38100" dir="2700000" algn="tl">
                    <a:srgbClr val="000000">
                      <a:alpha val="43137"/>
                    </a:srgbClr>
                  </a:outerShdw>
                </a:effectLst>
              </a:rPr>
              <a:t>, and was glad.”</a:t>
            </a:r>
          </a:p>
          <a:p>
            <a:r>
              <a:rPr lang="en-US" sz="3900" b="1" dirty="0" smtClean="0">
                <a:effectLst>
                  <a:outerShdw blurRad="38100" dist="38100" dir="2700000" algn="tl">
                    <a:srgbClr val="000000">
                      <a:alpha val="43137"/>
                    </a:srgbClr>
                  </a:outerShdw>
                </a:effectLst>
              </a:rPr>
              <a:t>57,  “Then said the Jews unto him, Thou art not yet fifty years old, and hast thou seen Abraham?”</a:t>
            </a:r>
          </a:p>
          <a:p>
            <a:r>
              <a:rPr lang="en-US" sz="3900" b="1" dirty="0" smtClean="0">
                <a:effectLst>
                  <a:outerShdw blurRad="38100" dist="38100" dir="2700000" algn="tl">
                    <a:srgbClr val="000000">
                      <a:alpha val="43137"/>
                    </a:srgbClr>
                  </a:outerShdw>
                </a:effectLst>
              </a:rPr>
              <a:t>58,  “Jesus said unto them, Verily, verily, I say unto you, Before Abraham was, I am.”</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0"/>
          </a:xfrm>
        </p:spPr>
        <p:txBody>
          <a:bodyPr>
            <a:noAutofit/>
          </a:bodyPr>
          <a:lstStyle/>
          <a:p>
            <a:pPr algn="ctr"/>
            <a:r>
              <a:rPr lang="en-US" sz="5400" dirty="0" smtClean="0"/>
              <a:t>Jesus Knew the Father</a:t>
            </a:r>
            <a:br>
              <a:rPr lang="en-US" sz="5400" dirty="0" smtClean="0"/>
            </a:br>
            <a:r>
              <a:rPr lang="en-US" sz="5400" dirty="0" smtClean="0"/>
              <a:t>From Eternity</a:t>
            </a:r>
            <a:endParaRPr lang="en-US" sz="5400" dirty="0"/>
          </a:p>
        </p:txBody>
      </p:sp>
      <p:sp>
        <p:nvSpPr>
          <p:cNvPr id="3" name="Content Placeholder 2"/>
          <p:cNvSpPr>
            <a:spLocks noGrp="1"/>
          </p:cNvSpPr>
          <p:nvPr>
            <p:ph idx="1"/>
          </p:nvPr>
        </p:nvSpPr>
        <p:spPr>
          <a:xfrm>
            <a:off x="457200" y="1524000"/>
            <a:ext cx="8229600" cy="5181600"/>
          </a:xfrm>
        </p:spPr>
        <p:txBody>
          <a:bodyPr>
            <a:normAutofit fontScale="92500" lnSpcReduction="10000"/>
          </a:bodyPr>
          <a:lstStyle/>
          <a:p>
            <a:r>
              <a:rPr lang="en-US" sz="3600" b="1" dirty="0" smtClean="0"/>
              <a:t>John</a:t>
            </a:r>
            <a:r>
              <a:rPr lang="el-GR" sz="3600" b="1" dirty="0" smtClean="0"/>
              <a:t> 1:1</a:t>
            </a:r>
            <a:r>
              <a:rPr lang="en-US" sz="3600" b="1" dirty="0" smtClean="0"/>
              <a:t>,</a:t>
            </a:r>
            <a:r>
              <a:rPr lang="el-GR" sz="3600" b="1" dirty="0" smtClean="0"/>
              <a:t> </a:t>
            </a:r>
            <a:r>
              <a:rPr lang="en-US" sz="3600" b="1" dirty="0" smtClean="0"/>
              <a:t>GNT</a:t>
            </a:r>
            <a:r>
              <a:rPr lang="el-GR" sz="3600" b="1" dirty="0" smtClean="0"/>
              <a:t>-</a:t>
            </a:r>
            <a:r>
              <a:rPr lang="en-US" sz="3600" b="1" dirty="0" smtClean="0"/>
              <a:t>TR</a:t>
            </a:r>
            <a:r>
              <a:rPr lang="el-GR" sz="3600" b="1" dirty="0" smtClean="0"/>
              <a:t>,  </a:t>
            </a:r>
            <a:r>
              <a:rPr lang="en-US" sz="3600" b="1" dirty="0" smtClean="0"/>
              <a:t>“</a:t>
            </a:r>
            <a:r>
              <a:rPr lang="en-US" sz="3600" b="1" dirty="0" err="1" smtClean="0"/>
              <a:t>εν</a:t>
            </a:r>
            <a:r>
              <a:rPr lang="en-US" sz="3600" b="1" dirty="0" smtClean="0"/>
              <a:t> </a:t>
            </a:r>
            <a:r>
              <a:rPr lang="en-US" sz="3600" b="1" dirty="0" err="1" smtClean="0"/>
              <a:t>αρχη</a:t>
            </a:r>
            <a:r>
              <a:rPr lang="en-US" sz="3600" b="1" dirty="0" smtClean="0"/>
              <a:t> </a:t>
            </a:r>
            <a:r>
              <a:rPr lang="en-US" sz="3600" b="1" dirty="0" err="1" smtClean="0"/>
              <a:t>ην</a:t>
            </a:r>
            <a:r>
              <a:rPr lang="en-US" sz="3600" b="1" dirty="0" smtClean="0"/>
              <a:t> ο </a:t>
            </a:r>
            <a:r>
              <a:rPr lang="en-US" sz="3600" b="1" dirty="0" err="1" smtClean="0"/>
              <a:t>λογος</a:t>
            </a:r>
            <a:r>
              <a:rPr lang="en-US" sz="3600" b="1" dirty="0" smtClean="0"/>
              <a:t> </a:t>
            </a:r>
            <a:r>
              <a:rPr lang="en-US" sz="3600" b="1" dirty="0" err="1" smtClean="0"/>
              <a:t>και</a:t>
            </a:r>
            <a:r>
              <a:rPr lang="en-US" sz="3600" b="1" dirty="0" smtClean="0"/>
              <a:t> ο </a:t>
            </a:r>
            <a:r>
              <a:rPr lang="en-US" sz="3600" b="1" dirty="0" err="1" smtClean="0"/>
              <a:t>λογος</a:t>
            </a:r>
            <a:r>
              <a:rPr lang="en-US" sz="3600" b="1" dirty="0" smtClean="0"/>
              <a:t> </a:t>
            </a:r>
            <a:r>
              <a:rPr lang="en-US" sz="3600" b="1" dirty="0" err="1" smtClean="0"/>
              <a:t>ην</a:t>
            </a:r>
            <a:r>
              <a:rPr lang="en-US" sz="3600" b="1" dirty="0" smtClean="0"/>
              <a:t> </a:t>
            </a:r>
            <a:r>
              <a:rPr lang="en-US" sz="3600" b="1" dirty="0" err="1" smtClean="0"/>
              <a:t>προς</a:t>
            </a:r>
            <a:r>
              <a:rPr lang="en-US" sz="3600" b="1" dirty="0" smtClean="0"/>
              <a:t> </a:t>
            </a:r>
            <a:r>
              <a:rPr lang="en-US" sz="3600" b="1" dirty="0" err="1" smtClean="0"/>
              <a:t>τον</a:t>
            </a:r>
            <a:r>
              <a:rPr lang="en-US" sz="3600" b="1" dirty="0" smtClean="0"/>
              <a:t> </a:t>
            </a:r>
            <a:r>
              <a:rPr lang="en-US" sz="3600" b="1" dirty="0" err="1" smtClean="0"/>
              <a:t>θεον</a:t>
            </a:r>
            <a:r>
              <a:rPr lang="en-US" sz="3600" b="1" dirty="0" smtClean="0"/>
              <a:t> </a:t>
            </a:r>
            <a:r>
              <a:rPr lang="en-US" sz="3600" b="1" dirty="0" err="1" smtClean="0"/>
              <a:t>και</a:t>
            </a:r>
            <a:r>
              <a:rPr lang="en-US" sz="3600" b="1" dirty="0" smtClean="0"/>
              <a:t> </a:t>
            </a:r>
            <a:r>
              <a:rPr lang="en-US" sz="3600" b="1" dirty="0" err="1" smtClean="0"/>
              <a:t>θεος</a:t>
            </a:r>
            <a:r>
              <a:rPr lang="en-US" sz="3600" b="1" dirty="0" smtClean="0"/>
              <a:t> </a:t>
            </a:r>
            <a:r>
              <a:rPr lang="en-US" sz="3600" b="1" dirty="0" err="1" smtClean="0"/>
              <a:t>ην</a:t>
            </a:r>
            <a:r>
              <a:rPr lang="en-US" sz="3600" b="1" dirty="0" smtClean="0"/>
              <a:t> ο </a:t>
            </a:r>
            <a:r>
              <a:rPr lang="en-US" sz="3600" b="1" dirty="0" err="1" smtClean="0"/>
              <a:t>λογος</a:t>
            </a:r>
            <a:r>
              <a:rPr lang="en-US" sz="3600" b="1" dirty="0" smtClean="0"/>
              <a:t>”</a:t>
            </a:r>
          </a:p>
          <a:p>
            <a:r>
              <a:rPr lang="en-US" sz="3600" b="1" dirty="0" smtClean="0"/>
              <a:t>John 1:1, KJV,  “In the beginning was the Word, and the Word was with God, and the Word was God.”</a:t>
            </a:r>
          </a:p>
          <a:p>
            <a:r>
              <a:rPr lang="en-US" sz="3600" b="1" dirty="0" smtClean="0"/>
              <a:t>John 17:5 ,  “And now, O Father, glorify thou me with </a:t>
            </a:r>
            <a:r>
              <a:rPr lang="en-US" sz="3600" b="1" dirty="0" err="1" smtClean="0"/>
              <a:t>thine</a:t>
            </a:r>
            <a:r>
              <a:rPr lang="en-US" sz="3600" b="1" dirty="0" smtClean="0"/>
              <a:t> own self with the glory which I had with thee before the world was.”</a:t>
            </a:r>
          </a:p>
          <a:p>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pPr algn="ctr"/>
            <a:r>
              <a:rPr lang="en-US" dirty="0" smtClean="0"/>
              <a:t>Paul’s Greatest Desire</a:t>
            </a:r>
            <a:endParaRPr lang="en-US" dirty="0"/>
          </a:p>
        </p:txBody>
      </p:sp>
      <p:sp>
        <p:nvSpPr>
          <p:cNvPr id="3" name="Content Placeholder 2"/>
          <p:cNvSpPr>
            <a:spLocks noGrp="1"/>
          </p:cNvSpPr>
          <p:nvPr>
            <p:ph idx="1"/>
          </p:nvPr>
        </p:nvSpPr>
        <p:spPr>
          <a:xfrm>
            <a:off x="457200" y="762000"/>
            <a:ext cx="8229600" cy="5867400"/>
          </a:xfrm>
        </p:spPr>
        <p:txBody>
          <a:bodyPr>
            <a:normAutofit fontScale="92500" lnSpcReduction="20000"/>
          </a:bodyPr>
          <a:lstStyle/>
          <a:p>
            <a:r>
              <a:rPr lang="en-US" b="1" dirty="0" smtClean="0"/>
              <a:t>Philippians 3:7-10 KJVA</a:t>
            </a:r>
          </a:p>
          <a:p>
            <a:r>
              <a:rPr lang="en-US" b="1" dirty="0" smtClean="0"/>
              <a:t>7,  “But what things were gain to me, those I counted loss for Christ.</a:t>
            </a:r>
          </a:p>
          <a:p>
            <a:r>
              <a:rPr lang="en-US" b="1" dirty="0" smtClean="0"/>
              <a:t>8,  “Yea doubtless, and I count all things </a:t>
            </a:r>
            <a:r>
              <a:rPr lang="en-US" b="1" i="1" dirty="0" smtClean="0"/>
              <a:t>but</a:t>
            </a:r>
            <a:r>
              <a:rPr lang="en-US" b="1" dirty="0" smtClean="0"/>
              <a:t> loss for the </a:t>
            </a:r>
            <a:r>
              <a:rPr lang="en-US" b="1" dirty="0" err="1" smtClean="0"/>
              <a:t>excellency</a:t>
            </a:r>
            <a:r>
              <a:rPr lang="en-US" b="1" dirty="0" smtClean="0"/>
              <a:t> of the knowledge of Christ Jesus my Lord: for whom I have suffered the loss of all things, and do count them </a:t>
            </a:r>
            <a:r>
              <a:rPr lang="en-US" b="1" i="1" dirty="0" smtClean="0"/>
              <a:t>but</a:t>
            </a:r>
            <a:r>
              <a:rPr lang="en-US" b="1" dirty="0" smtClean="0"/>
              <a:t> dung, that I may win Christ,</a:t>
            </a:r>
          </a:p>
          <a:p>
            <a:r>
              <a:rPr lang="en-US" b="1" dirty="0" smtClean="0"/>
              <a:t>9,  “And be found in him, not having mine own righteousness, which is of the law, but that which is through the faith of Christ, the righteousness which is of God by faith:</a:t>
            </a:r>
          </a:p>
          <a:p>
            <a:r>
              <a:rPr lang="en-US" b="1" dirty="0" smtClean="0"/>
              <a:t>10,  “That I may know him, and the power of his resurrection, and the fellowship of his sufferings, being made conformable unto his death;”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Deluxe</Template>
  <TotalTime>7157</TotalTime>
  <Words>1498</Words>
  <Application>Microsoft Office PowerPoint</Application>
  <PresentationFormat>On-screen Show (4:3)</PresentationFormat>
  <Paragraphs>101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Deluxe</vt:lpstr>
      <vt:lpstr>Knowing the Father </vt:lpstr>
      <vt:lpstr>A Little About Me: </vt:lpstr>
      <vt:lpstr>My Vision: </vt:lpstr>
      <vt:lpstr>I Am Commissioned: </vt:lpstr>
      <vt:lpstr>The Process: </vt:lpstr>
      <vt:lpstr>Jesus Knew the Father</vt:lpstr>
      <vt:lpstr>Jesus Knew the Father From Eternity</vt:lpstr>
      <vt:lpstr>Jesus Knew the Father From Eternity</vt:lpstr>
      <vt:lpstr>Paul’s Greatest Desire</vt:lpstr>
      <vt:lpstr>Our Purpose</vt:lpstr>
      <vt:lpstr>Knowing the Father</vt:lpstr>
      <vt:lpstr>The Natural Mind</vt:lpstr>
      <vt:lpstr>The Natural Mind</vt:lpstr>
      <vt:lpstr>Revelation Knowledge</vt:lpstr>
      <vt:lpstr>Revelation Knowledge</vt:lpstr>
      <vt:lpstr>God is a Spirit</vt:lpstr>
      <vt:lpstr>Wisdom and Revelation</vt:lpstr>
      <vt:lpstr>From Glory to Glory</vt:lpstr>
      <vt:lpstr>Jesus Heard the Father</vt:lpstr>
      <vt:lpstr>Jesus Saw the Father</vt:lpstr>
      <vt:lpstr>See the Father</vt:lpstr>
      <vt:lpstr>Be Like the Son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Knowing the Father</dc:title>
  <dc:creator>Louis G. Hulsey</dc:creator>
  <cp:lastModifiedBy>Louis G. Hulsey</cp:lastModifiedBy>
  <cp:revision>323</cp:revision>
  <dcterms:created xsi:type="dcterms:W3CDTF">2011-01-27T22:45:50Z</dcterms:created>
  <dcterms:modified xsi:type="dcterms:W3CDTF">2011-02-04T23:26:12Z</dcterms:modified>
</cp:coreProperties>
</file>