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Autofit/>
          </a:bodyPr>
          <a:lstStyle>
            <a:lvl1pPr algn="ctr">
              <a:defRPr sz="5400"/>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B5D2A1-F745-43B7-816E-2725A747F04C}" type="datetimeFigureOut">
              <a:rPr lang="en-US" smtClean="0"/>
              <a:t>10/20/2010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D33337-7A42-414D-B5FB-BE2595F678A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B5D2A1-F745-43B7-816E-2725A747F04C}" type="datetimeFigureOut">
              <a:rPr lang="en-US" smtClean="0"/>
              <a:t>10/20/2010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D33337-7A42-414D-B5FB-BE2595F678A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B5D2A1-F745-43B7-816E-2725A747F04C}" type="datetimeFigureOut">
              <a:rPr lang="en-US" smtClean="0"/>
              <a:t>10/20/2010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D33337-7A42-414D-B5FB-BE2595F678A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B5D2A1-F745-43B7-816E-2725A747F04C}" type="datetimeFigureOut">
              <a:rPr lang="en-US" smtClean="0"/>
              <a:t>10/20/2010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D33337-7A42-414D-B5FB-BE2595F678A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871787"/>
            <a:ext cx="7772400" cy="1362075"/>
          </a:xfrm>
        </p:spPr>
        <p:txBody>
          <a:bodyPr anchor="t">
            <a:noAutofit/>
          </a:bodyPr>
          <a:lstStyle>
            <a:lvl1pPr algn="l">
              <a:defRPr sz="4400" b="1" cap="none"/>
            </a:lvl1pPr>
          </a:lstStyle>
          <a:p>
            <a:r>
              <a:rPr lang="en-US" smtClean="0"/>
              <a:t>Click to edit master title style</a:t>
            </a:r>
            <a:endParaRPr lang="en-US"/>
          </a:p>
        </p:txBody>
      </p:sp>
      <p:sp>
        <p:nvSpPr>
          <p:cNvPr id="3" name="Text Placeholder 2"/>
          <p:cNvSpPr>
            <a:spLocks noGrp="1"/>
          </p:cNvSpPr>
          <p:nvPr>
            <p:ph type="body" idx="1"/>
          </p:nvPr>
        </p:nvSpPr>
        <p:spPr>
          <a:xfrm>
            <a:off x="722313" y="1371600"/>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B5D2A1-F745-43B7-816E-2725A747F04C}" type="datetimeFigureOut">
              <a:rPr lang="en-US" smtClean="0"/>
              <a:t>10/20/2010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D33337-7A42-414D-B5FB-BE2595F678A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B5D2A1-F745-43B7-816E-2725A747F04C}" type="datetimeFigureOut">
              <a:rPr lang="en-US" smtClean="0"/>
              <a:t>10/20/2010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D33337-7A42-414D-B5FB-BE2595F678A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hasCustomPrompt="1"/>
          </p:nvPr>
        </p:nvSpPr>
        <p:spPr>
          <a:xfrm>
            <a:off x="457200" y="1535113"/>
            <a:ext cx="4040188" cy="639762"/>
          </a:xfrm>
        </p:spPr>
        <p:txBody>
          <a:bodyPr anchor="ct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hasCustomPrompt="1"/>
          </p:nvPr>
        </p:nvSpPr>
        <p:spPr>
          <a:xfrm>
            <a:off x="4645025" y="1535113"/>
            <a:ext cx="4041775" cy="639762"/>
          </a:xfrm>
        </p:spPr>
        <p:txBody>
          <a:bodyPr anchor="ct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B5D2A1-F745-43B7-816E-2725A747F04C}" type="datetimeFigureOut">
              <a:rPr lang="en-US" smtClean="0"/>
              <a:t>10/20/2010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D33337-7A42-414D-B5FB-BE2595F678A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B5D2A1-F745-43B7-816E-2725A747F04C}" type="datetimeFigureOut">
              <a:rPr lang="en-US" smtClean="0"/>
              <a:t>10/20/2010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D33337-7A42-414D-B5FB-BE2595F678A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B5D2A1-F745-43B7-816E-2725A747F04C}" type="datetimeFigureOut">
              <a:rPr lang="en-US" smtClean="0"/>
              <a:t>10/20/2010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D33337-7A42-414D-B5FB-BE2595F678A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3050"/>
            <a:ext cx="3008313" cy="1162050"/>
          </a:xfrm>
        </p:spPr>
        <p:txBody>
          <a:bodyPr anchor="b">
            <a:scene3d>
              <a:camera prst="orthographicFront"/>
              <a:lightRig rig="soft" dir="t"/>
            </a:scene3d>
            <a:sp3d prstMaterial="powder">
              <a:contourClr>
                <a:schemeClr val="bg2"/>
              </a:contourClr>
            </a:sp3d>
          </a:bodyPr>
          <a:lstStyle>
            <a:lvl1pPr algn="l">
              <a:defRPr sz="2000" b="1" cap="none" spc="0">
                <a:ln>
                  <a:noFill/>
                </a:ln>
                <a:solidFill>
                  <a:schemeClr val="tx2"/>
                </a:solidFill>
                <a:effectLst/>
              </a:defRPr>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B5D2A1-F745-43B7-816E-2725A747F04C}" type="datetimeFigureOut">
              <a:rPr lang="en-US" smtClean="0"/>
              <a:t>10/20/2010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D33337-7A42-414D-B5FB-BE2595F678A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1447800"/>
            <a:ext cx="2971800" cy="1328738"/>
          </a:xfrm>
        </p:spPr>
        <p:txBody>
          <a:bodyPr anchor="b">
            <a:scene3d>
              <a:camera prst="orthographicFront"/>
              <a:lightRig rig="soft" dir="t"/>
            </a:scene3d>
            <a:sp3d prstMaterial="powder">
              <a:contourClr>
                <a:schemeClr val="bg2"/>
              </a:contourClr>
            </a:sp3d>
          </a:bodyPr>
          <a:lstStyle>
            <a:lvl1pPr algn="l">
              <a:defRPr sz="2000" b="1" cap="none" spc="0">
                <a:ln>
                  <a:noFill/>
                </a:ln>
                <a:solidFill>
                  <a:schemeClr val="tx2"/>
                </a:solidFill>
                <a:effectLst/>
              </a:defRPr>
            </a:lvl1pPr>
          </a:lstStyle>
          <a:p>
            <a:r>
              <a:rPr lang="en-US" smtClean="0"/>
              <a:t>CLICK TO EDIT MASTER TITLE STYLE</a:t>
            </a:r>
            <a:endParaRPr lang="en-US"/>
          </a:p>
        </p:txBody>
      </p:sp>
      <p:sp>
        <p:nvSpPr>
          <p:cNvPr id="4" name="Text Placeholder 3"/>
          <p:cNvSpPr>
            <a:spLocks noGrp="1"/>
          </p:cNvSpPr>
          <p:nvPr>
            <p:ph type="body" sz="half" idx="2"/>
          </p:nvPr>
        </p:nvSpPr>
        <p:spPr>
          <a:xfrm>
            <a:off x="381000" y="2776538"/>
            <a:ext cx="29718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B5D2A1-F745-43B7-816E-2725A747F04C}" type="datetimeFigureOut">
              <a:rPr lang="en-US" smtClean="0"/>
              <a:t>10/20/2010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D33337-7A42-414D-B5FB-BE2595F678AB}" type="slidenum">
              <a:rPr lang="en-US" smtClean="0"/>
              <a:t>‹#›</a:t>
            </a:fld>
            <a:endParaRPr lang="en-US"/>
          </a:p>
        </p:txBody>
      </p:sp>
      <p:sp>
        <p:nvSpPr>
          <p:cNvPr id="9" name="Rectangle 8"/>
          <p:cNvSpPr/>
          <p:nvPr/>
        </p:nvSpPr>
        <p:spPr>
          <a:xfrm rot="21172883" flipH="1">
            <a:off x="4068648" y="1312793"/>
            <a:ext cx="3673971" cy="3673971"/>
          </a:xfrm>
          <a:prstGeom prst="rect">
            <a:avLst/>
          </a:prstGeom>
          <a:solidFill>
            <a:srgbClr val="FFFFFF"/>
          </a:solidFill>
          <a:ln w="3175">
            <a:solidFill>
              <a:srgbClr val="777777"/>
            </a:solidFill>
          </a:ln>
          <a:effectLst>
            <a:outerShdw blurRad="63500" dist="6350" dir="5400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sp>
        <p:nvSpPr>
          <p:cNvPr id="10" name="Rectangle 9"/>
          <p:cNvSpPr/>
          <p:nvPr/>
        </p:nvSpPr>
        <p:spPr>
          <a:xfrm rot="21435926" flipH="1">
            <a:off x="4045012" y="1267664"/>
            <a:ext cx="3673971" cy="3673971"/>
          </a:xfrm>
          <a:prstGeom prst="rect">
            <a:avLst/>
          </a:prstGeom>
          <a:solidFill>
            <a:srgbClr val="FFFFFF"/>
          </a:solidFill>
          <a:ln w="3175">
            <a:solidFill>
              <a:srgbClr val="777777"/>
            </a:solidFill>
          </a:ln>
          <a:effectLst>
            <a:outerShdw blurRad="63500" dist="6350" dir="5400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sp>
        <p:nvSpPr>
          <p:cNvPr id="11" name="Rectangle 10"/>
          <p:cNvSpPr/>
          <p:nvPr/>
        </p:nvSpPr>
        <p:spPr>
          <a:xfrm>
            <a:off x="4065563" y="1252028"/>
            <a:ext cx="3840480" cy="3840480"/>
          </a:xfrm>
          <a:prstGeom prst="rect">
            <a:avLst/>
          </a:prstGeom>
          <a:solidFill>
            <a:srgbClr val="FFFFFF"/>
          </a:solidFill>
          <a:ln w="3175">
            <a:solidFill>
              <a:srgbClr val="777777"/>
            </a:solidFill>
          </a:ln>
          <a:effectLst>
            <a:outerShdw blurRad="76200" dist="6350" dir="5400000" algn="t"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sp>
        <p:nvSpPr>
          <p:cNvPr id="12" name="Rectangle 11"/>
          <p:cNvSpPr/>
          <p:nvPr/>
        </p:nvSpPr>
        <p:spPr>
          <a:xfrm rot="293056">
            <a:off x="4124179" y="1181685"/>
            <a:ext cx="3977640" cy="3977640"/>
          </a:xfrm>
          <a:prstGeom prst="rect">
            <a:avLst/>
          </a:prstGeom>
          <a:solidFill>
            <a:srgbClr val="FFFFFF"/>
          </a:solidFill>
          <a:ln w="3175">
            <a:solidFill>
              <a:srgbClr val="777777"/>
            </a:solidFill>
          </a:ln>
          <a:effectLst>
            <a:outerShdw blurRad="50000" dist="50800" dir="12900000" sy="99500" kx="90000" ky="150000" algn="tl" rotWithShape="0">
              <a:srgbClr val="000000">
                <a:alpha val="3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sp>
        <p:nvSpPr>
          <p:cNvPr id="3" name="Picture Placeholder 2"/>
          <p:cNvSpPr>
            <a:spLocks noGrp="1"/>
          </p:cNvSpPr>
          <p:nvPr>
            <p:ph type="pic" idx="1"/>
          </p:nvPr>
        </p:nvSpPr>
        <p:spPr>
          <a:xfrm rot="300000">
            <a:off x="4275668" y="1323975"/>
            <a:ext cx="3657600" cy="3657600"/>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scene3d>
              <a:camera prst="orthographicFront"/>
              <a:lightRig rig="soft" dir="t"/>
            </a:scene3d>
            <a:sp3d contourW="12700" prstMaterial="powder">
              <a:bevelT w="29210" h="12700"/>
              <a:contourClr>
                <a:schemeClr val="bg2"/>
              </a:contourClr>
            </a:sp3d>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100">
                <a:solidFill>
                  <a:schemeClr val="tx1"/>
                </a:solidFill>
              </a:defRPr>
            </a:lvl1pPr>
          </a:lstStyle>
          <a:p>
            <a:fld id="{98B5D2A1-F745-43B7-816E-2725A747F04C}" type="datetimeFigureOut">
              <a:rPr lang="en-US" smtClean="0"/>
              <a:t>10/20/2010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100">
                <a:solidFill>
                  <a:schemeClr val="tx1"/>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100">
                <a:solidFill>
                  <a:schemeClr val="tx1"/>
                </a:solidFill>
              </a:defRPr>
            </a:lvl1pPr>
          </a:lstStyle>
          <a:p>
            <a:fld id="{BCD33337-7A42-414D-B5FB-BE2595F678A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b="1" kern="1200">
          <a:ln>
            <a:noFill/>
          </a:ln>
          <a:solidFill>
            <a:schemeClr val="tx2"/>
          </a:solidFill>
          <a:effectLst>
            <a:outerShdw blurRad="50800" dist="25400" dir="5400000" algn="t" rotWithShape="0">
              <a:prstClr val="black">
                <a:alpha val="80000"/>
              </a:prst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Clr>
          <a:schemeClr val="tx2"/>
        </a:buClr>
        <a:buFont typeface="Wingdings" pitchFamily="2" charset="2"/>
        <a:buChar char="§"/>
        <a:defRPr sz="2800" kern="1200">
          <a:solidFill>
            <a:schemeClr val="tx1"/>
          </a:solidFill>
          <a:latin typeface="+mn-lt"/>
          <a:ea typeface="+mn-ea"/>
          <a:cs typeface="+mn-cs"/>
        </a:defRPr>
      </a:lvl1pPr>
      <a:lvl2pPr marL="742950" indent="-285750" algn="l" defTabSz="914400" rtl="0" eaLnBrk="1" latinLnBrk="0" hangingPunct="1">
        <a:spcBef>
          <a:spcPct val="20000"/>
        </a:spcBef>
        <a:buClr>
          <a:schemeClr val="tx2"/>
        </a:buClr>
        <a:buFont typeface="Wingdings" pitchFamily="2" charset="2"/>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Wingdings" pitchFamily="2" charset="2"/>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Wingdings" pitchFamily="2" charset="2"/>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Wingdings" pitchFamily="2"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“I </a:t>
            </a:r>
            <a:r>
              <a:rPr lang="en-US" dirty="0" smtClean="0"/>
              <a:t>Know Thy </a:t>
            </a:r>
            <a:r>
              <a:rPr lang="en-US" dirty="0" smtClean="0"/>
              <a:t>Works”</a:t>
            </a:r>
            <a:endParaRPr lang="en-US" dirty="0"/>
          </a:p>
        </p:txBody>
      </p:sp>
      <p:sp>
        <p:nvSpPr>
          <p:cNvPr id="3" name="Subtitle 2"/>
          <p:cNvSpPr>
            <a:spLocks noGrp="1"/>
          </p:cNvSpPr>
          <p:nvPr>
            <p:ph type="subTitle" idx="1"/>
          </p:nvPr>
        </p:nvSpPr>
        <p:spPr>
          <a:xfrm>
            <a:off x="381000" y="4800600"/>
            <a:ext cx="6400800" cy="1752600"/>
          </a:xfrm>
        </p:spPr>
        <p:txBody>
          <a:bodyPr/>
          <a:lstStyle/>
          <a:p>
            <a:pPr algn="l"/>
            <a:r>
              <a:rPr lang="en-US" b="1" dirty="0" smtClean="0"/>
              <a:t>Louis G. Hulsey</a:t>
            </a:r>
          </a:p>
          <a:p>
            <a:pPr algn="l"/>
            <a:r>
              <a:rPr lang="en-US" b="1" dirty="0" smtClean="0"/>
              <a:t>October 20, 2010</a:t>
            </a:r>
          </a:p>
          <a:p>
            <a:pPr algn="l"/>
            <a:r>
              <a:rPr lang="en-US" b="1" dirty="0" smtClean="0"/>
              <a:t>Casa Grande, Arizona</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Works of God</a:t>
            </a:r>
            <a:endParaRPr lang="en-US" dirty="0"/>
          </a:p>
        </p:txBody>
      </p:sp>
      <p:sp>
        <p:nvSpPr>
          <p:cNvPr id="3" name="Content Placeholder 2"/>
          <p:cNvSpPr>
            <a:spLocks noGrp="1"/>
          </p:cNvSpPr>
          <p:nvPr>
            <p:ph idx="1"/>
          </p:nvPr>
        </p:nvSpPr>
        <p:spPr>
          <a:xfrm>
            <a:off x="457200" y="1219200"/>
            <a:ext cx="8229600" cy="5410200"/>
          </a:xfrm>
        </p:spPr>
        <p:txBody>
          <a:bodyPr>
            <a:normAutofit fontScale="92500"/>
          </a:bodyPr>
          <a:lstStyle/>
          <a:p>
            <a:r>
              <a:rPr lang="en-US" sz="3200" b="1" dirty="0" smtClean="0"/>
              <a:t>John 6:28-29, KJVA,  “Then said they unto him, What shall we do, that we might work the works of God?  29,  Jesus answered and said unto them, This is the work of God, that ye believe on him whom he hath sent</a:t>
            </a:r>
            <a:r>
              <a:rPr lang="en-US" sz="3200" b="1" dirty="0" smtClean="0"/>
              <a:t>.”</a:t>
            </a:r>
            <a:r>
              <a:rPr lang="en-US" sz="3200" b="1" dirty="0" smtClean="0"/>
              <a:t> </a:t>
            </a:r>
          </a:p>
          <a:p>
            <a:r>
              <a:rPr lang="en-US" sz="3200" b="1" dirty="0" smtClean="0"/>
              <a:t>John 9:4, KJVA,  “I must work the works of him that sent me, while it is day: the night cometh, when no man can work.”</a:t>
            </a:r>
          </a:p>
          <a:p>
            <a:r>
              <a:rPr lang="en-US" sz="3200" b="1" dirty="0" smtClean="0"/>
              <a:t>As Jesus worked the works of the Father we must work the works of the Son.</a:t>
            </a:r>
          </a:p>
          <a:p>
            <a:endParaRPr lang="en-US"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Keepers of the Word</a:t>
            </a:r>
            <a:endParaRPr lang="en-US" dirty="0"/>
          </a:p>
        </p:txBody>
      </p:sp>
      <p:sp>
        <p:nvSpPr>
          <p:cNvPr id="3" name="Content Placeholder 2"/>
          <p:cNvSpPr>
            <a:spLocks noGrp="1"/>
          </p:cNvSpPr>
          <p:nvPr>
            <p:ph idx="1"/>
          </p:nvPr>
        </p:nvSpPr>
        <p:spPr>
          <a:xfrm>
            <a:off x="457200" y="1295400"/>
            <a:ext cx="8229600" cy="5105400"/>
          </a:xfrm>
        </p:spPr>
        <p:txBody>
          <a:bodyPr>
            <a:normAutofit fontScale="85000" lnSpcReduction="20000"/>
          </a:bodyPr>
          <a:lstStyle/>
          <a:p>
            <a:r>
              <a:rPr lang="en-US" b="1" dirty="0" smtClean="0"/>
              <a:t>Rev 3:1,  “And unto the angel of the church in Sardis write… I know thy works</a:t>
            </a:r>
            <a:r>
              <a:rPr lang="en-US" b="1" dirty="0" smtClean="0"/>
              <a:t>”</a:t>
            </a:r>
            <a:endParaRPr lang="en-US" b="1" dirty="0" smtClean="0"/>
          </a:p>
          <a:p>
            <a:r>
              <a:rPr lang="en-US" b="1" dirty="0" smtClean="0"/>
              <a:t>Rev 3:7,  “And to the angel of the church in Philadelphia write…”</a:t>
            </a:r>
          </a:p>
          <a:p>
            <a:r>
              <a:rPr lang="en-US" b="1" dirty="0" smtClean="0"/>
              <a:t>Revelation 3:8-10, KJVA,  “I know thy works: behold, I have set before thee an open door, and no man can shut it: for thou hast a little strength, and hast kept my word, and hast not denied my name.  9,  Behold, I will make them of the synagogue of Satan, which say they are Jews, and are not, but do lie; behold, I will make them to come and worship before thy feet, and to know that I have loved thee.  10,  Because thou hast kept the word of my patience [</a:t>
            </a:r>
            <a:r>
              <a:rPr lang="en-US" b="1" dirty="0" err="1" smtClean="0"/>
              <a:t>τον</a:t>
            </a:r>
            <a:r>
              <a:rPr lang="en-US" b="1" dirty="0" smtClean="0"/>
              <a:t> </a:t>
            </a:r>
            <a:r>
              <a:rPr lang="en-US" b="1" dirty="0" err="1" smtClean="0"/>
              <a:t>λογον</a:t>
            </a:r>
            <a:r>
              <a:rPr lang="en-US" b="1" dirty="0" smtClean="0"/>
              <a:t> </a:t>
            </a:r>
            <a:r>
              <a:rPr lang="en-US" b="1" dirty="0" err="1" smtClean="0"/>
              <a:t>της</a:t>
            </a:r>
            <a:r>
              <a:rPr lang="en-US" b="1" dirty="0" smtClean="0"/>
              <a:t> </a:t>
            </a:r>
            <a:r>
              <a:rPr lang="en-US" b="1" dirty="0" err="1" smtClean="0"/>
              <a:t>υπομονης</a:t>
            </a:r>
            <a:r>
              <a:rPr lang="en-US" b="1" dirty="0" smtClean="0"/>
              <a:t>], I also will keep thee from the hour of temptation [trial, </a:t>
            </a:r>
            <a:r>
              <a:rPr lang="en-US" b="1" dirty="0" err="1" smtClean="0"/>
              <a:t>πειρασμου</a:t>
            </a:r>
            <a:r>
              <a:rPr lang="en-US" b="1" dirty="0" smtClean="0"/>
              <a:t>], which shall come upon all the world, to try them that dwell upon the earth.”</a:t>
            </a:r>
          </a:p>
          <a:p>
            <a:endParaRPr lang="en-US"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Unto the </a:t>
            </a:r>
            <a:r>
              <a:rPr lang="en-US" dirty="0" err="1" smtClean="0"/>
              <a:t>Laodiceans</a:t>
            </a:r>
            <a:endParaRPr lang="en-US" dirty="0"/>
          </a:p>
        </p:txBody>
      </p:sp>
      <p:sp>
        <p:nvSpPr>
          <p:cNvPr id="3" name="Content Placeholder 2"/>
          <p:cNvSpPr>
            <a:spLocks noGrp="1"/>
          </p:cNvSpPr>
          <p:nvPr>
            <p:ph idx="1"/>
          </p:nvPr>
        </p:nvSpPr>
        <p:spPr/>
        <p:txBody>
          <a:bodyPr/>
          <a:lstStyle/>
          <a:p>
            <a:r>
              <a:rPr lang="en-US" sz="3200" b="1" dirty="0" smtClean="0"/>
              <a:t>Rev 3:14,  “And unto the angel of the church of the </a:t>
            </a:r>
            <a:r>
              <a:rPr lang="en-US" sz="3200" b="1" dirty="0" err="1" smtClean="0"/>
              <a:t>Laodiceans</a:t>
            </a:r>
            <a:r>
              <a:rPr lang="en-US" sz="3200" b="1" dirty="0" smtClean="0"/>
              <a:t> write…”</a:t>
            </a:r>
          </a:p>
          <a:p>
            <a:r>
              <a:rPr lang="en-US" sz="3200" b="1" dirty="0" smtClean="0"/>
              <a:t>Rev 3:15,  “I know thy works</a:t>
            </a:r>
            <a:r>
              <a:rPr lang="en-US" sz="3200" b="1" dirty="0" smtClean="0"/>
              <a:t>”</a:t>
            </a:r>
            <a:endParaRPr lang="en-US" sz="3200" b="1" dirty="0" smtClean="0"/>
          </a:p>
          <a:p>
            <a:r>
              <a:rPr lang="en-US" sz="3200" b="1" dirty="0" smtClean="0"/>
              <a:t>Revelation 3:21, KJVA,  “To him that </a:t>
            </a:r>
            <a:r>
              <a:rPr lang="en-US" sz="3200" b="1" dirty="0" err="1" smtClean="0"/>
              <a:t>overcometh</a:t>
            </a:r>
            <a:r>
              <a:rPr lang="en-US" sz="3200" b="1" dirty="0" smtClean="0"/>
              <a:t> will I grant to sit with me in my throne, even as I also overcame, and am set down with my Father in his throne.”</a:t>
            </a:r>
          </a:p>
          <a:p>
            <a:endParaRPr lang="en-US"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Enthroned With Christ</a:t>
            </a:r>
            <a:endParaRPr lang="en-US" dirty="0"/>
          </a:p>
        </p:txBody>
      </p:sp>
      <p:sp>
        <p:nvSpPr>
          <p:cNvPr id="3" name="Content Placeholder 2"/>
          <p:cNvSpPr>
            <a:spLocks noGrp="1"/>
          </p:cNvSpPr>
          <p:nvPr>
            <p:ph idx="1"/>
          </p:nvPr>
        </p:nvSpPr>
        <p:spPr/>
        <p:txBody>
          <a:bodyPr>
            <a:normAutofit lnSpcReduction="10000"/>
          </a:bodyPr>
          <a:lstStyle/>
          <a:p>
            <a:r>
              <a:rPr lang="en-US" b="1" dirty="0" smtClean="0"/>
              <a:t>This is the fulfillment of Ephesians 2:6.</a:t>
            </a:r>
          </a:p>
          <a:p>
            <a:r>
              <a:rPr lang="en-US" b="1" dirty="0" smtClean="0"/>
              <a:t>Ephesians 2:5-6, KJVA,  “Even when we were dead in sins, [God] hath quickened us together [</a:t>
            </a:r>
            <a:r>
              <a:rPr lang="en-US" b="1" dirty="0" err="1" smtClean="0"/>
              <a:t>συνεζωοποιησεν</a:t>
            </a:r>
            <a:r>
              <a:rPr lang="en-US" b="1" dirty="0" smtClean="0"/>
              <a:t>, made us alive together] with Christ, (by grace ye are saved;)  6,  And hath raised </a:t>
            </a:r>
            <a:r>
              <a:rPr lang="en-US" b="1" i="1" dirty="0" smtClean="0"/>
              <a:t>us</a:t>
            </a:r>
            <a:r>
              <a:rPr lang="en-US" b="1" dirty="0" smtClean="0"/>
              <a:t> up together, and made </a:t>
            </a:r>
            <a:r>
              <a:rPr lang="en-US" b="1" i="1" dirty="0" smtClean="0"/>
              <a:t>us</a:t>
            </a:r>
            <a:r>
              <a:rPr lang="en-US" b="1" dirty="0" smtClean="0"/>
              <a:t> sit together in heavenly </a:t>
            </a:r>
            <a:r>
              <a:rPr lang="en-US" b="1" i="1" dirty="0" smtClean="0"/>
              <a:t>places</a:t>
            </a:r>
            <a:r>
              <a:rPr lang="en-US" b="1" dirty="0" smtClean="0"/>
              <a:t> in Christ Jesus</a:t>
            </a:r>
            <a:r>
              <a:rPr lang="en-US" b="1" dirty="0" smtClean="0"/>
              <a:t>:”</a:t>
            </a:r>
            <a:r>
              <a:rPr lang="en-US" b="1" dirty="0" smtClean="0"/>
              <a:t> </a:t>
            </a:r>
          </a:p>
          <a:p>
            <a:r>
              <a:rPr lang="en-US" b="1" dirty="0" smtClean="0"/>
              <a:t>After God promises that we will sit with Him in His throne He begins to describe the throne in Revelation 4.</a:t>
            </a:r>
          </a:p>
          <a:p>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Unto Ephesus</a:t>
            </a:r>
            <a:endParaRPr lang="en-US" dirty="0"/>
          </a:p>
        </p:txBody>
      </p:sp>
      <p:sp>
        <p:nvSpPr>
          <p:cNvPr id="3" name="Content Placeholder 2"/>
          <p:cNvSpPr>
            <a:spLocks noGrp="1"/>
          </p:cNvSpPr>
          <p:nvPr>
            <p:ph idx="1"/>
          </p:nvPr>
        </p:nvSpPr>
        <p:spPr/>
        <p:txBody>
          <a:bodyPr>
            <a:normAutofit/>
          </a:bodyPr>
          <a:lstStyle/>
          <a:p>
            <a:r>
              <a:rPr lang="en-US" sz="3200" b="1" dirty="0" smtClean="0"/>
              <a:t>Rev 2:1,  “Unto the angel of the church of Ephesus write…”</a:t>
            </a:r>
          </a:p>
          <a:p>
            <a:r>
              <a:rPr lang="en-US" sz="3200" b="1" dirty="0" smtClean="0"/>
              <a:t>Rev 2:2,  “I know thy works…,” “</a:t>
            </a:r>
            <a:r>
              <a:rPr lang="en-US" sz="3200" b="1" dirty="0" err="1" smtClean="0"/>
              <a:t>οιδα</a:t>
            </a:r>
            <a:r>
              <a:rPr lang="en-US" sz="3200" b="1" dirty="0" smtClean="0"/>
              <a:t> </a:t>
            </a:r>
            <a:r>
              <a:rPr lang="en-US" sz="3200" b="1" dirty="0" err="1" smtClean="0"/>
              <a:t>τα</a:t>
            </a:r>
            <a:r>
              <a:rPr lang="en-US" sz="3200" b="1" dirty="0" smtClean="0"/>
              <a:t> </a:t>
            </a:r>
            <a:r>
              <a:rPr lang="en-US" sz="3200" b="1" dirty="0" err="1" smtClean="0"/>
              <a:t>εργα</a:t>
            </a:r>
            <a:r>
              <a:rPr lang="en-US" sz="3200" b="1" dirty="0" smtClean="0"/>
              <a:t> </a:t>
            </a:r>
            <a:r>
              <a:rPr lang="en-US" sz="3200" b="1" dirty="0" err="1" smtClean="0"/>
              <a:t>σου</a:t>
            </a:r>
            <a:r>
              <a:rPr lang="en-US" sz="3200" b="1" dirty="0" smtClean="0"/>
              <a:t>,” [GNT, </a:t>
            </a:r>
            <a:r>
              <a:rPr lang="en-US" sz="3200" b="1" dirty="0" err="1" smtClean="0"/>
              <a:t>Textus</a:t>
            </a:r>
            <a:r>
              <a:rPr lang="en-US" sz="3200" b="1" dirty="0" smtClean="0"/>
              <a:t> </a:t>
            </a:r>
            <a:r>
              <a:rPr lang="en-US" sz="3200" b="1" dirty="0" err="1" smtClean="0"/>
              <a:t>Receptus</a:t>
            </a:r>
            <a:r>
              <a:rPr lang="en-US" sz="3200" b="1" dirty="0" smtClean="0"/>
              <a:t>].</a:t>
            </a:r>
            <a:endParaRPr lang="en-US" sz="3200" b="1"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Unto Smyrna</a:t>
            </a:r>
            <a:endParaRPr lang="en-US" dirty="0"/>
          </a:p>
        </p:txBody>
      </p:sp>
      <p:sp>
        <p:nvSpPr>
          <p:cNvPr id="3" name="Content Placeholder 2"/>
          <p:cNvSpPr>
            <a:spLocks noGrp="1"/>
          </p:cNvSpPr>
          <p:nvPr>
            <p:ph idx="1"/>
          </p:nvPr>
        </p:nvSpPr>
        <p:spPr/>
        <p:txBody>
          <a:bodyPr>
            <a:normAutofit lnSpcReduction="10000"/>
          </a:bodyPr>
          <a:lstStyle/>
          <a:p>
            <a:r>
              <a:rPr lang="en-US" sz="3200" b="1" dirty="0" smtClean="0"/>
              <a:t>Rev 2:8,  “And unto the angel of the church in Smyrna…”</a:t>
            </a:r>
          </a:p>
          <a:p>
            <a:r>
              <a:rPr lang="en-US" sz="3200" b="1" dirty="0" smtClean="0"/>
              <a:t>Rev 2:9,  “I know thy works…”</a:t>
            </a:r>
          </a:p>
          <a:p>
            <a:r>
              <a:rPr lang="en-US" sz="3200" b="1" dirty="0" smtClean="0"/>
              <a:t>Rev 2:9,  “οιδα</a:t>
            </a:r>
            <a:r>
              <a:rPr lang="en-US" sz="3200" b="1" baseline="30000" dirty="0" smtClean="0"/>
              <a:t>G1492 V-RAI-1S </a:t>
            </a:r>
            <a:r>
              <a:rPr lang="en-US" sz="3200" b="1" dirty="0" smtClean="0"/>
              <a:t> σου</a:t>
            </a:r>
            <a:r>
              <a:rPr lang="en-US" sz="3200" b="1" baseline="30000" dirty="0" smtClean="0"/>
              <a:t>G4771 P-2GS </a:t>
            </a:r>
            <a:r>
              <a:rPr lang="en-US" sz="3200" b="1" dirty="0" smtClean="0"/>
              <a:t> την</a:t>
            </a:r>
            <a:r>
              <a:rPr lang="en-US" sz="3200" b="1" baseline="30000" dirty="0" smtClean="0"/>
              <a:t>G3588 T-ASF </a:t>
            </a:r>
            <a:r>
              <a:rPr lang="en-US" sz="3200" b="1" dirty="0" smtClean="0"/>
              <a:t> θλιψιν</a:t>
            </a:r>
            <a:r>
              <a:rPr lang="en-US" sz="3200" b="1" baseline="30000" dirty="0" smtClean="0"/>
              <a:t>G2347 N-ASF…”  </a:t>
            </a:r>
            <a:r>
              <a:rPr lang="en-US" sz="3200" b="1" dirty="0" smtClean="0"/>
              <a:t>[GNT, </a:t>
            </a:r>
            <a:r>
              <a:rPr lang="en-US" sz="3200" b="1" dirty="0" err="1" smtClean="0"/>
              <a:t>Wescott</a:t>
            </a:r>
            <a:r>
              <a:rPr lang="en-US" sz="3200" b="1" dirty="0" smtClean="0"/>
              <a:t> &amp; </a:t>
            </a:r>
            <a:r>
              <a:rPr lang="en-US" sz="3200" b="1" dirty="0" err="1" smtClean="0"/>
              <a:t>Hort</a:t>
            </a:r>
            <a:r>
              <a:rPr lang="en-US" sz="3200" b="1" dirty="0" smtClean="0"/>
              <a:t>]</a:t>
            </a:r>
          </a:p>
          <a:p>
            <a:r>
              <a:rPr lang="en-US" sz="3200" b="1" dirty="0" smtClean="0"/>
              <a:t>Rev</a:t>
            </a:r>
            <a:r>
              <a:rPr lang="el-GR" sz="3200" b="1" dirty="0" smtClean="0"/>
              <a:t> 2:9,  “</a:t>
            </a:r>
            <a:r>
              <a:rPr lang="en-US" sz="3200" b="1" dirty="0" err="1" smtClean="0"/>
              <a:t>οιδα</a:t>
            </a:r>
            <a:r>
              <a:rPr lang="en-US" sz="3200" b="1" dirty="0" smtClean="0"/>
              <a:t> </a:t>
            </a:r>
            <a:r>
              <a:rPr lang="en-US" sz="3200" b="1" dirty="0" err="1" smtClean="0"/>
              <a:t>σου</a:t>
            </a:r>
            <a:r>
              <a:rPr lang="en-US" sz="3200" b="1" dirty="0" smtClean="0"/>
              <a:t> </a:t>
            </a:r>
            <a:r>
              <a:rPr lang="en-US" sz="3200" b="1" dirty="0" err="1" smtClean="0"/>
              <a:t>τα</a:t>
            </a:r>
            <a:r>
              <a:rPr lang="en-US" sz="3200" b="1" dirty="0" smtClean="0"/>
              <a:t> </a:t>
            </a:r>
            <a:r>
              <a:rPr lang="en-US" sz="3200" b="1" dirty="0" err="1" smtClean="0"/>
              <a:t>εργα</a:t>
            </a:r>
            <a:r>
              <a:rPr lang="en-US" sz="3200" b="1" dirty="0" smtClean="0"/>
              <a:t> </a:t>
            </a:r>
            <a:r>
              <a:rPr lang="en-US" sz="3200" b="1" dirty="0" err="1" smtClean="0"/>
              <a:t>και</a:t>
            </a:r>
            <a:r>
              <a:rPr lang="en-US" sz="3200" b="1" dirty="0" smtClean="0"/>
              <a:t> </a:t>
            </a:r>
            <a:r>
              <a:rPr lang="en-US" sz="3200" b="1" dirty="0" err="1" smtClean="0"/>
              <a:t>την</a:t>
            </a:r>
            <a:r>
              <a:rPr lang="en-US" sz="3200" b="1" dirty="0" smtClean="0"/>
              <a:t> </a:t>
            </a:r>
            <a:r>
              <a:rPr lang="en-US" sz="3200" b="1" dirty="0" err="1" smtClean="0"/>
              <a:t>θλιψιν</a:t>
            </a:r>
            <a:r>
              <a:rPr lang="el-GR" sz="3200" b="1" dirty="0" smtClean="0"/>
              <a:t>…” </a:t>
            </a:r>
            <a:r>
              <a:rPr lang="en-US" sz="3200" b="1" dirty="0" smtClean="0"/>
              <a:t>[GNT, </a:t>
            </a:r>
            <a:r>
              <a:rPr lang="en-US" sz="3200" b="1" dirty="0" err="1" smtClean="0"/>
              <a:t>Textus</a:t>
            </a:r>
            <a:r>
              <a:rPr lang="en-US" sz="3200" b="1" dirty="0" smtClean="0"/>
              <a:t> </a:t>
            </a:r>
            <a:r>
              <a:rPr lang="en-US" sz="3200" b="1" dirty="0" err="1" smtClean="0"/>
              <a:t>Receptus</a:t>
            </a:r>
            <a:r>
              <a:rPr lang="en-US" sz="3200" b="1" dirty="0" smtClean="0"/>
              <a:t> &amp; GNT, Byzantine]</a:t>
            </a:r>
          </a:p>
          <a:p>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Unto </a:t>
            </a:r>
            <a:r>
              <a:rPr lang="en-US" dirty="0" err="1" smtClean="0"/>
              <a:t>Pergamos</a:t>
            </a: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10000"/>
          </a:bodyPr>
          <a:lstStyle/>
          <a:p>
            <a:r>
              <a:rPr lang="en-US" sz="3500" b="1" dirty="0" smtClean="0"/>
              <a:t>Rev 2:12,  “And to the angel of the church in </a:t>
            </a:r>
            <a:r>
              <a:rPr lang="en-US" sz="3500" b="1" dirty="0" err="1" smtClean="0"/>
              <a:t>Pergamos</a:t>
            </a:r>
            <a:r>
              <a:rPr lang="en-US" sz="3500" b="1" dirty="0" smtClean="0"/>
              <a:t>…”</a:t>
            </a:r>
          </a:p>
          <a:p>
            <a:r>
              <a:rPr lang="en-US" sz="3500" b="1" dirty="0" smtClean="0"/>
              <a:t>Rev</a:t>
            </a:r>
            <a:r>
              <a:rPr lang="el-GR" sz="3500" b="1" dirty="0" smtClean="0"/>
              <a:t> 2:13,  “</a:t>
            </a:r>
            <a:r>
              <a:rPr lang="en-US" sz="3500" b="1" dirty="0" err="1" smtClean="0"/>
              <a:t>οιδα</a:t>
            </a:r>
            <a:r>
              <a:rPr lang="en-US" sz="3500" b="1" dirty="0" smtClean="0"/>
              <a:t> </a:t>
            </a:r>
            <a:r>
              <a:rPr lang="en-US" sz="3500" b="1" dirty="0" err="1" smtClean="0"/>
              <a:t>τα</a:t>
            </a:r>
            <a:r>
              <a:rPr lang="en-US" sz="3500" b="1" dirty="0" smtClean="0"/>
              <a:t> </a:t>
            </a:r>
            <a:r>
              <a:rPr lang="en-US" sz="3500" b="1" dirty="0" err="1" smtClean="0"/>
              <a:t>εργα</a:t>
            </a:r>
            <a:r>
              <a:rPr lang="en-US" sz="3500" b="1" dirty="0" smtClean="0"/>
              <a:t> </a:t>
            </a:r>
            <a:r>
              <a:rPr lang="en-US" sz="3500" b="1" dirty="0" err="1" smtClean="0"/>
              <a:t>σου</a:t>
            </a:r>
            <a:r>
              <a:rPr lang="el-GR" sz="3500" b="1" dirty="0" smtClean="0"/>
              <a:t>,” [</a:t>
            </a:r>
            <a:r>
              <a:rPr lang="en-US" sz="3500" b="1" dirty="0" smtClean="0"/>
              <a:t>GNT</a:t>
            </a:r>
            <a:r>
              <a:rPr lang="el-GR" sz="3500" b="1" dirty="0" smtClean="0"/>
              <a:t>, </a:t>
            </a:r>
            <a:r>
              <a:rPr lang="en-US" sz="3500" b="1" dirty="0" smtClean="0"/>
              <a:t>TR</a:t>
            </a:r>
            <a:r>
              <a:rPr lang="el-GR" sz="3500" b="1" dirty="0" smtClean="0"/>
              <a:t>].</a:t>
            </a:r>
            <a:endParaRPr lang="en-US" sz="3500" b="1" dirty="0" smtClean="0"/>
          </a:p>
          <a:p>
            <a:r>
              <a:rPr lang="en-US" sz="3500" b="1" dirty="0" smtClean="0"/>
              <a:t>Revelation 2:13, KJVA,  “I know thy works, and where thou </a:t>
            </a:r>
            <a:r>
              <a:rPr lang="en-US" sz="3500" b="1" dirty="0" err="1" smtClean="0"/>
              <a:t>dwellest</a:t>
            </a:r>
            <a:r>
              <a:rPr lang="en-US" sz="3500" b="1" dirty="0" smtClean="0"/>
              <a:t>, </a:t>
            </a:r>
            <a:r>
              <a:rPr lang="en-US" sz="3500" b="1" i="1" dirty="0" smtClean="0"/>
              <a:t>even</a:t>
            </a:r>
            <a:r>
              <a:rPr lang="en-US" sz="3500" b="1" dirty="0" smtClean="0"/>
              <a:t> where Satan's seat </a:t>
            </a:r>
            <a:r>
              <a:rPr lang="en-US" sz="3500" b="1" i="1" dirty="0" smtClean="0"/>
              <a:t>is</a:t>
            </a:r>
            <a:r>
              <a:rPr lang="en-US" sz="3500" b="1" dirty="0" smtClean="0"/>
              <a:t>: [</a:t>
            </a:r>
            <a:r>
              <a:rPr lang="en-US" sz="3500" b="1" dirty="0" err="1" smtClean="0"/>
              <a:t>και</a:t>
            </a:r>
            <a:r>
              <a:rPr lang="en-US" sz="3500" b="1" dirty="0" smtClean="0"/>
              <a:t> </a:t>
            </a:r>
            <a:r>
              <a:rPr lang="en-US" sz="3500" b="1" dirty="0" err="1" smtClean="0"/>
              <a:t>που</a:t>
            </a:r>
            <a:r>
              <a:rPr lang="en-US" sz="3500" b="1" dirty="0" smtClean="0"/>
              <a:t> </a:t>
            </a:r>
            <a:r>
              <a:rPr lang="en-US" sz="3500" b="1" dirty="0" err="1" smtClean="0"/>
              <a:t>κατοικεις</a:t>
            </a:r>
            <a:r>
              <a:rPr lang="en-US" sz="3500" b="1" dirty="0" smtClean="0"/>
              <a:t> </a:t>
            </a:r>
            <a:r>
              <a:rPr lang="en-US" sz="3500" b="1" dirty="0" err="1" smtClean="0"/>
              <a:t>οπου</a:t>
            </a:r>
            <a:r>
              <a:rPr lang="en-US" sz="3500" b="1" dirty="0" smtClean="0"/>
              <a:t> ο </a:t>
            </a:r>
            <a:r>
              <a:rPr lang="en-US" sz="3500" b="1" dirty="0" err="1" smtClean="0"/>
              <a:t>θρονος</a:t>
            </a:r>
            <a:r>
              <a:rPr lang="en-US" sz="3500" b="1" dirty="0" smtClean="0"/>
              <a:t> </a:t>
            </a:r>
            <a:r>
              <a:rPr lang="en-US" sz="3500" b="1" dirty="0" err="1" smtClean="0"/>
              <a:t>του</a:t>
            </a:r>
            <a:r>
              <a:rPr lang="en-US" sz="3500" b="1" dirty="0" smtClean="0"/>
              <a:t> </a:t>
            </a:r>
            <a:r>
              <a:rPr lang="en-US" sz="3500" b="1" dirty="0" err="1" smtClean="0"/>
              <a:t>σατανα</a:t>
            </a:r>
            <a:r>
              <a:rPr lang="en-US" sz="3500" b="1" dirty="0" smtClean="0"/>
              <a:t>] and thou </a:t>
            </a:r>
            <a:r>
              <a:rPr lang="en-US" sz="3500" b="1" dirty="0" err="1" smtClean="0"/>
              <a:t>holdest</a:t>
            </a:r>
            <a:r>
              <a:rPr lang="en-US" sz="3500" b="1" dirty="0" smtClean="0"/>
              <a:t> fast my name, and hast not denied my faith, even in those days wherein Antipas </a:t>
            </a:r>
            <a:r>
              <a:rPr lang="en-US" sz="3500" b="1" i="1" dirty="0" smtClean="0"/>
              <a:t>was</a:t>
            </a:r>
            <a:r>
              <a:rPr lang="en-US" sz="3500" b="1" dirty="0" smtClean="0"/>
              <a:t> my faithful martyr, who was slain among you, where Satan </a:t>
            </a:r>
            <a:r>
              <a:rPr lang="en-US" sz="3500" b="1" dirty="0" err="1" smtClean="0"/>
              <a:t>dwelleth</a:t>
            </a:r>
            <a:r>
              <a:rPr lang="en-US" sz="3500" b="1" dirty="0" smtClean="0"/>
              <a:t>.”</a:t>
            </a:r>
          </a:p>
          <a:p>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Unto Thyatira</a:t>
            </a:r>
            <a:endParaRPr lang="en-US" dirty="0"/>
          </a:p>
        </p:txBody>
      </p:sp>
      <p:sp>
        <p:nvSpPr>
          <p:cNvPr id="3" name="Content Placeholder 2"/>
          <p:cNvSpPr>
            <a:spLocks noGrp="1"/>
          </p:cNvSpPr>
          <p:nvPr>
            <p:ph idx="1"/>
          </p:nvPr>
        </p:nvSpPr>
        <p:spPr/>
        <p:txBody>
          <a:bodyPr/>
          <a:lstStyle/>
          <a:p>
            <a:r>
              <a:rPr lang="en-US" sz="3200" b="1" dirty="0" smtClean="0"/>
              <a:t>Rev 2:18,  “And unto the angel of the church in Thyatira write;”</a:t>
            </a:r>
          </a:p>
          <a:p>
            <a:r>
              <a:rPr lang="en-US" sz="3200" b="1" dirty="0" smtClean="0"/>
              <a:t>Rev 2:19,  “I know thy works…”</a:t>
            </a:r>
          </a:p>
          <a:p>
            <a:r>
              <a:rPr lang="en-US" sz="3200" b="1" dirty="0" smtClean="0"/>
              <a:t>Rev</a:t>
            </a:r>
            <a:r>
              <a:rPr lang="el-GR" sz="3200" b="1" dirty="0" smtClean="0"/>
              <a:t> 2:19,  “</a:t>
            </a:r>
            <a:r>
              <a:rPr lang="en-US" sz="3200" b="1" dirty="0" err="1" smtClean="0"/>
              <a:t>οιδα</a:t>
            </a:r>
            <a:r>
              <a:rPr lang="en-US" sz="3200" b="1" dirty="0" smtClean="0"/>
              <a:t> </a:t>
            </a:r>
            <a:r>
              <a:rPr lang="en-US" sz="3200" b="1" dirty="0" err="1" smtClean="0"/>
              <a:t>σου</a:t>
            </a:r>
            <a:r>
              <a:rPr lang="en-US" sz="3200" b="1" dirty="0" smtClean="0"/>
              <a:t> </a:t>
            </a:r>
            <a:r>
              <a:rPr lang="en-US" sz="3200" b="1" dirty="0" err="1" smtClean="0"/>
              <a:t>τα</a:t>
            </a:r>
            <a:r>
              <a:rPr lang="en-US" sz="3200" b="1" dirty="0" smtClean="0"/>
              <a:t> </a:t>
            </a:r>
            <a:r>
              <a:rPr lang="en-US" sz="3200" b="1" dirty="0" err="1" smtClean="0"/>
              <a:t>εργα</a:t>
            </a:r>
            <a:r>
              <a:rPr lang="el-GR" sz="3200" b="1" dirty="0" smtClean="0"/>
              <a:t>…” </a:t>
            </a:r>
            <a:r>
              <a:rPr lang="en-US" sz="3200" b="1" dirty="0" smtClean="0"/>
              <a:t>[GNT, TR]</a:t>
            </a:r>
          </a:p>
          <a:p>
            <a:pPr>
              <a:buNone/>
            </a:pPr>
            <a:endParaRPr 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Unto Thyatira</a:t>
            </a:r>
            <a:endParaRPr lang="en-US" dirty="0"/>
          </a:p>
        </p:txBody>
      </p:sp>
      <p:sp>
        <p:nvSpPr>
          <p:cNvPr id="3" name="Content Placeholder 2"/>
          <p:cNvSpPr>
            <a:spLocks noGrp="1"/>
          </p:cNvSpPr>
          <p:nvPr>
            <p:ph idx="1"/>
          </p:nvPr>
        </p:nvSpPr>
        <p:spPr>
          <a:xfrm>
            <a:off x="457200" y="1447800"/>
            <a:ext cx="8229600" cy="5029200"/>
          </a:xfrm>
        </p:spPr>
        <p:txBody>
          <a:bodyPr>
            <a:normAutofit lnSpcReduction="10000"/>
          </a:bodyPr>
          <a:lstStyle/>
          <a:p>
            <a:r>
              <a:rPr lang="en-US" b="1" dirty="0" smtClean="0"/>
              <a:t>Revelation 2:26, KJVA,  “And he that </a:t>
            </a:r>
            <a:r>
              <a:rPr lang="en-US" b="1" dirty="0" err="1" smtClean="0"/>
              <a:t>overcometh</a:t>
            </a:r>
            <a:r>
              <a:rPr lang="en-US" b="1" dirty="0" smtClean="0"/>
              <a:t>, and </a:t>
            </a:r>
            <a:r>
              <a:rPr lang="en-US" b="1" dirty="0" err="1" smtClean="0"/>
              <a:t>keepeth</a:t>
            </a:r>
            <a:r>
              <a:rPr lang="en-US" b="1" dirty="0" smtClean="0"/>
              <a:t> my works [</a:t>
            </a:r>
            <a:r>
              <a:rPr lang="en-US" b="1" dirty="0" err="1" smtClean="0"/>
              <a:t>τα</a:t>
            </a:r>
            <a:r>
              <a:rPr lang="en-US" b="1" dirty="0" smtClean="0"/>
              <a:t> </a:t>
            </a:r>
            <a:r>
              <a:rPr lang="en-US" b="1" dirty="0" err="1" smtClean="0"/>
              <a:t>εργα</a:t>
            </a:r>
            <a:r>
              <a:rPr lang="en-US" b="1" dirty="0" smtClean="0"/>
              <a:t> </a:t>
            </a:r>
            <a:r>
              <a:rPr lang="en-US" b="1" dirty="0" err="1" smtClean="0"/>
              <a:t>μου</a:t>
            </a:r>
            <a:r>
              <a:rPr lang="en-US" b="1" dirty="0" smtClean="0"/>
              <a:t>] unto the end, to him will I give power over the nations</a:t>
            </a:r>
            <a:r>
              <a:rPr lang="en-US" b="1" dirty="0" smtClean="0"/>
              <a:t>:”</a:t>
            </a:r>
            <a:r>
              <a:rPr lang="en-US" b="1" dirty="0" smtClean="0"/>
              <a:t> </a:t>
            </a:r>
          </a:p>
          <a:p>
            <a:r>
              <a:rPr lang="en-US" b="1" dirty="0" smtClean="0"/>
              <a:t>“The nations” are the inheritance of the Messiah.</a:t>
            </a:r>
          </a:p>
          <a:p>
            <a:r>
              <a:rPr lang="en-US" b="1" dirty="0" smtClean="0"/>
              <a:t>Psalms 2:7-8, KJVA,  “I will declare the decree: the LORD hath said unto me, Thou </a:t>
            </a:r>
            <a:r>
              <a:rPr lang="en-US" b="1" i="1" dirty="0" smtClean="0"/>
              <a:t>art</a:t>
            </a:r>
            <a:r>
              <a:rPr lang="en-US" b="1" dirty="0" smtClean="0"/>
              <a:t> my Son; this day have I begotten thee.  8,  Ask of me, and I shall give </a:t>
            </a:r>
            <a:r>
              <a:rPr lang="en-US" b="1" i="1" dirty="0" smtClean="0"/>
              <a:t>thee</a:t>
            </a:r>
            <a:r>
              <a:rPr lang="en-US" b="1" dirty="0" smtClean="0"/>
              <a:t> the heathen </a:t>
            </a:r>
            <a:r>
              <a:rPr lang="en-US" b="1" i="1" dirty="0" smtClean="0"/>
              <a:t>for</a:t>
            </a:r>
            <a:r>
              <a:rPr lang="en-US" b="1" dirty="0" smtClean="0"/>
              <a:t> </a:t>
            </a:r>
            <a:r>
              <a:rPr lang="en-US" b="1" dirty="0" err="1" smtClean="0"/>
              <a:t>thine</a:t>
            </a:r>
            <a:r>
              <a:rPr lang="en-US" b="1" dirty="0" smtClean="0"/>
              <a:t> inheritance, and the uttermost parts of the earth </a:t>
            </a:r>
            <a:r>
              <a:rPr lang="en-US" b="1" i="1" dirty="0" smtClean="0"/>
              <a:t>for</a:t>
            </a:r>
            <a:r>
              <a:rPr lang="en-US" b="1" dirty="0" smtClean="0"/>
              <a:t> thy possession.”</a:t>
            </a:r>
          </a:p>
          <a:p>
            <a:endParaRPr lang="en-U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Unto Thyatira</a:t>
            </a:r>
            <a:endParaRPr lang="en-US" dirty="0"/>
          </a:p>
        </p:txBody>
      </p:sp>
      <p:sp>
        <p:nvSpPr>
          <p:cNvPr id="3" name="Content Placeholder 2"/>
          <p:cNvSpPr>
            <a:spLocks noGrp="1"/>
          </p:cNvSpPr>
          <p:nvPr>
            <p:ph idx="1"/>
          </p:nvPr>
        </p:nvSpPr>
        <p:spPr>
          <a:xfrm>
            <a:off x="457200" y="1295400"/>
            <a:ext cx="8229600" cy="5181600"/>
          </a:xfrm>
        </p:spPr>
        <p:txBody>
          <a:bodyPr>
            <a:normAutofit/>
          </a:bodyPr>
          <a:lstStyle/>
          <a:p>
            <a:r>
              <a:rPr lang="en-US" sz="3200" b="1" dirty="0" smtClean="0"/>
              <a:t>Rev 2:27  And he shall rule [shepherd] them with a rod of iron [an iron staff]; as the vessels of a potter shall they be broken to shivers: even as I received of my Father. </a:t>
            </a:r>
          </a:p>
          <a:p>
            <a:r>
              <a:rPr lang="en-US" sz="3200" b="1" dirty="0" smtClean="0"/>
              <a:t>This </a:t>
            </a:r>
            <a:r>
              <a:rPr lang="en-US" sz="3200" b="1" dirty="0" smtClean="0"/>
              <a:t>is a reference to Psalm 2:9.</a:t>
            </a:r>
          </a:p>
          <a:p>
            <a:r>
              <a:rPr lang="en-US" sz="3200" b="1" dirty="0" smtClean="0"/>
              <a:t>Psalms 2:9, KJVA,  “Thou </a:t>
            </a:r>
            <a:r>
              <a:rPr lang="en-US" sz="3200" b="1" dirty="0" err="1" smtClean="0"/>
              <a:t>shalt</a:t>
            </a:r>
            <a:r>
              <a:rPr lang="en-US" sz="3200" b="1" dirty="0" smtClean="0"/>
              <a:t> break them with a rod of iron; thou </a:t>
            </a:r>
            <a:r>
              <a:rPr lang="en-US" sz="3200" b="1" dirty="0" err="1" smtClean="0"/>
              <a:t>shalt</a:t>
            </a:r>
            <a:r>
              <a:rPr lang="en-US" sz="3200" b="1" dirty="0" smtClean="0"/>
              <a:t> dash them in pieces like a potter's vessel.”</a:t>
            </a:r>
          </a:p>
          <a:p>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Man Child</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This is the man child of Revelation 12:5.</a:t>
            </a:r>
          </a:p>
          <a:p>
            <a:r>
              <a:rPr lang="en-US" b="1" dirty="0" smtClean="0"/>
              <a:t>Revelation 12:5, KJVA,  “And she brought forth a man child, who was to rule all nations with a rod of iron: and her child was caught up unto God, and </a:t>
            </a:r>
            <a:r>
              <a:rPr lang="en-US" b="1" i="1" dirty="0" smtClean="0"/>
              <a:t>to</a:t>
            </a:r>
            <a:r>
              <a:rPr lang="en-US" b="1" dirty="0" smtClean="0"/>
              <a:t> his throne</a:t>
            </a:r>
            <a:r>
              <a:rPr lang="en-US" b="1" dirty="0" smtClean="0"/>
              <a:t>.”</a:t>
            </a:r>
            <a:r>
              <a:rPr lang="en-US" b="1" dirty="0" smtClean="0"/>
              <a:t> </a:t>
            </a:r>
          </a:p>
          <a:p>
            <a:r>
              <a:rPr lang="en-US" b="1" dirty="0" smtClean="0"/>
              <a:t>Revelation 19:15-16, KJVA  15,  “And out of his mouth </a:t>
            </a:r>
            <a:r>
              <a:rPr lang="en-US" b="1" dirty="0" err="1" smtClean="0"/>
              <a:t>goeth</a:t>
            </a:r>
            <a:r>
              <a:rPr lang="en-US" b="1" dirty="0" smtClean="0"/>
              <a:t> a sharp sword, that with it he should smite the nations: and he shall rule [shepherd]them with a rod [staff] of iron: and he </a:t>
            </a:r>
            <a:r>
              <a:rPr lang="en-US" b="1" dirty="0" err="1" smtClean="0"/>
              <a:t>treadeth</a:t>
            </a:r>
            <a:r>
              <a:rPr lang="en-US" b="1" dirty="0" smtClean="0"/>
              <a:t> the winepress of the fierceness and wrath of Almighty God.  16,  And he hath on </a:t>
            </a:r>
            <a:r>
              <a:rPr lang="en-US" b="1" i="1" dirty="0" smtClean="0"/>
              <a:t>his</a:t>
            </a:r>
            <a:r>
              <a:rPr lang="en-US" b="1" dirty="0" smtClean="0"/>
              <a:t> vesture and on his thigh a name written, KING OF KINGS, AND LORD OF LORDS.”</a:t>
            </a:r>
          </a:p>
          <a:p>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Reign With Christ</a:t>
            </a:r>
            <a:endParaRPr lang="en-US" dirty="0"/>
          </a:p>
        </p:txBody>
      </p:sp>
      <p:sp>
        <p:nvSpPr>
          <p:cNvPr id="3" name="Content Placeholder 2"/>
          <p:cNvSpPr>
            <a:spLocks noGrp="1"/>
          </p:cNvSpPr>
          <p:nvPr>
            <p:ph idx="1"/>
          </p:nvPr>
        </p:nvSpPr>
        <p:spPr/>
        <p:txBody>
          <a:bodyPr/>
          <a:lstStyle/>
          <a:p>
            <a:r>
              <a:rPr lang="en-US" sz="3200" b="1" dirty="0" smtClean="0"/>
              <a:t>He that keeps the works of the Son (</a:t>
            </a:r>
            <a:r>
              <a:rPr lang="en-US" sz="3200" b="1" dirty="0" smtClean="0"/>
              <a:t>Revelation </a:t>
            </a:r>
            <a:r>
              <a:rPr lang="en-US" sz="3200" b="1" dirty="0" smtClean="0"/>
              <a:t>2:26) will inherit the nations with Him and will rule with Him with a staff of iron, which is an uncompromising standard of holiness.</a:t>
            </a:r>
            <a:endParaRPr lang="en-US" sz="3200" dirty="0" smtClean="0"/>
          </a:p>
          <a:p>
            <a:endParaRPr lang="en-US" dirty="0"/>
          </a:p>
        </p:txBody>
      </p:sp>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ilk">
  <a:themeElements>
    <a:clrScheme name="Slik-1">
      <a:dk1>
        <a:srgbClr val="000000"/>
      </a:dk1>
      <a:lt1>
        <a:srgbClr val="FFFFFF"/>
      </a:lt1>
      <a:dk2>
        <a:srgbClr val="043988"/>
      </a:dk2>
      <a:lt2>
        <a:srgbClr val="92C2EB"/>
      </a:lt2>
      <a:accent1>
        <a:srgbClr val="836AAE"/>
      </a:accent1>
      <a:accent2>
        <a:srgbClr val="5DA577"/>
      </a:accent2>
      <a:accent3>
        <a:srgbClr val="678EB9"/>
      </a:accent3>
      <a:accent4>
        <a:srgbClr val="F7A611"/>
      </a:accent4>
      <a:accent5>
        <a:srgbClr val="A1AB38"/>
      </a:accent5>
      <a:accent6>
        <a:srgbClr val="C17790"/>
      </a:accent6>
      <a:hlink>
        <a:srgbClr val="DA5723"/>
      </a:hlink>
      <a:folHlink>
        <a:srgbClr val="226CA5"/>
      </a:folHlink>
    </a:clrScheme>
    <a:fontScheme name="Slik-1">
      <a:majorFont>
        <a:latin typeface="Arial"/>
        <a:ea typeface=""/>
        <a:cs typeface=""/>
        <a:font script="Jpan" typeface="ＭＳ Ｐゴシック"/>
        <a:font script="Hang" typeface="돋음"/>
        <a:font script="Hans" typeface="方正姚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돋음"/>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Slik-1">
      <a:fillStyleLst>
        <a:solidFill>
          <a:schemeClr val="phClr"/>
        </a:solidFill>
        <a:gradFill rotWithShape="1">
          <a:gsLst>
            <a:gs pos="0">
              <a:schemeClr val="phClr">
                <a:tint val="20000"/>
                <a:satMod val="250000"/>
              </a:schemeClr>
            </a:gs>
            <a:gs pos="30000">
              <a:schemeClr val="phClr">
                <a:tint val="60000"/>
                <a:satMod val="250000"/>
              </a:schemeClr>
            </a:gs>
            <a:gs pos="50000">
              <a:schemeClr val="phClr">
                <a:tint val="57000"/>
                <a:satMod val="250000"/>
              </a:schemeClr>
            </a:gs>
            <a:gs pos="100000">
              <a:schemeClr val="phClr">
                <a:tint val="28000"/>
                <a:satMod val="250000"/>
              </a:schemeClr>
            </a:gs>
          </a:gsLst>
          <a:lin ang="6960000" scaled="1"/>
        </a:gradFill>
        <a:gradFill rotWithShape="1">
          <a:gsLst>
            <a:gs pos="0">
              <a:schemeClr val="phClr">
                <a:shade val="80000"/>
                <a:satMod val="200000"/>
              </a:schemeClr>
            </a:gs>
            <a:gs pos="30000">
              <a:schemeClr val="phClr">
                <a:shade val="20000"/>
                <a:satMod val="250000"/>
              </a:schemeClr>
            </a:gs>
            <a:gs pos="50000">
              <a:schemeClr val="phClr">
                <a:shade val="23000"/>
                <a:satMod val="250000"/>
              </a:schemeClr>
            </a:gs>
            <a:gs pos="60000">
              <a:schemeClr val="phClr">
                <a:shade val="29000"/>
                <a:satMod val="230000"/>
              </a:schemeClr>
            </a:gs>
            <a:gs pos="100000">
              <a:schemeClr val="phClr">
                <a:shade val="70000"/>
                <a:satMod val="200000"/>
              </a:schemeClr>
            </a:gs>
          </a:gsLst>
          <a:lin ang="6960000" scaled="1"/>
        </a:gradFill>
      </a:fillStyleLst>
      <a:lnStyleLst>
        <a:ln w="12700" cap="flat" cmpd="sng" algn="ctr">
          <a:solidFill>
            <a:schemeClr val="ph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63500" dist="50800" dir="5400000" algn="tl" rotWithShape="0">
              <a:srgbClr val="000000">
                <a:alpha val="35000"/>
              </a:srgbClr>
            </a:outerShdw>
          </a:effectLst>
        </a:effectStyle>
        <a:effectStyle>
          <a:effectLst>
            <a:outerShdw blurRad="63500" dist="50800" dir="5400000" algn="tl" rotWithShape="0">
              <a:srgbClr val="000000">
                <a:alpha val="35000"/>
              </a:srgbClr>
            </a:outerShdw>
          </a:effectLst>
          <a:scene3d>
            <a:camera prst="orthographicFront">
              <a:rot lat="0" lon="0" rev="0"/>
            </a:camera>
            <a:lightRig rig="soft" dir="t"/>
          </a:scene3d>
          <a:sp3d>
            <a:bevelT w="127000" h="12700"/>
          </a:sp3d>
        </a:effectStyle>
        <a:effectStyle>
          <a:effectLst>
            <a:outerShdw blurRad="63500" dist="50800" dir="5400000" algn="tl" rotWithShape="0">
              <a:srgbClr val="000000">
                <a:alpha val="35000"/>
              </a:srgbClr>
            </a:outerShdw>
          </a:effectLst>
          <a:scene3d>
            <a:camera prst="orthographicFront">
              <a:rot lat="0" lon="0" rev="0"/>
            </a:camera>
            <a:lightRig rig="soft" dir="t"/>
          </a:scene3d>
          <a:sp3d>
            <a:bevelT w="152400" h="25400"/>
          </a:sp3d>
        </a:effectStyle>
      </a:effectStyleLst>
      <a:bgFillStyleLst>
        <a:solidFill>
          <a:schemeClr val="phClr"/>
        </a:solidFill>
        <a:gradFill rotWithShape="1">
          <a:gsLst>
            <a:gs pos="0">
              <a:schemeClr val="phClr">
                <a:tint val="100000"/>
                <a:shade val="50000"/>
                <a:satMod val="150000"/>
              </a:schemeClr>
            </a:gs>
            <a:gs pos="50000">
              <a:schemeClr val="phClr">
                <a:tint val="85000"/>
                <a:shade val="100000"/>
                <a:satMod val="140000"/>
              </a:schemeClr>
            </a:gs>
            <a:gs pos="100000">
              <a:schemeClr val="phClr">
                <a:shade val="50000"/>
                <a:satMod val="150000"/>
              </a:schemeClr>
            </a:gs>
          </a:gsLst>
          <a:lin ang="5400000" scaled="1"/>
        </a:gradFill>
        <a:blipFill>
          <a:blip xmlns:r="http://schemas.openxmlformats.org/officeDocument/2006/relationships" r:embed="rId1">
            <a:duotone>
              <a:schemeClr val="phClr">
                <a:shade val="55000"/>
                <a:satMod val="150000"/>
              </a:schemeClr>
              <a:schemeClr val="phClr">
                <a:tint val="0"/>
                <a:satMod val="1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Silk</Template>
  <TotalTime>56</TotalTime>
  <Words>847</Words>
  <Application>Microsoft Office PowerPoint</Application>
  <PresentationFormat>On-screen Show (4:3)</PresentationFormat>
  <Paragraphs>50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Silk</vt:lpstr>
      <vt:lpstr>“I Know Thy Works”</vt:lpstr>
      <vt:lpstr>Unto Ephesus</vt:lpstr>
      <vt:lpstr>Unto Smyrna</vt:lpstr>
      <vt:lpstr>Unto Pergamos</vt:lpstr>
      <vt:lpstr>Unto Thyatira</vt:lpstr>
      <vt:lpstr>Unto Thyatira</vt:lpstr>
      <vt:lpstr>Unto Thyatira</vt:lpstr>
      <vt:lpstr>The Man Child</vt:lpstr>
      <vt:lpstr>We Reign With Christ</vt:lpstr>
      <vt:lpstr>The Works of God</vt:lpstr>
      <vt:lpstr>Keepers of the Word</vt:lpstr>
      <vt:lpstr>Unto the Laodiceans</vt:lpstr>
      <vt:lpstr>Enthroned With Christ</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Louis G. Hulsey</dc:creator>
  <cp:lastModifiedBy>Louis G. Hulsey</cp:lastModifiedBy>
  <cp:revision>8</cp:revision>
  <dcterms:created xsi:type="dcterms:W3CDTF">2010-10-21T00:06:38Z</dcterms:created>
  <dcterms:modified xsi:type="dcterms:W3CDTF">2010-10-21T01:03:24Z</dcterms:modified>
</cp:coreProperties>
</file>