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38FFC-4479-4E3B-882A-83B49FDEED67}" type="datetimeFigureOut">
              <a:rPr lang="en-US" smtClean="0"/>
              <a:pPr/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09ACE-AF08-4C29-B506-25175D88B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772400" cy="903534"/>
          </a:xfrm>
        </p:spPr>
        <p:txBody>
          <a:bodyPr/>
          <a:lstStyle/>
          <a:p>
            <a:pPr algn="ctr"/>
            <a:r>
              <a:rPr lang="en-US" sz="4000" b="1" dirty="0" smtClean="0"/>
              <a:t>God’s Order in the Family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5029200"/>
            <a:ext cx="3181376" cy="8382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b="1" dirty="0" smtClean="0"/>
              <a:t>Louis G. Hulsey</a:t>
            </a:r>
          </a:p>
          <a:p>
            <a:pPr algn="l"/>
            <a:r>
              <a:rPr lang="en-US" b="1" dirty="0" smtClean="0"/>
              <a:t>March 11, 2012</a:t>
            </a:r>
          </a:p>
          <a:p>
            <a:pPr algn="l"/>
            <a:r>
              <a:rPr lang="en-US" b="1" dirty="0" smtClean="0"/>
              <a:t>Casa Grande, Arizon</a:t>
            </a:r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2064"/>
            <a:ext cx="8153400" cy="914400"/>
          </a:xfrm>
        </p:spPr>
        <p:txBody>
          <a:bodyPr/>
          <a:lstStyle/>
          <a:p>
            <a:r>
              <a:rPr lang="en-US" b="1" dirty="0" smtClean="0"/>
              <a:t>Examine Cause of the 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Remember that every problem is based on cause and effect.</a:t>
            </a:r>
          </a:p>
          <a:p>
            <a:r>
              <a:rPr lang="en-US" sz="3600" b="1" dirty="0" smtClean="0"/>
              <a:t>Wrong attitudes and wrong thinking produce wrong actions and create problems.</a:t>
            </a:r>
          </a:p>
          <a:p>
            <a:r>
              <a:rPr lang="en-US" sz="3600" b="1" dirty="0" smtClean="0"/>
              <a:t>We must examine our attitudes and discern their cause.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Perceptions of Reality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Many causes are not real but perceived causes.</a:t>
            </a:r>
            <a:endParaRPr lang="en-US" sz="3200" dirty="0" smtClean="0"/>
          </a:p>
          <a:p>
            <a:r>
              <a:rPr lang="en-US" sz="3200" b="1" dirty="0" smtClean="0"/>
              <a:t>Many problems in families and church do not come from reality but from perceptions of reality.</a:t>
            </a:r>
            <a:endParaRPr lang="en-US" sz="3200" dirty="0" smtClean="0"/>
          </a:p>
          <a:p>
            <a:r>
              <a:rPr lang="en-US" sz="3200" b="1" dirty="0" smtClean="0"/>
              <a:t>Is the way you perceive a situation really true?  Examine your perceptions.  You may be deceived by the deceiver who has had a lot of practice deceiving people.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762000"/>
          </a:xfrm>
        </p:spPr>
        <p:txBody>
          <a:bodyPr/>
          <a:lstStyle/>
          <a:p>
            <a:r>
              <a:rPr lang="en-US" b="1" dirty="0" smtClean="0"/>
              <a:t>Who Are You?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06016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Are you the smartest or the prettiest person in your family or in your school?</a:t>
            </a:r>
          </a:p>
          <a:p>
            <a:r>
              <a:rPr lang="en-US" b="1" dirty="0" smtClean="0"/>
              <a:t>Are you the most handsome guy in your company or in the church?</a:t>
            </a:r>
          </a:p>
          <a:p>
            <a:r>
              <a:rPr lang="en-US" b="1" dirty="0" smtClean="0"/>
              <a:t>Our self-concept affects everything we do and every person to whom we relate.  Our self-concept sets the limits of what we can do and where we can go. </a:t>
            </a:r>
          </a:p>
          <a:p>
            <a:r>
              <a:rPr lang="en-US" b="1" dirty="0" smtClean="0"/>
              <a:t>Do you believe you can go to see the President, or do you believe you could fly a jet liner? </a:t>
            </a:r>
          </a:p>
          <a:p>
            <a:r>
              <a:rPr lang="en-US" b="1" dirty="0" smtClean="0"/>
              <a:t>Do you believe you are loved or hated or ignored or accepted?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Developing Right Attitudes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We develop right attitudes about ourselves when we compare ourselves with Jesus Christ, how He has delivered us from sin and how </a:t>
            </a:r>
            <a:r>
              <a:rPr lang="en-US" sz="3200" b="1" u="sng" dirty="0" smtClean="0"/>
              <a:t>He builds His character in us.</a:t>
            </a:r>
          </a:p>
          <a:p>
            <a:r>
              <a:rPr lang="en-US" sz="3200" b="1" dirty="0" smtClean="0"/>
              <a:t>We learn that we are approved in Christ.  God approves of us because He approves of His Son and we are hidden in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Developing Wrong Attitudes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We develop wrong attitudes about ourselves by comparing ourselves to the standards of those around us in order to gain their approval (11).</a:t>
            </a:r>
          </a:p>
          <a:p>
            <a:pPr lvl="1"/>
            <a:r>
              <a:rPr lang="en-US" b="1" dirty="0" smtClean="0"/>
              <a:t>	2 Corinthians 10:12,  “For we dare not make ourselves of the number, or compare ourselves with some that commend themselves: but they measuring themselves by themselves, and comparing themselves among themselves, are not wise.”</a:t>
            </a:r>
          </a:p>
          <a:p>
            <a:pPr lvl="1"/>
            <a:r>
              <a:rPr lang="en-US" b="1" dirty="0" smtClean="0"/>
              <a:t>	2 Corinthians 10:18,  “For not he that </a:t>
            </a:r>
            <a:r>
              <a:rPr lang="en-US" b="1" dirty="0" err="1" smtClean="0"/>
              <a:t>commendeth</a:t>
            </a:r>
            <a:r>
              <a:rPr lang="en-US" b="1" dirty="0" smtClean="0"/>
              <a:t> himself is approved, but whom the Lord </a:t>
            </a:r>
            <a:r>
              <a:rPr lang="en-US" b="1" dirty="0" err="1" smtClean="0"/>
              <a:t>commendeth</a:t>
            </a:r>
            <a:r>
              <a:rPr lang="en-US" b="1" dirty="0" smtClean="0"/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12064"/>
            <a:ext cx="8534400" cy="914400"/>
          </a:xfrm>
        </p:spPr>
        <p:txBody>
          <a:bodyPr/>
          <a:lstStyle/>
          <a:p>
            <a:r>
              <a:rPr lang="en-US" sz="3900" b="1" dirty="0" smtClean="0"/>
              <a:t>God Honors Those Who Honor Him</a:t>
            </a:r>
            <a:endParaRPr lang="en-US" sz="3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257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God will honor us as we honor Him.</a:t>
            </a:r>
          </a:p>
          <a:p>
            <a:pPr lvl="1"/>
            <a:r>
              <a:rPr lang="en-US" sz="2800" b="1" dirty="0" smtClean="0"/>
              <a:t>	1Samueal 2:30,  “Wherefore the LORD God of Israel </a:t>
            </a:r>
            <a:r>
              <a:rPr lang="en-US" sz="2800" b="1" dirty="0" err="1" smtClean="0"/>
              <a:t>saith</a:t>
            </a:r>
            <a:r>
              <a:rPr lang="en-US" sz="2800" b="1" dirty="0" smtClean="0"/>
              <a:t>, I said indeed </a:t>
            </a:r>
            <a:r>
              <a:rPr lang="en-US" sz="2800" b="1" i="1" dirty="0" smtClean="0"/>
              <a:t>that</a:t>
            </a:r>
            <a:r>
              <a:rPr lang="en-US" sz="2800" b="1" dirty="0" smtClean="0"/>
              <a:t> thy house, and the house of thy father, should walk before me for ever: but now the LORD </a:t>
            </a:r>
            <a:r>
              <a:rPr lang="en-US" sz="2800" b="1" dirty="0" err="1" smtClean="0"/>
              <a:t>saith</a:t>
            </a:r>
            <a:r>
              <a:rPr lang="en-US" sz="2800" b="1" dirty="0" smtClean="0"/>
              <a:t>, Be it far from me; for them that </a:t>
            </a:r>
            <a:r>
              <a:rPr lang="en-US" sz="2800" b="1" dirty="0" err="1" smtClean="0"/>
              <a:t>honour</a:t>
            </a:r>
            <a:r>
              <a:rPr lang="en-US" sz="2800" b="1" dirty="0" smtClean="0"/>
              <a:t> me I will </a:t>
            </a:r>
            <a:r>
              <a:rPr lang="en-US" sz="2800" b="1" dirty="0" err="1" smtClean="0"/>
              <a:t>honour</a:t>
            </a:r>
            <a:r>
              <a:rPr lang="en-US" sz="2800" b="1" dirty="0" smtClean="0"/>
              <a:t>, and they that despise me shall be lightly esteemed.”</a:t>
            </a:r>
          </a:p>
          <a:p>
            <a:pPr lvl="1"/>
            <a:r>
              <a:rPr lang="en-US" sz="2800" b="1" dirty="0" smtClean="0"/>
              <a:t>	John 12:26,  “If any man serve me, let him follow me; and where I am, there shall also my servant be: if any man serve me, him will </a:t>
            </a:r>
            <a:r>
              <a:rPr lang="en-US" sz="2800" b="1" i="1" dirty="0" smtClean="0"/>
              <a:t>my</a:t>
            </a:r>
            <a:r>
              <a:rPr lang="en-US" sz="2800" b="1" dirty="0" smtClean="0"/>
              <a:t> Father </a:t>
            </a:r>
            <a:r>
              <a:rPr lang="en-US" sz="2800" b="1" dirty="0" err="1" smtClean="0"/>
              <a:t>honour</a:t>
            </a:r>
            <a:r>
              <a:rPr lang="en-US" sz="2800" b="1" dirty="0" smtClean="0"/>
              <a:t>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Self-Rejecter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334000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The Self-Rejecter</a:t>
            </a:r>
          </a:p>
          <a:p>
            <a:r>
              <a:rPr lang="en-US" sz="3400" b="1" dirty="0" smtClean="0"/>
              <a:t>The self-rejecter is usually under pressure to be perfect.</a:t>
            </a:r>
          </a:p>
          <a:p>
            <a:r>
              <a:rPr lang="en-US" sz="3400" b="1" dirty="0" smtClean="0"/>
              <a:t>He is under pressure to be approved by others.</a:t>
            </a:r>
          </a:p>
          <a:p>
            <a:r>
              <a:rPr lang="en-US" sz="3400" b="1" dirty="0" smtClean="0"/>
              <a:t>He sets for himself high ideals and then lives in terrible frustration when they are not accomplished.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Self-Rejecter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The Self-Rejecter endures a vicious cycle of defeat.  High Goals produce Frustration which produces Defeat and More Failure.</a:t>
            </a:r>
          </a:p>
          <a:p>
            <a:r>
              <a:rPr lang="en-US" sz="3200" b="1" dirty="0" smtClean="0"/>
              <a:t>Self-rejection is the greatest hurt you can endure and leaves the deepest scars.  Self-rejection is ultimately a rejection of how God made you.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Self-Rejecter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1.  Becomes Bitter</a:t>
            </a:r>
          </a:p>
          <a:p>
            <a:pPr lvl="1"/>
            <a:r>
              <a:rPr lang="en-US" sz="3200" b="1" dirty="0" smtClean="0"/>
              <a:t>	Hebrews 12:15, “ Looking diligently lest any man fail of the grace of God; lest any root of bitterness springing up trouble </a:t>
            </a:r>
            <a:r>
              <a:rPr lang="en-US" sz="3200" b="1" i="1" dirty="0" smtClean="0"/>
              <a:t>you</a:t>
            </a:r>
            <a:r>
              <a:rPr lang="en-US" sz="3200" b="1" dirty="0" smtClean="0"/>
              <a:t>, and thereby many be defiled;”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Self-Rejecter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2.  Justifies his failures</a:t>
            </a:r>
          </a:p>
          <a:p>
            <a:pPr lvl="1"/>
            <a:r>
              <a:rPr lang="en-US" sz="3200" b="1" dirty="0" smtClean="0"/>
              <a:t>	a. Blames others: His wife &amp; children live in fear and pass on this habit to their families and friends.</a:t>
            </a:r>
          </a:p>
          <a:p>
            <a:pPr lvl="1"/>
            <a:r>
              <a:rPr lang="en-US" sz="3200" b="1" dirty="0" smtClean="0"/>
              <a:t>	b. Pretends to be disinterested</a:t>
            </a:r>
          </a:p>
          <a:p>
            <a:pPr lvl="1"/>
            <a:r>
              <a:rPr lang="en-US" sz="3200" b="1" dirty="0" smtClean="0"/>
              <a:t>	c. Adopts the false values of rebellious friends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God Allows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God allows us to have problems in order to bless us.</a:t>
            </a:r>
          </a:p>
          <a:p>
            <a:r>
              <a:rPr lang="en-US" b="1" dirty="0" smtClean="0"/>
              <a:t>Can you list your problems?</a:t>
            </a:r>
            <a:br>
              <a:rPr lang="en-US" b="1" dirty="0" smtClean="0"/>
            </a:br>
            <a:r>
              <a:rPr lang="en-US" b="1" dirty="0" smtClean="0"/>
              <a:t>Not enough money.</a:t>
            </a:r>
            <a:br>
              <a:rPr lang="en-US" b="1" dirty="0" smtClean="0"/>
            </a:br>
            <a:r>
              <a:rPr lang="en-US" b="1" dirty="0" smtClean="0"/>
              <a:t>Not enough time.</a:t>
            </a:r>
            <a:br>
              <a:rPr lang="en-US" b="1" dirty="0" smtClean="0"/>
            </a:br>
            <a:r>
              <a:rPr lang="en-US" b="1" dirty="0" smtClean="0"/>
              <a:t>Worry and stress.</a:t>
            </a:r>
            <a:br>
              <a:rPr lang="en-US" b="1" dirty="0" smtClean="0"/>
            </a:br>
            <a:r>
              <a:rPr lang="en-US" b="1" dirty="0" smtClean="0"/>
              <a:t>Fear of failure.</a:t>
            </a:r>
            <a:br>
              <a:rPr lang="en-US" b="1" dirty="0" smtClean="0"/>
            </a:br>
            <a:r>
              <a:rPr lang="en-US" b="1" dirty="0" smtClean="0"/>
              <a:t>Fear of rejection.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Self-Rejecter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3.  Rebels against God</a:t>
            </a:r>
          </a:p>
          <a:p>
            <a:r>
              <a:rPr lang="en-US" sz="3200" b="1" dirty="0" smtClean="0"/>
              <a:t>4.  Becomes critical of others &amp; believes all are as he is</a:t>
            </a:r>
          </a:p>
          <a:p>
            <a:r>
              <a:rPr lang="en-US" sz="3200" b="1" dirty="0" smtClean="0"/>
              <a:t>5.  Has difficulty believing God</a:t>
            </a:r>
          </a:p>
          <a:p>
            <a:r>
              <a:rPr lang="en-US" sz="3200" b="1" dirty="0" smtClean="0"/>
              <a:t>6.  Has difficulty in loving others or accepting love</a:t>
            </a:r>
          </a:p>
          <a:p>
            <a:r>
              <a:rPr lang="en-US" sz="3200" b="1" dirty="0" smtClean="0"/>
              <a:t>7.  Chooses friends like himself who reinforce what he thinks of himself.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762000"/>
          </a:xfrm>
        </p:spPr>
        <p:txBody>
          <a:bodyPr/>
          <a:lstStyle/>
          <a:p>
            <a:r>
              <a:rPr lang="en-US" b="1" dirty="0" smtClean="0"/>
              <a:t>Evidences of Self-Rejection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21256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A.  Over-attention to clothes:  This may be an attempt to cover up for unchangeable physical features which are rejected.</a:t>
            </a:r>
          </a:p>
          <a:p>
            <a:r>
              <a:rPr lang="en-US" b="1" dirty="0" smtClean="0"/>
              <a:t>B.  Inability to trust God:  If we reject God’s design in making us we may reject the Designer.</a:t>
            </a:r>
          </a:p>
          <a:p>
            <a:r>
              <a:rPr lang="en-US" b="1" dirty="0" smtClean="0"/>
              <a:t>C.  Excessive shyness:  Fear of what others think of us may make others reflect that fear back to us.  We may put up a false front or exaggerate about ourselves or experiences.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Evidences of Self-Rejection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06016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D.  Difficulty loving others:  If we do not love ourselves, we cannot give or accept love.</a:t>
            </a:r>
          </a:p>
          <a:p>
            <a:r>
              <a:rPr lang="en-US" b="1" dirty="0" smtClean="0"/>
              <a:t>E.  Self-criticism:  We may complain about unchangeable physical features, abilities, or social standing.</a:t>
            </a:r>
          </a:p>
          <a:p>
            <a:r>
              <a:rPr lang="en-US" b="1" dirty="0" smtClean="0"/>
              <a:t>F.  Wishful Comparison with Others:  Desiring to be different in unchangeable features is evidence of self-rejection.  Romans 9:20,  “Nay but, O man, who art thou that </a:t>
            </a:r>
            <a:r>
              <a:rPr lang="en-US" b="1" dirty="0" err="1" smtClean="0"/>
              <a:t>repliest</a:t>
            </a:r>
            <a:r>
              <a:rPr lang="en-US" b="1" dirty="0" smtClean="0"/>
              <a:t> against God? Shall the thing formed say to him that formed </a:t>
            </a:r>
            <a:r>
              <a:rPr lang="en-US" b="1" i="1" dirty="0" smtClean="0"/>
              <a:t>it</a:t>
            </a:r>
            <a:r>
              <a:rPr lang="en-US" b="1" dirty="0" smtClean="0"/>
              <a:t>, Why hast thou made me thus?”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Evidences of Self-Rejection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G.  Floating Bitterness:  Those who say they hate themselves will finally direct their hatred toward the One who made them.  Ephesians 5:29, 0” For no man ever yet hated his own flesh; but </a:t>
            </a:r>
            <a:r>
              <a:rPr lang="en-US" sz="3200" b="1" dirty="0" err="1" smtClean="0"/>
              <a:t>nourisheth</a:t>
            </a:r>
            <a:r>
              <a:rPr lang="en-US" sz="3200" b="1" dirty="0" smtClean="0"/>
              <a:t> and </a:t>
            </a:r>
            <a:r>
              <a:rPr lang="en-US" sz="3200" b="1" dirty="0" err="1" smtClean="0"/>
              <a:t>cherisheth</a:t>
            </a:r>
            <a:r>
              <a:rPr lang="en-US" sz="3200" b="1" dirty="0" smtClean="0"/>
              <a:t> it, even as the Lord the church:”</a:t>
            </a:r>
          </a:p>
          <a:p>
            <a:r>
              <a:rPr lang="en-US" sz="3200" b="1" dirty="0" smtClean="0"/>
              <a:t>H.  Perfectionism.:  Perfectionism is an unhealthy evidence of self-rejection.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Evidences of Self-Rejection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07760"/>
          </a:xfrm>
        </p:spPr>
        <p:txBody>
          <a:bodyPr/>
          <a:lstStyle/>
          <a:p>
            <a:r>
              <a:rPr lang="en-US" sz="3200" b="1" dirty="0" smtClean="0"/>
              <a:t>I.   Attitudes of Superiority:  Refusing to associate with certain people indicates a sense of both pride and inferiority.  A person who appears superior is trying to compensate for feelings of inferiority.</a:t>
            </a:r>
          </a:p>
          <a:p>
            <a:r>
              <a:rPr lang="en-US" sz="3200" b="1" dirty="0" smtClean="0"/>
              <a:t>J.  Awkward Attempts to Hide Unchangeable Defects:  Actions or statements to cover up “defects” may indicate self-rejection.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Evidences of Self-Rejection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K.  Extravagance:  Lavish spending in hopes of the approval of others is evidence of self-rejection.  Luke 12:15,  “And he said unto them, Take heed, and beware of covetousness: for a man's life </a:t>
            </a:r>
            <a:r>
              <a:rPr lang="en-US" b="1" dirty="0" err="1" smtClean="0"/>
              <a:t>consisteth</a:t>
            </a:r>
            <a:r>
              <a:rPr lang="en-US" b="1" dirty="0" smtClean="0"/>
              <a:t> not in the abundance of the things which he </a:t>
            </a:r>
            <a:r>
              <a:rPr lang="en-US" b="1" dirty="0" err="1" smtClean="0"/>
              <a:t>possesseth</a:t>
            </a:r>
            <a:r>
              <a:rPr lang="en-US" b="1" dirty="0" smtClean="0"/>
              <a:t>.”</a:t>
            </a:r>
          </a:p>
          <a:p>
            <a:r>
              <a:rPr lang="en-US" b="1" dirty="0" smtClean="0"/>
              <a:t>L.  Wrong Priorities:  To neglect responsibilities in order to gain approval from others is a sure sign of self-rejection.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Overcoming Self-Rejection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Acknowledge that we have value in Christ.</a:t>
            </a:r>
          </a:p>
          <a:p>
            <a:r>
              <a:rPr lang="en-US" b="1" dirty="0" smtClean="0"/>
              <a:t>Acknowledge that we are fearfully and wonderfully made.</a:t>
            </a:r>
          </a:p>
          <a:p>
            <a:pPr lvl="1"/>
            <a:r>
              <a:rPr lang="en-US" sz="3000" b="1" dirty="0" smtClean="0"/>
              <a:t>Psalm 139:14,  “I will praise thee; for I am fearfully </a:t>
            </a:r>
            <a:r>
              <a:rPr lang="en-US" sz="3000" b="1" i="1" dirty="0" smtClean="0"/>
              <a:t>and wonderfully made: </a:t>
            </a:r>
            <a:r>
              <a:rPr lang="en-US" sz="3000" b="1" i="1" dirty="0" err="1" smtClean="0"/>
              <a:t>marvellous</a:t>
            </a:r>
            <a:r>
              <a:rPr lang="en-US" sz="3000" b="1" i="1" dirty="0" smtClean="0"/>
              <a:t> are thy works; and that my soul </a:t>
            </a:r>
            <a:r>
              <a:rPr lang="en-US" sz="3000" b="1" i="1" dirty="0" err="1" smtClean="0"/>
              <a:t>knoweth</a:t>
            </a:r>
            <a:r>
              <a:rPr lang="en-US" sz="3000" b="1" i="1" dirty="0" smtClean="0"/>
              <a:t> right well.”</a:t>
            </a:r>
          </a:p>
          <a:p>
            <a:r>
              <a:rPr lang="en-US" b="1" dirty="0" smtClean="0"/>
              <a:t>Acknowledge that God has a purpose for your life.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Response to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Our response to the problem determines our future.</a:t>
            </a:r>
          </a:p>
          <a:p>
            <a:r>
              <a:rPr lang="en-US" sz="3200" b="1" dirty="0" smtClean="0"/>
              <a:t>Problems motivate us to change.  </a:t>
            </a:r>
            <a:br>
              <a:rPr lang="en-US" sz="3200" b="1" dirty="0" smtClean="0"/>
            </a:br>
            <a:r>
              <a:rPr lang="en-US" sz="3200" b="1" dirty="0" smtClean="0"/>
              <a:t>“No pain, no change.”   </a:t>
            </a:r>
            <a:br>
              <a:rPr lang="en-US" sz="3200" b="1" dirty="0" smtClean="0"/>
            </a:br>
            <a:r>
              <a:rPr lang="en-US" sz="3200" b="1" dirty="0" smtClean="0"/>
              <a:t>Pain motivates us to change our behavior.</a:t>
            </a:r>
          </a:p>
          <a:p>
            <a:r>
              <a:rPr lang="en-US" sz="3200" b="1" dirty="0" smtClean="0"/>
              <a:t>The correct response can cure the problem.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Proper Response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God is more concerned about your proper response to a problem than removing the problem.</a:t>
            </a:r>
          </a:p>
          <a:p>
            <a:r>
              <a:rPr lang="en-US" sz="3600" b="1" dirty="0" smtClean="0"/>
              <a:t>God gives grace to the humble.  When we face problems we must humble ourselves in order to receive grace.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Five Benefits From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1612"/>
            <a:ext cx="7772400" cy="5057788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1. * The benefit of receiving more grace from God.  </a:t>
            </a:r>
          </a:p>
          <a:p>
            <a:pPr lvl="1"/>
            <a:r>
              <a:rPr lang="en-US" b="1" dirty="0" smtClean="0"/>
              <a:t>	</a:t>
            </a:r>
            <a:r>
              <a:rPr lang="en-US" b="1" dirty="0" err="1" smtClean="0"/>
              <a:t>Gothard</a:t>
            </a:r>
            <a:r>
              <a:rPr lang="en-US" b="1" dirty="0" smtClean="0"/>
              <a:t> defines grace as “the desire and power to do God’s will.”</a:t>
            </a:r>
          </a:p>
          <a:p>
            <a:pPr lvl="1"/>
            <a:r>
              <a:rPr lang="en-US" b="1" dirty="0" smtClean="0"/>
              <a:t>	Philippians 2:13,  “For it is God which </a:t>
            </a:r>
            <a:r>
              <a:rPr lang="en-US" b="1" dirty="0" err="1" smtClean="0"/>
              <a:t>worketh</a:t>
            </a:r>
            <a:r>
              <a:rPr lang="en-US" b="1" dirty="0" smtClean="0"/>
              <a:t> in you both to will and to do of </a:t>
            </a:r>
            <a:r>
              <a:rPr lang="en-US" b="1" i="1" dirty="0" smtClean="0"/>
              <a:t>his</a:t>
            </a:r>
            <a:r>
              <a:rPr lang="en-US" b="1" dirty="0" smtClean="0"/>
              <a:t> good pleasure.”</a:t>
            </a:r>
          </a:p>
          <a:p>
            <a:pPr lvl="1"/>
            <a:r>
              <a:rPr lang="en-US" b="1" dirty="0" smtClean="0"/>
              <a:t>	James 4:6,  “But he </a:t>
            </a:r>
            <a:r>
              <a:rPr lang="en-US" b="1" dirty="0" err="1" smtClean="0"/>
              <a:t>giveth</a:t>
            </a:r>
            <a:r>
              <a:rPr lang="en-US" b="1" dirty="0" smtClean="0"/>
              <a:t> more grace. Wherefore he </a:t>
            </a:r>
            <a:r>
              <a:rPr lang="en-US" b="1" dirty="0" err="1" smtClean="0"/>
              <a:t>saith</a:t>
            </a:r>
            <a:r>
              <a:rPr lang="en-US" b="1" dirty="0" smtClean="0"/>
              <a:t>, God </a:t>
            </a:r>
            <a:r>
              <a:rPr lang="en-US" b="1" dirty="0" err="1" smtClean="0"/>
              <a:t>resisteth</a:t>
            </a:r>
            <a:r>
              <a:rPr lang="en-US" b="1" dirty="0" smtClean="0"/>
              <a:t> the proud, but </a:t>
            </a:r>
            <a:r>
              <a:rPr lang="en-US" b="1" dirty="0" err="1" smtClean="0"/>
              <a:t>giveth</a:t>
            </a:r>
            <a:r>
              <a:rPr lang="en-US" b="1" dirty="0" smtClean="0"/>
              <a:t> grace unto the humble.”</a:t>
            </a:r>
          </a:p>
          <a:p>
            <a:pPr lvl="1"/>
            <a:r>
              <a:rPr lang="en-US" b="1" dirty="0" smtClean="0"/>
              <a:t>	“Humble thyself in the sight of the Lord.”</a:t>
            </a:r>
            <a:br>
              <a:rPr lang="en-US" b="1" dirty="0" smtClean="0"/>
            </a:br>
            <a:r>
              <a:rPr lang="en-US" b="1" dirty="0" smtClean="0"/>
              <a:t>*</a:t>
            </a:r>
            <a:r>
              <a:rPr lang="en-US" dirty="0" smtClean="0"/>
              <a:t>Bill </a:t>
            </a:r>
            <a:r>
              <a:rPr lang="en-US" dirty="0" err="1" smtClean="0"/>
              <a:t>Gothard</a:t>
            </a:r>
            <a:r>
              <a:rPr lang="en-US" dirty="0" smtClean="0"/>
              <a:t>, </a:t>
            </a:r>
            <a:r>
              <a:rPr lang="en-US" i="1" dirty="0" smtClean="0"/>
              <a:t>Institute in Basic Youth Conflicts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Five Benefits From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2.  The benefit of self-examination</a:t>
            </a:r>
          </a:p>
          <a:p>
            <a:pPr lvl="1"/>
            <a:r>
              <a:rPr lang="en-US" sz="2800" b="1" dirty="0" smtClean="0"/>
              <a:t>	1 Corinthians 11:31,  “For if we would judge ourselves, we should not be judged.”</a:t>
            </a:r>
          </a:p>
          <a:p>
            <a:pPr lvl="1"/>
            <a:r>
              <a:rPr lang="en-US" sz="2800" b="1" dirty="0" smtClean="0"/>
              <a:t>	1 Corinthians 11:32,  “But when we are judged, we are chastened of the Lord, that we should not be condemned with the world.”</a:t>
            </a:r>
          </a:p>
          <a:p>
            <a:pPr lvl="1"/>
            <a:r>
              <a:rPr lang="en-US" sz="2800" b="1" dirty="0" smtClean="0"/>
              <a:t>	Proverbs 16:7,  “When a man's ways please the LORD, he </a:t>
            </a:r>
            <a:r>
              <a:rPr lang="en-US" sz="2800" b="1" dirty="0" err="1" smtClean="0"/>
              <a:t>maketh</a:t>
            </a:r>
            <a:r>
              <a:rPr lang="en-US" sz="2800" b="1" dirty="0" smtClean="0"/>
              <a:t> even his enemies to be at peace with him.”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Five Benefits From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06016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3.  The benefit of new insight into Scripture</a:t>
            </a:r>
          </a:p>
          <a:p>
            <a:pPr lvl="1"/>
            <a:r>
              <a:rPr lang="en-US" b="1" dirty="0" smtClean="0"/>
              <a:t>Proverbs 1:23,  “Turn you at my reproof: behold, I will pour out my spirit unto you, I will make known my words unto you.”</a:t>
            </a:r>
          </a:p>
          <a:p>
            <a:pPr lvl="1"/>
            <a:r>
              <a:rPr lang="en-US" b="1" dirty="0" smtClean="0"/>
              <a:t>Psalms 119:71,  “</a:t>
            </a:r>
            <a:r>
              <a:rPr lang="en-US" b="1" i="1" dirty="0" smtClean="0"/>
              <a:t>It is</a:t>
            </a:r>
            <a:r>
              <a:rPr lang="en-US" b="1" dirty="0" smtClean="0"/>
              <a:t> good for me that I have been afflicted; that I might learn thy statutes.”</a:t>
            </a:r>
          </a:p>
          <a:p>
            <a:pPr lvl="1"/>
            <a:r>
              <a:rPr lang="en-US" b="1" dirty="0" smtClean="0"/>
              <a:t>The correct response to a problem is to seek a solution in the Word of God.</a:t>
            </a:r>
          </a:p>
          <a:p>
            <a:pPr lvl="1"/>
            <a:r>
              <a:rPr lang="en-US" b="1" dirty="0" smtClean="0"/>
              <a:t>Read the chapter from Proverbs that corresponds to the day of the month that you are in.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Five Benefits From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>
            <a:normAutofit/>
          </a:bodyPr>
          <a:lstStyle/>
          <a:p>
            <a:r>
              <a:rPr lang="en-US" b="1" dirty="0" smtClean="0"/>
              <a:t>4.  The benefit of unifying the family.</a:t>
            </a:r>
          </a:p>
          <a:p>
            <a:pPr lvl="1"/>
            <a:r>
              <a:rPr lang="en-US" b="1" dirty="0" smtClean="0"/>
              <a:t>	When a family begins falling apart, God will use a problem as a motivation to bind them together.</a:t>
            </a:r>
          </a:p>
          <a:p>
            <a:pPr lvl="1"/>
            <a:r>
              <a:rPr lang="en-US" b="1" dirty="0" smtClean="0"/>
              <a:t>	When there is a problem facing a family, do not ignore the problem.  It will usually not go away by itself.  Acknowledge the problem and let the leader of the family or a pastor call a meeting to address the problem.  </a:t>
            </a:r>
            <a:br>
              <a:rPr lang="en-US" b="1" dirty="0" smtClean="0"/>
            </a:br>
            <a:r>
              <a:rPr lang="en-US" b="1" dirty="0" smtClean="0"/>
              <a:t>Go through the first three steps listed 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Five Benefits From Problems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5.  The benefit of uniting the families in the Church.</a:t>
            </a:r>
          </a:p>
          <a:p>
            <a:pPr lvl="1"/>
            <a:r>
              <a:rPr lang="en-US" b="1" dirty="0" smtClean="0"/>
              <a:t>When a problem affects one family it will draw other families together to solve the problem.</a:t>
            </a:r>
          </a:p>
          <a:p>
            <a:pPr lvl="1"/>
            <a:r>
              <a:rPr lang="en-US" b="1" dirty="0" smtClean="0"/>
              <a:t>Problems in families call for much prayer and the pastor should address the issues in his teaching.</a:t>
            </a:r>
          </a:p>
          <a:p>
            <a:pPr lvl="1"/>
            <a:r>
              <a:rPr lang="en-US" b="1" dirty="0" smtClean="0"/>
              <a:t>Family problems can be a means of purifying the church.  As the church overcomes the problems it is brought into unity.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1166</Words>
  <Application>Microsoft Office PowerPoint</Application>
  <PresentationFormat>On-screen Show (4:3)</PresentationFormat>
  <Paragraphs>109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God’s Order in the Family</vt:lpstr>
      <vt:lpstr>God Allows Problems</vt:lpstr>
      <vt:lpstr>Our Response to Problems</vt:lpstr>
      <vt:lpstr>The Proper Response</vt:lpstr>
      <vt:lpstr>Five Benefits From Problems</vt:lpstr>
      <vt:lpstr>Five Benefits From Problems</vt:lpstr>
      <vt:lpstr>Five Benefits From Problems</vt:lpstr>
      <vt:lpstr>Five Benefits From Problems</vt:lpstr>
      <vt:lpstr>Five Benefits From Problems</vt:lpstr>
      <vt:lpstr>Examine Cause of the Problem</vt:lpstr>
      <vt:lpstr>Perceptions of Reality</vt:lpstr>
      <vt:lpstr>Who Are You?</vt:lpstr>
      <vt:lpstr>Developing Right Attitudes</vt:lpstr>
      <vt:lpstr>Developing Wrong Attitudes  </vt:lpstr>
      <vt:lpstr>God Honors Those Who Honor Him</vt:lpstr>
      <vt:lpstr>The Self-Rejecter</vt:lpstr>
      <vt:lpstr>The Self-Rejecter </vt:lpstr>
      <vt:lpstr>The Self-Rejecter</vt:lpstr>
      <vt:lpstr>The Self-Rejecter</vt:lpstr>
      <vt:lpstr>The Self-Rejecter</vt:lpstr>
      <vt:lpstr>Evidences of Self-Rejection</vt:lpstr>
      <vt:lpstr>Evidences of Self-Rejection</vt:lpstr>
      <vt:lpstr>Evidences of Self-Rejection</vt:lpstr>
      <vt:lpstr>Evidences of Self-Rejection</vt:lpstr>
      <vt:lpstr>Evidences of Self-Rejection</vt:lpstr>
      <vt:lpstr>Overcoming Self-Rejection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Order in the Family</dc:title>
  <dc:creator>Louis G. Hulsey</dc:creator>
  <cp:lastModifiedBy>Living Waters Church</cp:lastModifiedBy>
  <cp:revision>15</cp:revision>
  <dcterms:created xsi:type="dcterms:W3CDTF">2012-03-11T13:31:25Z</dcterms:created>
  <dcterms:modified xsi:type="dcterms:W3CDTF">2012-03-11T17:16:32Z</dcterms:modified>
</cp:coreProperties>
</file>