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56"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120B5E-23E6-4295-98D8-230B9A713292}" type="datetimeFigureOut">
              <a:rPr lang="en-US" smtClean="0"/>
              <a:pPr/>
              <a:t>8/25/2012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FCA80-4F82-421B-8487-B38F2FF249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20B5E-23E6-4295-98D8-230B9A713292}" type="datetimeFigureOut">
              <a:rPr lang="en-US" smtClean="0"/>
              <a:pPr/>
              <a:t>8/25/2012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FCA80-4F82-421B-8487-B38F2FF249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20B5E-23E6-4295-98D8-230B9A713292}" type="datetimeFigureOut">
              <a:rPr lang="en-US" smtClean="0"/>
              <a:pPr/>
              <a:t>8/25/2012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FCA80-4F82-421B-8487-B38F2FF249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20B5E-23E6-4295-98D8-230B9A713292}" type="datetimeFigureOut">
              <a:rPr lang="en-US" smtClean="0"/>
              <a:pPr/>
              <a:t>8/25/2012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FCA80-4F82-421B-8487-B38F2FF249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120B5E-23E6-4295-98D8-230B9A713292}" type="datetimeFigureOut">
              <a:rPr lang="en-US" smtClean="0"/>
              <a:pPr/>
              <a:t>8/25/2012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FCA80-4F82-421B-8487-B38F2FF249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120B5E-23E6-4295-98D8-230B9A713292}" type="datetimeFigureOut">
              <a:rPr lang="en-US" smtClean="0"/>
              <a:pPr/>
              <a:t>8/25/2012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FCA80-4F82-421B-8487-B38F2FF249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120B5E-23E6-4295-98D8-230B9A713292}" type="datetimeFigureOut">
              <a:rPr lang="en-US" smtClean="0"/>
              <a:pPr/>
              <a:t>8/25/2012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9FCA80-4F82-421B-8487-B38F2FF249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120B5E-23E6-4295-98D8-230B9A713292}" type="datetimeFigureOut">
              <a:rPr lang="en-US" smtClean="0"/>
              <a:pPr/>
              <a:t>8/25/2012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9FCA80-4F82-421B-8487-B38F2FF249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20B5E-23E6-4295-98D8-230B9A713292}" type="datetimeFigureOut">
              <a:rPr lang="en-US" smtClean="0"/>
              <a:pPr/>
              <a:t>8/25/2012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9FCA80-4F82-421B-8487-B38F2FF249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20B5E-23E6-4295-98D8-230B9A713292}" type="datetimeFigureOut">
              <a:rPr lang="en-US" smtClean="0"/>
              <a:pPr/>
              <a:t>8/25/2012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FCA80-4F82-421B-8487-B38F2FF249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20B5E-23E6-4295-98D8-230B9A713292}" type="datetimeFigureOut">
              <a:rPr lang="en-US" smtClean="0"/>
              <a:pPr/>
              <a:t>8/25/2012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FCA80-4F82-421B-8487-B38F2FF249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20B5E-23E6-4295-98D8-230B9A713292}" type="datetimeFigureOut">
              <a:rPr lang="en-US" smtClean="0"/>
              <a:pPr/>
              <a:t>8/25/2012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FCA80-4F82-421B-8487-B38F2FF249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oper Black" pitchFamily="18" charset="0"/>
              </a:rPr>
              <a:t>Chronological Order of the Pauline Epistles</a:t>
            </a:r>
            <a:endParaRPr lang="en-US" dirty="0">
              <a:latin typeface="Cooper Black" pitchFamily="18" charset="0"/>
            </a:endParaRPr>
          </a:p>
        </p:txBody>
      </p:sp>
      <p:sp>
        <p:nvSpPr>
          <p:cNvPr id="3" name="Subtitle 2"/>
          <p:cNvSpPr>
            <a:spLocks noGrp="1"/>
          </p:cNvSpPr>
          <p:nvPr>
            <p:ph type="subTitle" idx="1"/>
          </p:nvPr>
        </p:nvSpPr>
        <p:spPr>
          <a:xfrm>
            <a:off x="228600" y="5257800"/>
            <a:ext cx="3429000" cy="1447800"/>
          </a:xfrm>
        </p:spPr>
        <p:txBody>
          <a:bodyPr>
            <a:normAutofit/>
          </a:bodyPr>
          <a:lstStyle/>
          <a:p>
            <a:pPr algn="l"/>
            <a:r>
              <a:rPr lang="en-US" sz="2000" dirty="0" smtClean="0">
                <a:latin typeface="Cooper Black" pitchFamily="18" charset="0"/>
              </a:rPr>
              <a:t>Louis G. Hulsey</a:t>
            </a:r>
          </a:p>
          <a:p>
            <a:pPr algn="l"/>
            <a:r>
              <a:rPr lang="en-US" sz="2000" dirty="0" smtClean="0">
                <a:latin typeface="Cooper Black" pitchFamily="18" charset="0"/>
              </a:rPr>
              <a:t>August 26, 2012</a:t>
            </a:r>
          </a:p>
          <a:p>
            <a:pPr algn="l"/>
            <a:r>
              <a:rPr lang="en-US" sz="2000" dirty="0" smtClean="0">
                <a:latin typeface="Cooper Black" pitchFamily="18" charset="0"/>
              </a:rPr>
              <a:t>Casa Grande, Arizona</a:t>
            </a:r>
            <a:endParaRPr lang="en-US" sz="2000" dirty="0">
              <a:latin typeface="Cooper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Paul Before Nero</a:t>
            </a:r>
            <a:endParaRPr lang="en-US" dirty="0">
              <a:latin typeface="Cooper Black" pitchFamily="18" charset="0"/>
            </a:endParaRPr>
          </a:p>
        </p:txBody>
      </p:sp>
      <p:sp>
        <p:nvSpPr>
          <p:cNvPr id="3" name="Content Placeholder 2"/>
          <p:cNvSpPr>
            <a:spLocks noGrp="1"/>
          </p:cNvSpPr>
          <p:nvPr>
            <p:ph idx="1"/>
          </p:nvPr>
        </p:nvSpPr>
        <p:spPr>
          <a:xfrm>
            <a:off x="457200" y="1447800"/>
            <a:ext cx="8229600" cy="4953000"/>
          </a:xfrm>
        </p:spPr>
        <p:txBody>
          <a:bodyPr>
            <a:normAutofit fontScale="85000" lnSpcReduction="20000"/>
          </a:bodyPr>
          <a:lstStyle/>
          <a:p>
            <a:r>
              <a:rPr lang="en-US" b="1" dirty="0" smtClean="0"/>
              <a:t>Paul’s companions were all gone from him, and all alone he faced the court of Rome’s worst persecutor, Nero</a:t>
            </a:r>
            <a:r>
              <a:rPr lang="en-US" b="1" dirty="0" smtClean="0"/>
              <a:t>.</a:t>
            </a:r>
            <a:endParaRPr lang="en-US" b="1" dirty="0" smtClean="0"/>
          </a:p>
          <a:p>
            <a:r>
              <a:rPr lang="en-US" b="1" dirty="0" smtClean="0"/>
              <a:t>2 Timothy </a:t>
            </a:r>
            <a:r>
              <a:rPr lang="en-US" b="1" dirty="0" smtClean="0"/>
              <a:t>4:16-17</a:t>
            </a:r>
            <a:endParaRPr lang="en-US" b="1" dirty="0" smtClean="0"/>
          </a:p>
          <a:p>
            <a:r>
              <a:rPr lang="en-US" b="1" dirty="0" smtClean="0"/>
              <a:t>16, “At my first answer [trial] no man stood with me, but all </a:t>
            </a:r>
            <a:r>
              <a:rPr lang="en-US" b="1" i="1" dirty="0" smtClean="0"/>
              <a:t>men</a:t>
            </a:r>
            <a:r>
              <a:rPr lang="en-US" b="1" dirty="0" smtClean="0"/>
              <a:t> forsook me: </a:t>
            </a:r>
            <a:r>
              <a:rPr lang="en-US" b="1" i="1" dirty="0" smtClean="0"/>
              <a:t>I pray God</a:t>
            </a:r>
            <a:r>
              <a:rPr lang="en-US" b="1" dirty="0" smtClean="0"/>
              <a:t> that it may not be laid to their charge.”</a:t>
            </a:r>
          </a:p>
          <a:p>
            <a:r>
              <a:rPr lang="en-US" b="1" dirty="0" smtClean="0"/>
              <a:t>17, “Notwithstanding the Lord stood with me, and strengthened me; that by me the preaching might be fully known, and </a:t>
            </a:r>
            <a:r>
              <a:rPr lang="en-US" b="1" i="1" dirty="0" smtClean="0"/>
              <a:t>that</a:t>
            </a:r>
            <a:r>
              <a:rPr lang="en-US" b="1" dirty="0" smtClean="0"/>
              <a:t> all the Gentiles might hear: and I was delivered out of the mouth of the lion.” [Here Paul probably refers to being delivered from Nero at his first trial</a:t>
            </a:r>
            <a:r>
              <a:rPr lang="en-US" b="1" dirty="0" smtClean="0"/>
              <a:t>.]</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Paul’s Farewell</a:t>
            </a:r>
            <a:endParaRPr lang="en-US" dirty="0">
              <a:latin typeface="Cooper Black" pitchFamily="18" charset="0"/>
            </a:endParaRPr>
          </a:p>
        </p:txBody>
      </p:sp>
      <p:sp>
        <p:nvSpPr>
          <p:cNvPr id="3" name="Content Placeholder 2"/>
          <p:cNvSpPr>
            <a:spLocks noGrp="1"/>
          </p:cNvSpPr>
          <p:nvPr>
            <p:ph idx="1"/>
          </p:nvPr>
        </p:nvSpPr>
        <p:spPr>
          <a:xfrm>
            <a:off x="457200" y="1600200"/>
            <a:ext cx="8229600" cy="4648200"/>
          </a:xfrm>
        </p:spPr>
        <p:txBody>
          <a:bodyPr>
            <a:normAutofit fontScale="85000" lnSpcReduction="20000"/>
          </a:bodyPr>
          <a:lstStyle/>
          <a:p>
            <a:r>
              <a:rPr lang="en-US" b="1" dirty="0" smtClean="0"/>
              <a:t>2 Timothy 4:18,  “</a:t>
            </a:r>
            <a:r>
              <a:rPr lang="en-US" b="1" dirty="0" smtClean="0"/>
              <a:t>And the Lord shall deliver me from every evil work, and will preserve </a:t>
            </a:r>
            <a:r>
              <a:rPr lang="en-US" b="1" i="1" dirty="0" smtClean="0"/>
              <a:t>me</a:t>
            </a:r>
            <a:r>
              <a:rPr lang="en-US" b="1" dirty="0" smtClean="0"/>
              <a:t> unto his heavenly kingdom: to whom </a:t>
            </a:r>
            <a:r>
              <a:rPr lang="en-US" b="1" i="1" dirty="0" smtClean="0"/>
              <a:t>be</a:t>
            </a:r>
            <a:r>
              <a:rPr lang="en-US" b="1" dirty="0" smtClean="0"/>
              <a:t> glory for ever and ever. Amen</a:t>
            </a:r>
            <a:r>
              <a:rPr lang="en-US" b="1" dirty="0" smtClean="0"/>
              <a:t>.”</a:t>
            </a:r>
            <a:r>
              <a:rPr lang="en-US" b="1" dirty="0" smtClean="0"/>
              <a:t> </a:t>
            </a:r>
          </a:p>
          <a:p>
            <a:r>
              <a:rPr lang="en-US" b="1" dirty="0" smtClean="0"/>
              <a:t>2 Timothy 4:22,  “The Lord Jesus Christ </a:t>
            </a:r>
            <a:r>
              <a:rPr lang="en-US" b="1" i="1" dirty="0" smtClean="0"/>
              <a:t>be</a:t>
            </a:r>
            <a:r>
              <a:rPr lang="en-US" b="1" dirty="0" smtClean="0"/>
              <a:t> with thy spirit. Grace </a:t>
            </a:r>
            <a:r>
              <a:rPr lang="en-US" b="1" i="1" dirty="0" smtClean="0"/>
              <a:t>be</a:t>
            </a:r>
            <a:r>
              <a:rPr lang="en-US" b="1" dirty="0" smtClean="0"/>
              <a:t> with you. Amen.” The second epistle unto </a:t>
            </a:r>
            <a:r>
              <a:rPr lang="en-US" b="1" dirty="0" err="1" smtClean="0"/>
              <a:t>Timotheus</a:t>
            </a:r>
            <a:r>
              <a:rPr lang="en-US" b="1" dirty="0" smtClean="0"/>
              <a:t>, ordained the first bishop of the church of the Ephesians, was written from Rome, when Paul was brought before Nero the second time</a:t>
            </a:r>
            <a:r>
              <a:rPr lang="en-US" b="1" dirty="0" smtClean="0"/>
              <a:t>.</a:t>
            </a:r>
            <a:r>
              <a:rPr lang="en-US" b="1" dirty="0" smtClean="0"/>
              <a:t> </a:t>
            </a:r>
          </a:p>
          <a:p>
            <a:r>
              <a:rPr lang="en-US" b="1" dirty="0" smtClean="0"/>
              <a:t>Paul stood firm for the cause of Christ before the Roman court, but the Early Church historian Eusebius says that Paul was beheaded by Nero apparently right after the trial</a:t>
            </a:r>
            <a:r>
              <a:rPr lang="en-US" b="1" dirty="0" smtClean="0"/>
              <a:t>.</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4520" t="6278" r="21668" b="3914"/>
          <a:stretch>
            <a:fillRect/>
          </a:stretch>
        </p:blipFill>
        <p:spPr bwMode="auto">
          <a:xfrm>
            <a:off x="0" y="-103140"/>
            <a:ext cx="9067800" cy="6961140"/>
          </a:xfrm>
          <a:prstGeom prst="rect">
            <a:avLst/>
          </a:prstGeom>
          <a:noFill/>
          <a:ln w="9525">
            <a:noFill/>
            <a:miter lim="800000"/>
            <a:headEnd/>
            <a:tailEnd/>
          </a:ln>
        </p:spPr>
      </p:pic>
      <p:sp>
        <p:nvSpPr>
          <p:cNvPr id="3" name="TextBox 2"/>
          <p:cNvSpPr txBox="1"/>
          <p:nvPr/>
        </p:nvSpPr>
        <p:spPr>
          <a:xfrm>
            <a:off x="2971800" y="6324600"/>
            <a:ext cx="1447800" cy="307777"/>
          </a:xfrm>
          <a:prstGeom prst="rect">
            <a:avLst/>
          </a:prstGeom>
          <a:noFill/>
        </p:spPr>
        <p:txBody>
          <a:bodyPr wrap="square" rtlCol="0">
            <a:spAutoFit/>
          </a:bodyPr>
          <a:lstStyle/>
          <a:p>
            <a:r>
              <a:rPr lang="en-US" sz="1400" b="1" dirty="0" smtClean="0"/>
              <a:t>©Public Domain</a:t>
            </a:r>
            <a:endParaRPr lang="en-US"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4473" t="7459" r="21715" b="3914"/>
          <a:stretch>
            <a:fillRect/>
          </a:stretch>
        </p:blipFill>
        <p:spPr bwMode="auto">
          <a:xfrm>
            <a:off x="0" y="0"/>
            <a:ext cx="9144000" cy="6867236"/>
          </a:xfrm>
          <a:prstGeom prst="rect">
            <a:avLst/>
          </a:prstGeom>
          <a:noFill/>
          <a:ln w="9525">
            <a:noFill/>
            <a:miter lim="800000"/>
            <a:headEnd/>
            <a:tailEnd/>
          </a:ln>
        </p:spPr>
      </p:pic>
      <p:sp>
        <p:nvSpPr>
          <p:cNvPr id="4" name="TextBox 3"/>
          <p:cNvSpPr txBox="1"/>
          <p:nvPr/>
        </p:nvSpPr>
        <p:spPr>
          <a:xfrm>
            <a:off x="2971800" y="6324600"/>
            <a:ext cx="1447800" cy="307777"/>
          </a:xfrm>
          <a:prstGeom prst="rect">
            <a:avLst/>
          </a:prstGeom>
          <a:noFill/>
        </p:spPr>
        <p:txBody>
          <a:bodyPr wrap="square" rtlCol="0">
            <a:spAutoFit/>
          </a:bodyPr>
          <a:lstStyle/>
          <a:p>
            <a:r>
              <a:rPr lang="en-US" sz="1400" b="1" dirty="0" smtClean="0"/>
              <a:t>©Public Domain</a:t>
            </a:r>
            <a:endParaRPr lang="en-US"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4473" t="8641" r="21715" b="2733"/>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971800" y="6324600"/>
            <a:ext cx="1447800" cy="307777"/>
          </a:xfrm>
          <a:prstGeom prst="rect">
            <a:avLst/>
          </a:prstGeom>
          <a:noFill/>
        </p:spPr>
        <p:txBody>
          <a:bodyPr wrap="square" rtlCol="0">
            <a:spAutoFit/>
          </a:bodyPr>
          <a:lstStyle/>
          <a:p>
            <a:r>
              <a:rPr lang="en-US" sz="1400" b="1" dirty="0" smtClean="0"/>
              <a:t>©Public Domain</a:t>
            </a:r>
            <a:endParaRPr lang="en-US" sz="1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4473" t="6278" r="20969" b="5096"/>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971800" y="6400800"/>
            <a:ext cx="1447800" cy="307777"/>
          </a:xfrm>
          <a:prstGeom prst="rect">
            <a:avLst/>
          </a:prstGeom>
          <a:noFill/>
        </p:spPr>
        <p:txBody>
          <a:bodyPr wrap="square" rtlCol="0">
            <a:spAutoFit/>
          </a:bodyPr>
          <a:lstStyle/>
          <a:p>
            <a:r>
              <a:rPr lang="en-US" sz="1400" b="1" dirty="0" smtClean="0"/>
              <a:t>©Public Domain</a:t>
            </a:r>
            <a:endParaRPr lang="en-US"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473" t="6278" r="21715" b="3914"/>
          <a:stretch>
            <a:fillRect/>
          </a:stretch>
        </p:blipFill>
        <p:spPr bwMode="auto">
          <a:xfrm>
            <a:off x="0" y="0"/>
            <a:ext cx="9144000" cy="6902643"/>
          </a:xfrm>
          <a:prstGeom prst="rect">
            <a:avLst/>
          </a:prstGeom>
          <a:noFill/>
          <a:ln w="9525">
            <a:noFill/>
            <a:miter lim="800000"/>
            <a:headEnd/>
            <a:tailEnd/>
          </a:ln>
        </p:spPr>
      </p:pic>
      <p:sp>
        <p:nvSpPr>
          <p:cNvPr id="5" name="TextBox 4"/>
          <p:cNvSpPr txBox="1"/>
          <p:nvPr/>
        </p:nvSpPr>
        <p:spPr>
          <a:xfrm>
            <a:off x="2971800" y="6324600"/>
            <a:ext cx="1447800" cy="307777"/>
          </a:xfrm>
          <a:prstGeom prst="rect">
            <a:avLst/>
          </a:prstGeom>
          <a:noFill/>
        </p:spPr>
        <p:txBody>
          <a:bodyPr wrap="square" rtlCol="0">
            <a:spAutoFit/>
          </a:bodyPr>
          <a:lstStyle/>
          <a:p>
            <a:r>
              <a:rPr lang="en-US" sz="1400" b="1" dirty="0" smtClean="0"/>
              <a:t>©Public Domain</a:t>
            </a:r>
            <a:endParaRPr lang="en-US" sz="1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Paul’s Last Letter</a:t>
            </a:r>
            <a:endParaRPr lang="en-US" dirty="0">
              <a:latin typeface="Cooper Black" pitchFamily="18" charset="0"/>
            </a:endParaRP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b="1" dirty="0" smtClean="0"/>
              <a:t>After Paul appealed to Caesar, was shipwrecked, and landed in Rome, he was tried before the high court of Rome and not found guilty of any crime worthy of death.</a:t>
            </a:r>
          </a:p>
          <a:p>
            <a:r>
              <a:rPr lang="en-US" b="1" dirty="0" smtClean="0"/>
              <a:t>Paul was given freedom to minister in Rome</a:t>
            </a:r>
            <a:r>
              <a:rPr lang="en-US" b="1" dirty="0" smtClean="0"/>
              <a:t>.</a:t>
            </a:r>
            <a:r>
              <a:rPr lang="en-US" b="1" dirty="0" smtClean="0"/>
              <a:t> </a:t>
            </a:r>
          </a:p>
          <a:p>
            <a:r>
              <a:rPr lang="en-US" b="1" dirty="0" smtClean="0"/>
              <a:t>Luke writes, “And Paul dwelt two whole years in his own hired house, and received all that came in unto him,  31,  Preaching the kingdom of God, and teaching those things which concern the Lord Jesus Christ, with all confidence, no man forbidding him,” Acts 28:30-31.</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Writing the Book of Acts</a:t>
            </a:r>
            <a:endParaRPr lang="en-US" dirty="0">
              <a:latin typeface="Cooper Black" pitchFamily="18" charset="0"/>
            </a:endParaRPr>
          </a:p>
        </p:txBody>
      </p:sp>
      <p:sp>
        <p:nvSpPr>
          <p:cNvPr id="3" name="Content Placeholder 2"/>
          <p:cNvSpPr>
            <a:spLocks noGrp="1"/>
          </p:cNvSpPr>
          <p:nvPr>
            <p:ph idx="1"/>
          </p:nvPr>
        </p:nvSpPr>
        <p:spPr/>
        <p:txBody>
          <a:bodyPr/>
          <a:lstStyle/>
          <a:p>
            <a:r>
              <a:rPr lang="en-US" b="1" dirty="0" smtClean="0"/>
              <a:t>Luke probably completed the book of Acts during Paul’s days of freedom in Rome and before Paul left to travel on his final trip back to Ephesus</a:t>
            </a:r>
            <a:r>
              <a:rPr lang="en-US" b="1" dirty="0" smtClean="0"/>
              <a:t>.</a:t>
            </a:r>
            <a:r>
              <a:rPr lang="en-US" b="1" dirty="0" smtClean="0"/>
              <a:t> </a:t>
            </a:r>
            <a:r>
              <a:rPr lang="en-US" b="1" dirty="0" smtClean="0"/>
              <a:t> </a:t>
            </a:r>
            <a:br>
              <a:rPr lang="en-US" b="1" dirty="0" smtClean="0"/>
            </a:br>
            <a:r>
              <a:rPr lang="en-US" b="1" dirty="0" smtClean="0"/>
              <a:t>(See Map of Paul’s Final Journeys).</a:t>
            </a:r>
            <a:endParaRPr lang="en-US" b="1" dirty="0" smtClean="0"/>
          </a:p>
          <a:p>
            <a:r>
              <a:rPr lang="en-US" b="1" dirty="0" smtClean="0"/>
              <a:t>In II Timothy Paul describes his first trial and prosecution in Rome</a:t>
            </a:r>
            <a:r>
              <a:rPr lang="en-US" b="1" dirty="0" smtClean="0"/>
              <a:t>.</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Paul’s Final Words</a:t>
            </a:r>
            <a:endParaRPr lang="en-US" dirty="0">
              <a:latin typeface="Cooper Black" pitchFamily="18" charset="0"/>
            </a:endParaRPr>
          </a:p>
        </p:txBody>
      </p:sp>
      <p:sp>
        <p:nvSpPr>
          <p:cNvPr id="3" name="Content Placeholder 2"/>
          <p:cNvSpPr>
            <a:spLocks noGrp="1"/>
          </p:cNvSpPr>
          <p:nvPr>
            <p:ph idx="1"/>
          </p:nvPr>
        </p:nvSpPr>
        <p:spPr>
          <a:xfrm>
            <a:off x="381000" y="1295400"/>
            <a:ext cx="8229600" cy="5029200"/>
          </a:xfrm>
        </p:spPr>
        <p:txBody>
          <a:bodyPr>
            <a:normAutofit fontScale="85000" lnSpcReduction="10000"/>
          </a:bodyPr>
          <a:lstStyle/>
          <a:p>
            <a:r>
              <a:rPr lang="en-US" b="1" dirty="0" smtClean="0"/>
              <a:t>2 Timothy 4:5-8</a:t>
            </a:r>
          </a:p>
          <a:p>
            <a:r>
              <a:rPr lang="en-US" b="1" dirty="0" smtClean="0"/>
              <a:t>5, “But watch thou in all things, endure afflictions, do the work of an evangelist, make full proof of thy ministry.”</a:t>
            </a:r>
          </a:p>
          <a:p>
            <a:r>
              <a:rPr lang="en-US" b="1" dirty="0" smtClean="0"/>
              <a:t>6, “For I am now ready to be offered, and the time of my departure is at hand.”</a:t>
            </a:r>
          </a:p>
          <a:p>
            <a:r>
              <a:rPr lang="en-US" b="1" dirty="0" smtClean="0"/>
              <a:t>7, “I have fought a good fight, I have finished </a:t>
            </a:r>
            <a:r>
              <a:rPr lang="en-US" b="1" i="1" dirty="0" smtClean="0"/>
              <a:t>my</a:t>
            </a:r>
            <a:r>
              <a:rPr lang="en-US" b="1" dirty="0" smtClean="0"/>
              <a:t> course, I have kept the faith:”</a:t>
            </a:r>
          </a:p>
          <a:p>
            <a:r>
              <a:rPr lang="en-US" b="1" dirty="0" smtClean="0"/>
              <a:t>8, “Henceforth there is laid up for me a crown of righteousness, which the Lord, the righteous judge, shall give me at that day: and not to me only, but unto all them also that love his appearing</a:t>
            </a:r>
            <a:r>
              <a:rPr lang="en-US" b="1" dirty="0" smtClean="0"/>
              <a:t>.”</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395</Words>
  <Application>Microsoft Office PowerPoint</Application>
  <PresentationFormat>On-screen Show (4:3)</PresentationFormat>
  <Paragraphs>31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Chronological Order of the Pauline Epistles</vt:lpstr>
      <vt:lpstr>Slide 2</vt:lpstr>
      <vt:lpstr>Slide 3</vt:lpstr>
      <vt:lpstr>Slide 4</vt:lpstr>
      <vt:lpstr>Slide 5</vt:lpstr>
      <vt:lpstr>Slide 6</vt:lpstr>
      <vt:lpstr>Paul’s Last Letter</vt:lpstr>
      <vt:lpstr>Writing the Book of Acts</vt:lpstr>
      <vt:lpstr>Paul’s Final Words</vt:lpstr>
      <vt:lpstr>Paul Before Nero</vt:lpstr>
      <vt:lpstr>Paul’s Farewell</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 G. Hulsey</dc:creator>
  <cp:lastModifiedBy>Louis G. Hulsey</cp:lastModifiedBy>
  <cp:revision>9</cp:revision>
  <dcterms:created xsi:type="dcterms:W3CDTF">2012-08-26T04:19:35Z</dcterms:created>
  <dcterms:modified xsi:type="dcterms:W3CDTF">2012-08-27T00:26:08Z</dcterms:modified>
</cp:coreProperties>
</file>