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1F667-7537-47B6-BC9C-F88CEA274E72}" type="datetimeFigureOut">
              <a:rPr lang="en-US" smtClean="0"/>
              <a:t>7/21/2012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60EAFA-DE21-4B48-BEDF-8D95358593A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5F52-EA0F-4EA8-86DE-23D6AC26F445}" type="datetime1">
              <a:rPr lang="en-US" smtClean="0"/>
              <a:t>7/21/2012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DF42C-2FAD-43E4-94D1-B3583566A0F4}" type="datetime1">
              <a:rPr lang="en-US" smtClean="0"/>
              <a:t>7/21/2012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555AF-0874-4D89-9E70-0FDA36EEDBB5}" type="datetime1">
              <a:rPr lang="en-US" smtClean="0"/>
              <a:t>7/21/2012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32E33B-DE3F-4ADE-AC7C-040104278B96}" type="datetime1">
              <a:rPr lang="en-US" smtClean="0"/>
              <a:t>7/21/2012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823A63-26BA-46BD-B674-C86BD5531185}" type="datetime1">
              <a:rPr lang="en-US" smtClean="0"/>
              <a:t>7/21/2012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0D9A3D-8109-4595-814B-139D39BA2AAE}" type="datetime1">
              <a:rPr lang="en-US" smtClean="0"/>
              <a:t>7/21/2012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D25062-DEAC-43A0-867D-E2EF287E13B1}" type="datetime1">
              <a:rPr lang="en-US" smtClean="0"/>
              <a:t>7/21/2012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4CF012-21D7-4042-8C99-DB0819FB0EEE}" type="datetime1">
              <a:rPr lang="en-US" smtClean="0"/>
              <a:t>7/21/2012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C77DC-BFF2-4D5E-9E4D-DA034A647D76}" type="datetime1">
              <a:rPr lang="en-US" smtClean="0"/>
              <a:t>7/21/2012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9D0DA-0578-4BE9-8071-D07E0ECA8D45}" type="datetime1">
              <a:rPr lang="en-US" smtClean="0"/>
              <a:t>7/21/2012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F046A-CA5E-4EFA-B479-99D0F912D663}" type="datetime1">
              <a:rPr lang="en-US" smtClean="0"/>
              <a:t>7/21/2012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B84B4F-A48F-48C1-B4DA-EC3581F6DB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E01D9-E3D9-4CC1-9344-CF268C3D542E}" type="datetime1">
              <a:rPr lang="en-US" smtClean="0"/>
              <a:t>7/21/2012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84B4F-A48F-48C1-B4DA-EC3581F6DB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spc="300" dirty="0" smtClean="0">
                <a:solidFill>
                  <a:schemeClr val="accent2">
                    <a:lumMod val="50000"/>
                  </a:schemeClr>
                </a:solidFill>
                <a:effectLst>
                  <a:outerShdw blurRad="38100" dist="38100" dir="2700000" algn="tl">
                    <a:srgbClr val="000000">
                      <a:alpha val="43137"/>
                    </a:srgbClr>
                  </a:outerShdw>
                </a:effectLst>
                <a:latin typeface="Brush Script MT" pitchFamily="66" charset="0"/>
              </a:rPr>
              <a:t>Becoming Another Person</a:t>
            </a:r>
            <a:endParaRPr lang="en-US" sz="5400" b="1" spc="300" dirty="0">
              <a:solidFill>
                <a:schemeClr val="accent2">
                  <a:lumMod val="50000"/>
                </a:schemeClr>
              </a:solidFill>
              <a:effectLst>
                <a:outerShdw blurRad="38100" dist="38100" dir="2700000" algn="tl">
                  <a:srgbClr val="000000">
                    <a:alpha val="43137"/>
                  </a:srgbClr>
                </a:outerShdw>
              </a:effectLst>
              <a:latin typeface="Brush Script MT" pitchFamily="66" charset="0"/>
            </a:endParaRPr>
          </a:p>
        </p:txBody>
      </p:sp>
      <p:sp>
        <p:nvSpPr>
          <p:cNvPr id="3" name="Subtitle 2"/>
          <p:cNvSpPr>
            <a:spLocks noGrp="1"/>
          </p:cNvSpPr>
          <p:nvPr>
            <p:ph type="subTitle" idx="1"/>
          </p:nvPr>
        </p:nvSpPr>
        <p:spPr>
          <a:xfrm>
            <a:off x="762000" y="5029200"/>
            <a:ext cx="6400800" cy="1295400"/>
          </a:xfrm>
        </p:spPr>
        <p:txBody>
          <a:bodyPr>
            <a:normAutofit fontScale="85000" lnSpcReduction="20000"/>
          </a:bodyPr>
          <a:lstStyle/>
          <a:p>
            <a:pPr algn="l"/>
            <a:r>
              <a:rPr lang="en-US" b="1" dirty="0" smtClean="0">
                <a:solidFill>
                  <a:srgbClr val="7030A0"/>
                </a:solidFill>
                <a:latin typeface="Georgia" pitchFamily="18" charset="0"/>
              </a:rPr>
              <a:t>Louis G. Hulsey</a:t>
            </a:r>
          </a:p>
          <a:p>
            <a:pPr algn="l"/>
            <a:r>
              <a:rPr lang="en-US" b="1" dirty="0" smtClean="0">
                <a:solidFill>
                  <a:srgbClr val="7030A0"/>
                </a:solidFill>
                <a:latin typeface="Georgia" pitchFamily="18" charset="0"/>
              </a:rPr>
              <a:t>July 22, 2012</a:t>
            </a:r>
          </a:p>
          <a:p>
            <a:pPr algn="l"/>
            <a:r>
              <a:rPr lang="en-US" b="1" dirty="0" smtClean="0">
                <a:solidFill>
                  <a:srgbClr val="7030A0"/>
                </a:solidFill>
                <a:latin typeface="Georgia" pitchFamily="18" charset="0"/>
              </a:rPr>
              <a:t>Casa Grande, Arizona</a:t>
            </a:r>
            <a:endParaRPr lang="en-US" b="1" dirty="0">
              <a:solidFill>
                <a:srgbClr val="7030A0"/>
              </a:solidFill>
              <a:latin typeface="Georgi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latin typeface="Georgia" pitchFamily="18" charset="0"/>
              </a:rPr>
              <a:t>I Samuel 11:10-11</a:t>
            </a:r>
            <a:endParaRPr lang="en-US"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normAutofit fontScale="92500" lnSpcReduction="10000"/>
          </a:bodyPr>
          <a:lstStyle/>
          <a:p>
            <a:r>
              <a:rPr lang="en-US" b="1" dirty="0"/>
              <a:t>10,  “Therefore the men of </a:t>
            </a:r>
            <a:r>
              <a:rPr lang="en-US" b="1" dirty="0" err="1"/>
              <a:t>Jabesh</a:t>
            </a:r>
            <a:r>
              <a:rPr lang="en-US" b="1" dirty="0"/>
              <a:t> said, To morrow we will come out unto you, and ye shall do with us all that </a:t>
            </a:r>
            <a:r>
              <a:rPr lang="en-US" b="1" dirty="0" err="1"/>
              <a:t>seemeth</a:t>
            </a:r>
            <a:r>
              <a:rPr lang="en-US" b="1" dirty="0"/>
              <a:t> good unto you.”</a:t>
            </a:r>
          </a:p>
          <a:p>
            <a:r>
              <a:rPr lang="en-US" b="1" dirty="0"/>
              <a:t>11,  “And it was </a:t>
            </a:r>
            <a:r>
              <a:rPr lang="en-US" b="1" i="1" dirty="0"/>
              <a:t>so</a:t>
            </a:r>
            <a:r>
              <a:rPr lang="en-US" b="1" dirty="0"/>
              <a:t> on the morrow, that Saul put the people in three companies; and they came into the midst of the host in the morning watch, and slew the Ammonites until the heat of the day: and it came to pass, that they which remained were scattered, so that two of them were not left together.”</a:t>
            </a:r>
          </a:p>
        </p:txBody>
      </p:sp>
      <p:sp>
        <p:nvSpPr>
          <p:cNvPr id="4" name="Slide Number Placeholder 3"/>
          <p:cNvSpPr>
            <a:spLocks noGrp="1"/>
          </p:cNvSpPr>
          <p:nvPr>
            <p:ph type="sldNum" sz="quarter" idx="12"/>
          </p:nvPr>
        </p:nvSpPr>
        <p:spPr/>
        <p:txBody>
          <a:bodyPr/>
          <a:lstStyle/>
          <a:p>
            <a:fld id="{66B84B4F-A48F-48C1-B4DA-EC3581F6DB29}" type="slidenum">
              <a:rPr lang="en-US" smtClean="0"/>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Saul Remembered</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3600" b="1" dirty="0"/>
              <a:t>After the Philistines killed Saul and his sons they fastened their bodies to the wall of Beth Shan in Philistia.  </a:t>
            </a:r>
          </a:p>
          <a:p>
            <a:r>
              <a:rPr lang="en-US" sz="3600" b="1" dirty="0"/>
              <a:t>It was the men of </a:t>
            </a:r>
            <a:r>
              <a:rPr lang="en-US" sz="3600" b="1" dirty="0" err="1"/>
              <a:t>Jabesh</a:t>
            </a:r>
            <a:r>
              <a:rPr lang="en-US" sz="3600" b="1" dirty="0"/>
              <a:t> Gilead who traveled all night and took down their bodies, returned to </a:t>
            </a:r>
            <a:r>
              <a:rPr lang="en-US" sz="3600" b="1" dirty="0" err="1"/>
              <a:t>Jabesh</a:t>
            </a:r>
            <a:r>
              <a:rPr lang="en-US" sz="3600" b="1" dirty="0"/>
              <a:t> and buried them under a tamarisk tree</a:t>
            </a:r>
            <a:r>
              <a:rPr lang="en-US" sz="3600" b="1" dirty="0" smtClean="0"/>
              <a:t>.</a:t>
            </a:r>
            <a:endParaRPr lang="en-US" sz="3600" b="1" dirty="0"/>
          </a:p>
        </p:txBody>
      </p:sp>
      <p:sp>
        <p:nvSpPr>
          <p:cNvPr id="4" name="Slide Number Placeholder 3"/>
          <p:cNvSpPr>
            <a:spLocks noGrp="1"/>
          </p:cNvSpPr>
          <p:nvPr>
            <p:ph type="sldNum" sz="quarter" idx="12"/>
          </p:nvPr>
        </p:nvSpPr>
        <p:spPr/>
        <p:txBody>
          <a:bodyPr/>
          <a:lstStyle/>
          <a:p>
            <a:fld id="{66B84B4F-A48F-48C1-B4DA-EC3581F6DB29}" type="slidenum">
              <a:rPr lang="en-US" smtClean="0"/>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pc="300" dirty="0" smtClean="0">
                <a:solidFill>
                  <a:schemeClr val="accent2">
                    <a:lumMod val="50000"/>
                  </a:schemeClr>
                </a:solidFill>
                <a:effectLst>
                  <a:outerShdw blurRad="38100" dist="38100" dir="2700000" algn="tl">
                    <a:srgbClr val="000000">
                      <a:alpha val="43137"/>
                    </a:srgbClr>
                  </a:outerShdw>
                </a:effectLst>
                <a:latin typeface="Georgia" pitchFamily="18" charset="0"/>
              </a:rPr>
              <a:t>Crises Change Men</a:t>
            </a:r>
            <a:endParaRPr lang="en-US" spc="300"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371600"/>
            <a:ext cx="8229600" cy="4953000"/>
          </a:xfrm>
        </p:spPr>
        <p:txBody>
          <a:bodyPr>
            <a:normAutofit lnSpcReduction="10000"/>
          </a:bodyPr>
          <a:lstStyle/>
          <a:p>
            <a:r>
              <a:rPr lang="en-US" b="1" dirty="0"/>
              <a:t>On March 4</a:t>
            </a:r>
            <a:r>
              <a:rPr lang="en-US" b="1" baseline="30000" dirty="0"/>
              <a:t>th</a:t>
            </a:r>
            <a:r>
              <a:rPr lang="en-US" b="1" dirty="0"/>
              <a:t>, 1978, Arizona Governor Wesley Bolin died and Arizona Attorney General Bruce Babbitt became governor of Arizona.  </a:t>
            </a:r>
          </a:p>
          <a:p>
            <a:r>
              <a:rPr lang="en-US" b="1" dirty="0"/>
              <a:t>Babbitt had always seemed to me to be the rich kid whose parents’ money had sent him to Harvard Law School.  He had always seemed to be a little over-confident to me.</a:t>
            </a:r>
          </a:p>
          <a:p>
            <a:r>
              <a:rPr lang="en-US" b="1" dirty="0"/>
              <a:t>But a few days after he became governor, Arizona suffered a number of terrible forest fires</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Trial By Fire</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normAutofit/>
          </a:bodyPr>
          <a:lstStyle/>
          <a:p>
            <a:r>
              <a:rPr lang="en-US" sz="3600" b="1" dirty="0"/>
              <a:t>I recall Mr. Babbitt coming on television looking like he was scared to death.</a:t>
            </a:r>
          </a:p>
          <a:p>
            <a:r>
              <a:rPr lang="en-US" sz="3600" b="1" dirty="0"/>
              <a:t>His whole demeanor was changed.  He looked like he knew he was responsible for the lives and property of many Arizona citizens.</a:t>
            </a:r>
          </a:p>
          <a:p>
            <a:r>
              <a:rPr lang="en-US" sz="3600" b="1" u="sng" dirty="0"/>
              <a:t>He had been changed into another man</a:t>
            </a:r>
            <a:r>
              <a:rPr lang="en-US" sz="3600" b="1" u="sng" dirty="0" smtClean="0"/>
              <a:t>.</a:t>
            </a:r>
            <a:endParaRPr lang="en-US" sz="3600" b="1" dirty="0"/>
          </a:p>
        </p:txBody>
      </p:sp>
      <p:sp>
        <p:nvSpPr>
          <p:cNvPr id="4" name="Slide Number Placeholder 3"/>
          <p:cNvSpPr>
            <a:spLocks noGrp="1"/>
          </p:cNvSpPr>
          <p:nvPr>
            <p:ph type="sldNum" sz="quarter" idx="12"/>
          </p:nvPr>
        </p:nvSpPr>
        <p:spPr/>
        <p:txBody>
          <a:bodyPr/>
          <a:lstStyle/>
          <a:p>
            <a:fld id="{66B84B4F-A48F-48C1-B4DA-EC3581F6DB29}" type="slidenum">
              <a:rPr lang="en-US" smtClean="0"/>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Trial By Fire</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lstStyle/>
          <a:p>
            <a:r>
              <a:rPr lang="en-US" b="1" dirty="0" smtClean="0"/>
              <a:t>Babbitt </a:t>
            </a:r>
            <a:r>
              <a:rPr lang="en-US" b="1" dirty="0"/>
              <a:t>was never quite the same after that.</a:t>
            </a:r>
          </a:p>
          <a:p>
            <a:r>
              <a:rPr lang="en-US" b="1" dirty="0"/>
              <a:t>He served as the governor of Arizona until 1987 and then ran for President, but dropped out of the race early.</a:t>
            </a:r>
          </a:p>
          <a:p>
            <a:r>
              <a:rPr lang="en-US" b="1" dirty="0"/>
              <a:t>From 1993 to 2001 he served as the U.S. Secretary of the Interior during Bill Clinton’s administration.  </a:t>
            </a:r>
            <a:endParaRPr lang="en-US" b="1" dirty="0" smtClean="0"/>
          </a:p>
          <a:p>
            <a:r>
              <a:rPr lang="en-US" b="1" dirty="0" smtClean="0"/>
              <a:t>In </a:t>
            </a:r>
            <a:r>
              <a:rPr lang="en-US" b="1" dirty="0"/>
              <a:t>2001 he returned </a:t>
            </a:r>
            <a:r>
              <a:rPr lang="en-US" b="1" dirty="0" smtClean="0"/>
              <a:t>to </a:t>
            </a:r>
            <a:r>
              <a:rPr lang="en-US" b="1" dirty="0"/>
              <a:t>private law practice.</a:t>
            </a:r>
          </a:p>
          <a:p>
            <a:endParaRPr lang="en-US" dirty="0"/>
          </a:p>
        </p:txBody>
      </p:sp>
      <p:sp>
        <p:nvSpPr>
          <p:cNvPr id="4" name="Slide Number Placeholder 3"/>
          <p:cNvSpPr>
            <a:spLocks noGrp="1"/>
          </p:cNvSpPr>
          <p:nvPr>
            <p:ph type="sldNum" sz="quarter" idx="12"/>
          </p:nvPr>
        </p:nvSpPr>
        <p:spPr/>
        <p:txBody>
          <a:bodyPr/>
          <a:lstStyle/>
          <a:p>
            <a:fld id="{66B84B4F-A48F-48C1-B4DA-EC3581F6DB29}" type="slidenum">
              <a:rPr lang="en-US" smtClean="0"/>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Be Transformed</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447800"/>
            <a:ext cx="8229600" cy="4953000"/>
          </a:xfrm>
        </p:spPr>
        <p:txBody>
          <a:bodyPr>
            <a:normAutofit fontScale="92500"/>
          </a:bodyPr>
          <a:lstStyle/>
          <a:p>
            <a:r>
              <a:rPr lang="en-US" b="1" dirty="0">
                <a:solidFill>
                  <a:srgbClr val="002060"/>
                </a:solidFill>
              </a:rPr>
              <a:t>Romans 12:2 </a:t>
            </a:r>
            <a:r>
              <a:rPr lang="en-US" b="1" dirty="0"/>
              <a:t>KJV,  “And be not conformed to this world: but </a:t>
            </a:r>
            <a:r>
              <a:rPr lang="en-US" b="1" u="sng" dirty="0"/>
              <a:t>be ye transformed </a:t>
            </a:r>
            <a:r>
              <a:rPr lang="en-US" b="1" dirty="0"/>
              <a:t>by the renewing of your mind, that ye may prove what </a:t>
            </a:r>
            <a:r>
              <a:rPr lang="en-US" b="1" i="1" dirty="0"/>
              <a:t>is</a:t>
            </a:r>
            <a:r>
              <a:rPr lang="en-US" b="1" dirty="0"/>
              <a:t> that good, and acceptable, and perfect, will of God</a:t>
            </a:r>
            <a:r>
              <a:rPr lang="en-US" b="1" dirty="0" smtClean="0"/>
              <a:t>.”</a:t>
            </a:r>
            <a:endParaRPr lang="en-US" b="1" dirty="0"/>
          </a:p>
          <a:p>
            <a:r>
              <a:rPr lang="en-US" b="1" dirty="0">
                <a:solidFill>
                  <a:srgbClr val="002060"/>
                </a:solidFill>
              </a:rPr>
              <a:t>Ephesians 4:23-24</a:t>
            </a:r>
          </a:p>
          <a:p>
            <a:r>
              <a:rPr lang="en-US" b="1" dirty="0"/>
              <a:t>23,  “And be </a:t>
            </a:r>
            <a:r>
              <a:rPr lang="en-US" b="1" u="sng" dirty="0"/>
              <a:t>renewed in the spirit of your mind</a:t>
            </a:r>
            <a:r>
              <a:rPr lang="en-US" b="1" dirty="0"/>
              <a:t>;</a:t>
            </a:r>
          </a:p>
          <a:p>
            <a:r>
              <a:rPr lang="en-US" b="1" dirty="0"/>
              <a:t>24,  “And that ye put on the new man, which after God is created in righteousness and true holiness.”</a:t>
            </a:r>
          </a:p>
          <a:p>
            <a:endParaRPr lang="en-US" dirty="0"/>
          </a:p>
        </p:txBody>
      </p:sp>
      <p:sp>
        <p:nvSpPr>
          <p:cNvPr id="4" name="Slide Number Placeholder 3"/>
          <p:cNvSpPr>
            <a:spLocks noGrp="1"/>
          </p:cNvSpPr>
          <p:nvPr>
            <p:ph type="sldNum" sz="quarter" idx="12"/>
          </p:nvPr>
        </p:nvSpPr>
        <p:spPr/>
        <p:txBody>
          <a:bodyPr/>
          <a:lstStyle/>
          <a:p>
            <a:fld id="{66B84B4F-A48F-48C1-B4DA-EC3581F6DB29}" type="slidenum">
              <a:rPr lang="en-US" smtClean="0"/>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Be Transformed</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normAutofit/>
          </a:bodyPr>
          <a:lstStyle/>
          <a:p>
            <a:r>
              <a:rPr lang="en-US" b="1" dirty="0"/>
              <a:t>Many pastors are frustrated by trying to get bad guys to be good, but there is no frustration when those bad guys are transformed by the power of God</a:t>
            </a:r>
            <a:r>
              <a:rPr lang="en-US" b="1" dirty="0" smtClean="0"/>
              <a:t>.</a:t>
            </a:r>
            <a:endParaRPr lang="en-US" b="1" dirty="0"/>
          </a:p>
          <a:p>
            <a:r>
              <a:rPr lang="en-US" b="1" dirty="0"/>
              <a:t>We are transformed into the Kingdom of the Son.  </a:t>
            </a:r>
          </a:p>
          <a:p>
            <a:r>
              <a:rPr lang="en-US" b="1" dirty="0"/>
              <a:t>We are </a:t>
            </a:r>
            <a:r>
              <a:rPr lang="en-US" b="1" u="sng" dirty="0"/>
              <a:t>delivered</a:t>
            </a:r>
            <a:r>
              <a:rPr lang="en-US" b="1" dirty="0"/>
              <a:t> and are </a:t>
            </a:r>
            <a:r>
              <a:rPr lang="en-US" b="1" dirty="0" smtClean="0"/>
              <a:t>no longer </a:t>
            </a:r>
            <a:r>
              <a:rPr lang="en-US" b="1" dirty="0"/>
              <a:t>part of the kingdom of darkness</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We Are Transformed</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normAutofit lnSpcReduction="10000"/>
          </a:bodyPr>
          <a:lstStyle/>
          <a:p>
            <a:r>
              <a:rPr lang="en-US" b="1" dirty="0"/>
              <a:t>Colossians 1:12-13 KJV,  “Giving thanks unto the Father, which hath made us meet to be partakers of the inheritance of the saints in light:  13,  Who hath delivered us from the power of darkness, and </a:t>
            </a:r>
            <a:r>
              <a:rPr lang="en-US" b="1" u="sng" dirty="0"/>
              <a:t>hath translated </a:t>
            </a:r>
            <a:r>
              <a:rPr lang="en-US" b="1" i="1" dirty="0"/>
              <a:t>us</a:t>
            </a:r>
            <a:r>
              <a:rPr lang="en-US" b="1" dirty="0"/>
              <a:t> into the kingdom of his dear Son</a:t>
            </a:r>
            <a:r>
              <a:rPr lang="en-US" b="1" dirty="0" smtClean="0"/>
              <a:t>:”</a:t>
            </a:r>
            <a:r>
              <a:rPr lang="en-US" b="1" dirty="0"/>
              <a:t> </a:t>
            </a:r>
          </a:p>
          <a:p>
            <a:r>
              <a:rPr lang="en-US" b="1" dirty="0"/>
              <a:t>Ephesians 5:8 KJV,  “For ye were sometimes darkness, but now </a:t>
            </a:r>
            <a:r>
              <a:rPr lang="en-US" b="1" i="1" dirty="0"/>
              <a:t>are ye</a:t>
            </a:r>
            <a:r>
              <a:rPr lang="en-US" b="1" dirty="0"/>
              <a:t> light in the Lord: walk as children of light</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We Are At War</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3600" b="1" dirty="0"/>
              <a:t>When we are transformed into the Kingdom of Light, then we can effectively transform the world</a:t>
            </a:r>
            <a:r>
              <a:rPr lang="en-US" sz="3600" b="1" dirty="0" smtClean="0"/>
              <a:t>.</a:t>
            </a:r>
            <a:endParaRPr lang="en-US" sz="3600" dirty="0"/>
          </a:p>
          <a:p>
            <a:r>
              <a:rPr lang="en-US" sz="3600" b="1" dirty="0"/>
              <a:t>We are in a real war.  We must first win the war within ourselves.</a:t>
            </a:r>
            <a:endParaRPr lang="en-US" sz="3600" dirty="0"/>
          </a:p>
          <a:p>
            <a:r>
              <a:rPr lang="en-US" sz="3600" b="1" dirty="0"/>
              <a:t>Then we can win the war for our families and our city</a:t>
            </a:r>
            <a:r>
              <a:rPr lang="en-US" sz="3600" b="1" dirty="0" smtClean="0"/>
              <a:t>.</a:t>
            </a:r>
            <a:endParaRPr lang="en-US" sz="3600" dirty="0"/>
          </a:p>
        </p:txBody>
      </p:sp>
      <p:sp>
        <p:nvSpPr>
          <p:cNvPr id="4" name="Slide Number Placeholder 3"/>
          <p:cNvSpPr>
            <a:spLocks noGrp="1"/>
          </p:cNvSpPr>
          <p:nvPr>
            <p:ph type="sldNum" sz="quarter" idx="12"/>
          </p:nvPr>
        </p:nvSpPr>
        <p:spPr/>
        <p:txBody>
          <a:bodyPr/>
          <a:lstStyle/>
          <a:p>
            <a:fld id="{66B84B4F-A48F-48C1-B4DA-EC3581F6DB29}" type="slidenum">
              <a:rPr lang="en-US" smtClean="0"/>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In Christ We Prevail</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p:txBody>
          <a:bodyPr>
            <a:normAutofit lnSpcReduction="10000"/>
          </a:bodyPr>
          <a:lstStyle/>
          <a:p>
            <a:r>
              <a:rPr lang="en-US" b="1" dirty="0"/>
              <a:t>We must go to war and prevail.  </a:t>
            </a:r>
            <a:endParaRPr lang="en-US" b="1" dirty="0" smtClean="0"/>
          </a:p>
          <a:p>
            <a:r>
              <a:rPr lang="en-US" b="1" dirty="0" smtClean="0"/>
              <a:t>It </a:t>
            </a:r>
            <a:r>
              <a:rPr lang="en-US" b="1" dirty="0"/>
              <a:t>all happens in the prayer closet.</a:t>
            </a:r>
          </a:p>
          <a:p>
            <a:r>
              <a:rPr lang="en-US" b="1" dirty="0"/>
              <a:t>Paul lists the weapons of our warfare in Ephesians 6.  </a:t>
            </a:r>
            <a:endParaRPr lang="en-US" b="1" dirty="0" smtClean="0"/>
          </a:p>
          <a:p>
            <a:r>
              <a:rPr lang="en-US" b="1" dirty="0" smtClean="0"/>
              <a:t>Paul </a:t>
            </a:r>
            <a:r>
              <a:rPr lang="en-US" b="1" dirty="0"/>
              <a:t>says we use those weapons by, “Praying always with all prayer and supplication </a:t>
            </a:r>
            <a:r>
              <a:rPr lang="en-US" b="1" u="sng" dirty="0"/>
              <a:t>in the Spirit</a:t>
            </a:r>
            <a:r>
              <a:rPr lang="en-US" b="1" dirty="0"/>
              <a:t>, and watching thereunto with all perseverance and supplication for all saints;” Ephesians 6:18, KJV.</a:t>
            </a:r>
          </a:p>
          <a:p>
            <a:endParaRPr lang="en-US" dirty="0"/>
          </a:p>
        </p:txBody>
      </p:sp>
      <p:sp>
        <p:nvSpPr>
          <p:cNvPr id="4" name="Slide Number Placeholder 3"/>
          <p:cNvSpPr>
            <a:spLocks noGrp="1"/>
          </p:cNvSpPr>
          <p:nvPr>
            <p:ph type="sldNum" sz="quarter" idx="12"/>
          </p:nvPr>
        </p:nvSpPr>
        <p:spPr/>
        <p:txBody>
          <a:bodyPr/>
          <a:lstStyle/>
          <a:p>
            <a:fld id="{66B84B4F-A48F-48C1-B4DA-EC3581F6DB29}" type="slidenum">
              <a:rPr lang="en-US" smtClean="0"/>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300" dirty="0" smtClean="0">
                <a:solidFill>
                  <a:schemeClr val="accent2">
                    <a:lumMod val="50000"/>
                  </a:schemeClr>
                </a:solidFill>
                <a:effectLst>
                  <a:outerShdw blurRad="38100" dist="38100" dir="2700000" algn="tl">
                    <a:srgbClr val="000000">
                      <a:alpha val="43137"/>
                    </a:srgbClr>
                  </a:outerShdw>
                </a:effectLst>
              </a:rPr>
              <a:t>1 Samuel 10:6</a:t>
            </a:r>
            <a:endParaRPr lang="en-US" b="1" spc="300"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029200"/>
          </a:xfrm>
        </p:spPr>
        <p:txBody>
          <a:bodyPr>
            <a:normAutofit fontScale="92500" lnSpcReduction="10000"/>
          </a:bodyPr>
          <a:lstStyle/>
          <a:p>
            <a:r>
              <a:rPr lang="en-US" b="1" dirty="0" smtClean="0"/>
              <a:t>“</a:t>
            </a:r>
            <a:r>
              <a:rPr lang="en-US" b="1" dirty="0"/>
              <a:t>And the Spirit of the LORD will come upon thee, and thou </a:t>
            </a:r>
            <a:r>
              <a:rPr lang="en-US" b="1" dirty="0" err="1"/>
              <a:t>shalt</a:t>
            </a:r>
            <a:r>
              <a:rPr lang="en-US" b="1" dirty="0"/>
              <a:t> prophesy with them, and </a:t>
            </a:r>
            <a:r>
              <a:rPr lang="en-US" b="1" u="sng" dirty="0" err="1"/>
              <a:t>shalt</a:t>
            </a:r>
            <a:r>
              <a:rPr lang="en-US" b="1" u="sng" dirty="0"/>
              <a:t> be turned into another man</a:t>
            </a:r>
            <a:r>
              <a:rPr lang="en-US" b="1" u="sng" dirty="0" smtClean="0"/>
              <a:t>.</a:t>
            </a:r>
            <a:r>
              <a:rPr lang="en-US" b="1" dirty="0" smtClean="0"/>
              <a:t>”</a:t>
            </a:r>
            <a:r>
              <a:rPr lang="en-US" b="1" dirty="0"/>
              <a:t> </a:t>
            </a:r>
          </a:p>
          <a:p>
            <a:r>
              <a:rPr lang="en-US" b="1" dirty="0"/>
              <a:t>Every conflict has two fronts of battle:  the inward conflict and the outward conflict</a:t>
            </a:r>
            <a:r>
              <a:rPr lang="en-US" b="1" dirty="0" smtClean="0"/>
              <a:t>.</a:t>
            </a:r>
            <a:r>
              <a:rPr lang="en-US" b="1" dirty="0"/>
              <a:t> </a:t>
            </a:r>
          </a:p>
          <a:p>
            <a:r>
              <a:rPr lang="en-US" b="1" dirty="0"/>
              <a:t>Before any person goes into battle he or she must decide if the conflict is worth the fight.  Is it a loss worth fighting for?  Or is it not worth the conflict?  Or is the risk of defeat too great</a:t>
            </a:r>
            <a:r>
              <a:rPr lang="en-US" b="1" dirty="0" smtClean="0"/>
              <a:t>?</a:t>
            </a:r>
            <a:r>
              <a:rPr lang="en-US" b="1" dirty="0"/>
              <a:t> </a:t>
            </a:r>
          </a:p>
          <a:p>
            <a:r>
              <a:rPr lang="en-US" b="1" dirty="0"/>
              <a:t>Are we so compromised with sin that we choose not to fight</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effectLst>
                  <a:outerShdw blurRad="38100" dist="38100" dir="2700000" algn="tl">
                    <a:srgbClr val="000000">
                      <a:alpha val="43137"/>
                    </a:srgbClr>
                  </a:outerShdw>
                </a:effectLst>
              </a:rPr>
              <a:t>1 Samuel </a:t>
            </a:r>
            <a:r>
              <a:rPr lang="en-US" b="1" dirty="0" smtClean="0">
                <a:solidFill>
                  <a:schemeClr val="accent2">
                    <a:lumMod val="50000"/>
                  </a:schemeClr>
                </a:solidFill>
                <a:effectLst>
                  <a:outerShdw blurRad="38100" dist="38100" dir="2700000" algn="tl">
                    <a:srgbClr val="000000">
                      <a:alpha val="43137"/>
                    </a:srgbClr>
                  </a:outerShdw>
                </a:effectLst>
              </a:rPr>
              <a:t>10:9-10</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b="1" dirty="0"/>
              <a:t>“And it was </a:t>
            </a:r>
            <a:r>
              <a:rPr lang="en-US" b="1" i="1" dirty="0"/>
              <a:t>so,</a:t>
            </a:r>
            <a:r>
              <a:rPr lang="en-US" b="1" dirty="0"/>
              <a:t> that when he had turned his back to go from Samuel, </a:t>
            </a:r>
            <a:r>
              <a:rPr lang="en-US" b="1" u="sng" dirty="0"/>
              <a:t>God gave him another heart</a:t>
            </a:r>
            <a:r>
              <a:rPr lang="en-US" b="1" dirty="0"/>
              <a:t>: and all those signs came to pass that day.  10,  And when they came thither to the hill, behold, a company of prophets met him; and the Spirit of God came upon him, and he prophesied among them</a:t>
            </a:r>
            <a:r>
              <a:rPr lang="en-US" b="1" dirty="0" smtClean="0"/>
              <a:t>.”</a:t>
            </a:r>
          </a:p>
          <a:p>
            <a:r>
              <a:rPr lang="en-US" b="1" dirty="0"/>
              <a:t>Saul seemed to be a care-free young man wandering around the country looking for his father’s donkeys</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rPr>
              <a:t>Saul Becomes King</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b="1" dirty="0"/>
              <a:t>God told Samuel to anoint Saul to be the king of Israel.</a:t>
            </a:r>
          </a:p>
          <a:p>
            <a:r>
              <a:rPr lang="en-US" b="1" dirty="0"/>
              <a:t>Then the Spirit of the Lord came upon Saul and he became a different man.</a:t>
            </a:r>
          </a:p>
          <a:p>
            <a:r>
              <a:rPr lang="en-US" b="1" dirty="0"/>
              <a:t>When the people were searching for the man God had chosen to be the king, Saul was hiding among the baggage, I Samuel 10:22.  </a:t>
            </a:r>
          </a:p>
          <a:p>
            <a:r>
              <a:rPr lang="en-US" b="1" dirty="0"/>
              <a:t>Then Samuel publicly presented Saul to Israel as their first king</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accent2">
                    <a:lumMod val="50000"/>
                  </a:schemeClr>
                </a:solidFill>
                <a:effectLst>
                  <a:outerShdw blurRad="38100" dist="38100" dir="2700000" algn="tl">
                    <a:srgbClr val="000000">
                      <a:alpha val="43137"/>
                    </a:srgbClr>
                  </a:outerShdw>
                </a:effectLst>
              </a:rPr>
              <a:t>Nahash</a:t>
            </a:r>
            <a:r>
              <a:rPr lang="en-US" b="1" dirty="0" smtClean="0">
                <a:solidFill>
                  <a:schemeClr val="accent2">
                    <a:lumMod val="50000"/>
                  </a:schemeClr>
                </a:solidFill>
                <a:effectLst>
                  <a:outerShdw blurRad="38100" dist="38100" dir="2700000" algn="tl">
                    <a:srgbClr val="000000">
                      <a:alpha val="43137"/>
                    </a:srgbClr>
                  </a:outerShdw>
                </a:effectLst>
              </a:rPr>
              <a:t> Attacks</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b="1" dirty="0"/>
              <a:t>One month later </a:t>
            </a:r>
            <a:r>
              <a:rPr lang="en-US" b="1" dirty="0" err="1"/>
              <a:t>Nahash</a:t>
            </a:r>
            <a:r>
              <a:rPr lang="en-US" b="1" dirty="0"/>
              <a:t> the Ammonite besieged the village of </a:t>
            </a:r>
            <a:r>
              <a:rPr lang="en-US" b="1" dirty="0" err="1"/>
              <a:t>Jabesh</a:t>
            </a:r>
            <a:r>
              <a:rPr lang="en-US" b="1" dirty="0"/>
              <a:t> Gilead.</a:t>
            </a:r>
          </a:p>
          <a:p>
            <a:r>
              <a:rPr lang="en-US" b="1" dirty="0"/>
              <a:t>The men of </a:t>
            </a:r>
            <a:r>
              <a:rPr lang="en-US" b="1" dirty="0" err="1"/>
              <a:t>Jabesh</a:t>
            </a:r>
            <a:r>
              <a:rPr lang="en-US" b="1" dirty="0"/>
              <a:t> had no defenses so they tried to make a treaty with </a:t>
            </a:r>
            <a:r>
              <a:rPr lang="en-US" b="1" dirty="0" err="1"/>
              <a:t>Nahash</a:t>
            </a:r>
            <a:r>
              <a:rPr lang="en-US" b="1" dirty="0"/>
              <a:t>.</a:t>
            </a:r>
          </a:p>
          <a:p>
            <a:r>
              <a:rPr lang="en-US" b="1" dirty="0" err="1"/>
              <a:t>Nahash</a:t>
            </a:r>
            <a:r>
              <a:rPr lang="en-US" b="1" dirty="0"/>
              <a:t> said that the condition of his treaty was that he would gouge out the right eye of all the village of </a:t>
            </a:r>
            <a:r>
              <a:rPr lang="en-US" b="1" dirty="0" err="1"/>
              <a:t>Jabesh</a:t>
            </a:r>
            <a:r>
              <a:rPr lang="en-US" b="1" dirty="0"/>
              <a:t> and so bring disgrace upon all Israel.</a:t>
            </a:r>
          </a:p>
          <a:p>
            <a:r>
              <a:rPr lang="en-US" b="1" dirty="0"/>
              <a:t>The men of </a:t>
            </a:r>
            <a:r>
              <a:rPr lang="en-US" b="1" dirty="0" err="1"/>
              <a:t>Jabesh</a:t>
            </a:r>
            <a:r>
              <a:rPr lang="en-US" b="1" dirty="0"/>
              <a:t> asked </a:t>
            </a:r>
            <a:r>
              <a:rPr lang="en-US" b="1" dirty="0" err="1"/>
              <a:t>Nahash</a:t>
            </a:r>
            <a:r>
              <a:rPr lang="en-US" b="1" dirty="0"/>
              <a:t> to give them seven days to reply.</a:t>
            </a:r>
          </a:p>
          <a:p>
            <a:endParaRPr lang="en-US" dirty="0"/>
          </a:p>
        </p:txBody>
      </p:sp>
      <p:sp>
        <p:nvSpPr>
          <p:cNvPr id="4" name="Slide Number Placeholder 3"/>
          <p:cNvSpPr>
            <a:spLocks noGrp="1"/>
          </p:cNvSpPr>
          <p:nvPr>
            <p:ph type="sldNum" sz="quarter" idx="12"/>
          </p:nvPr>
        </p:nvSpPr>
        <p:spPr/>
        <p:txBody>
          <a:bodyPr/>
          <a:lstStyle/>
          <a:p>
            <a:fld id="{66B84B4F-A48F-48C1-B4DA-EC3581F6DB29}" type="slidenum">
              <a:rPr lang="en-US" smtClean="0"/>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latin typeface="Georgia" pitchFamily="18" charset="0"/>
              </a:rPr>
              <a:t>News Arrives to Saul</a:t>
            </a:r>
            <a:endParaRPr lang="en-US"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371600"/>
            <a:ext cx="8229600" cy="5029200"/>
          </a:xfrm>
        </p:spPr>
        <p:txBody>
          <a:bodyPr>
            <a:noAutofit/>
          </a:bodyPr>
          <a:lstStyle/>
          <a:p>
            <a:r>
              <a:rPr lang="en-US" sz="2800" b="1" dirty="0" err="1"/>
              <a:t>Nahash</a:t>
            </a:r>
            <a:r>
              <a:rPr lang="en-US" sz="2800" b="1" dirty="0"/>
              <a:t> did not believe Israel could bring anything against his army in seven days so he agreed.</a:t>
            </a:r>
          </a:p>
          <a:p>
            <a:r>
              <a:rPr lang="en-US" sz="2800" b="1" dirty="0"/>
              <a:t>The men of </a:t>
            </a:r>
            <a:r>
              <a:rPr lang="en-US" sz="2800" b="1" dirty="0" err="1"/>
              <a:t>Jabesh</a:t>
            </a:r>
            <a:r>
              <a:rPr lang="en-US" sz="2800" b="1" dirty="0"/>
              <a:t> sent a fast runner to </a:t>
            </a:r>
            <a:r>
              <a:rPr lang="en-US" sz="2800" b="1" dirty="0" err="1"/>
              <a:t>Gibeah</a:t>
            </a:r>
            <a:r>
              <a:rPr lang="en-US" sz="2800" b="1" dirty="0"/>
              <a:t> where Saul was</a:t>
            </a:r>
            <a:r>
              <a:rPr lang="en-US" sz="2800" b="1" dirty="0" smtClean="0"/>
              <a:t>.</a:t>
            </a:r>
            <a:endParaRPr lang="en-US" sz="2800" b="1" dirty="0"/>
          </a:p>
          <a:p>
            <a:r>
              <a:rPr lang="en-US" sz="2800" b="1" dirty="0"/>
              <a:t>1 Samuel 11:4-5 KJV,  “Then came the messengers to </a:t>
            </a:r>
            <a:r>
              <a:rPr lang="en-US" sz="2800" b="1" dirty="0" err="1"/>
              <a:t>Gibeah</a:t>
            </a:r>
            <a:r>
              <a:rPr lang="en-US" sz="2800" b="1" dirty="0"/>
              <a:t> of Saul, and told the tidings in the ears of the people: and all the people lifted up their voices, and wept.  5,  And, behold, Saul came after the herd out of the field; and Saul said, What </a:t>
            </a:r>
            <a:r>
              <a:rPr lang="en-US" sz="2800" b="1" i="1" dirty="0" err="1"/>
              <a:t>aileth</a:t>
            </a:r>
            <a:r>
              <a:rPr lang="en-US" sz="2800" b="1" dirty="0"/>
              <a:t> the people that they weep? And they told him the tidings of the men of </a:t>
            </a:r>
            <a:r>
              <a:rPr lang="en-US" sz="2800" b="1" dirty="0" err="1"/>
              <a:t>Jabesh</a:t>
            </a:r>
            <a:r>
              <a:rPr lang="en-US" sz="2800" b="1" dirty="0" smtClean="0"/>
              <a:t>.”</a:t>
            </a:r>
            <a:endParaRPr lang="en-US" sz="2800" b="1" dirty="0"/>
          </a:p>
        </p:txBody>
      </p:sp>
      <p:sp>
        <p:nvSpPr>
          <p:cNvPr id="4" name="Slide Number Placeholder 3"/>
          <p:cNvSpPr>
            <a:spLocks noGrp="1"/>
          </p:cNvSpPr>
          <p:nvPr>
            <p:ph type="sldNum" sz="quarter" idx="12"/>
          </p:nvPr>
        </p:nvSpPr>
        <p:spPr/>
        <p:txBody>
          <a:bodyPr/>
          <a:lstStyle/>
          <a:p>
            <a:fld id="{66B84B4F-A48F-48C1-B4DA-EC3581F6DB29}" type="slidenum">
              <a:rPr lang="en-US" smtClean="0"/>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50000"/>
                  </a:schemeClr>
                </a:solidFill>
                <a:effectLst>
                  <a:outerShdw blurRad="38100" dist="38100" dir="2700000" algn="tl">
                    <a:srgbClr val="000000">
                      <a:alpha val="43137"/>
                    </a:srgbClr>
                  </a:outerShdw>
                </a:effectLst>
                <a:latin typeface="Georgia" pitchFamily="18" charset="0"/>
              </a:rPr>
              <a:t>A New Saul Emerges</a:t>
            </a:r>
            <a:endParaRPr lang="en-US" b="1" dirty="0">
              <a:solidFill>
                <a:schemeClr val="accent2">
                  <a:lumMod val="50000"/>
                </a:schemeClr>
              </a:solidFill>
              <a:effectLst>
                <a:outerShdw blurRad="38100" dist="38100" dir="2700000" algn="tl">
                  <a:srgbClr val="000000">
                    <a:alpha val="43137"/>
                  </a:srgbClr>
                </a:outerShdw>
              </a:effectLst>
              <a:latin typeface="Georgia" pitchFamily="18" charset="0"/>
            </a:endParaRPr>
          </a:p>
        </p:txBody>
      </p:sp>
      <p:sp>
        <p:nvSpPr>
          <p:cNvPr id="3" name="Content Placeholder 2"/>
          <p:cNvSpPr>
            <a:spLocks noGrp="1"/>
          </p:cNvSpPr>
          <p:nvPr>
            <p:ph idx="1"/>
          </p:nvPr>
        </p:nvSpPr>
        <p:spPr>
          <a:xfrm>
            <a:off x="457200" y="1447800"/>
            <a:ext cx="8229600" cy="4678363"/>
          </a:xfrm>
        </p:spPr>
        <p:txBody>
          <a:bodyPr>
            <a:normAutofit/>
          </a:bodyPr>
          <a:lstStyle/>
          <a:p>
            <a:r>
              <a:rPr lang="en-US" b="1" dirty="0"/>
              <a:t>Saul could have reasoned that </a:t>
            </a:r>
            <a:r>
              <a:rPr lang="en-US" b="1" dirty="0" err="1"/>
              <a:t>Jabesh</a:t>
            </a:r>
            <a:r>
              <a:rPr lang="en-US" b="1" dirty="0"/>
              <a:t> was a small, insignificant village, and that it would not be a major loss to Israel.</a:t>
            </a:r>
          </a:p>
          <a:p>
            <a:r>
              <a:rPr lang="en-US" b="1" dirty="0"/>
              <a:t>But Saul knew that this was a direct insult to the whole nation and that if he did not stop </a:t>
            </a:r>
            <a:r>
              <a:rPr lang="en-US" b="1" dirty="0" err="1"/>
              <a:t>Nahash</a:t>
            </a:r>
            <a:r>
              <a:rPr lang="en-US" b="1" dirty="0"/>
              <a:t> at </a:t>
            </a:r>
            <a:r>
              <a:rPr lang="en-US" b="1" dirty="0" err="1"/>
              <a:t>Jabesh</a:t>
            </a:r>
            <a:r>
              <a:rPr lang="en-US" b="1" dirty="0"/>
              <a:t> he would have to fight him somewhere else.</a:t>
            </a:r>
          </a:p>
          <a:p>
            <a:r>
              <a:rPr lang="en-US" b="1" dirty="0"/>
              <a:t>The Spirit of the Lord had come upon Saul and he had become another man</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effectLst>
                  <a:outerShdw blurRad="38100" dist="38100" dir="2700000" algn="tl">
                    <a:srgbClr val="000000">
                      <a:alpha val="43137"/>
                    </a:srgbClr>
                  </a:outerShdw>
                </a:effectLst>
              </a:rPr>
              <a:t>1 Samuel </a:t>
            </a:r>
            <a:r>
              <a:rPr lang="en-US" b="1" dirty="0" smtClean="0">
                <a:solidFill>
                  <a:schemeClr val="accent2">
                    <a:lumMod val="50000"/>
                  </a:schemeClr>
                </a:solidFill>
                <a:effectLst>
                  <a:outerShdw blurRad="38100" dist="38100" dir="2700000" algn="tl">
                    <a:srgbClr val="000000">
                      <a:alpha val="43137"/>
                    </a:srgbClr>
                  </a:outerShdw>
                </a:effectLst>
              </a:rPr>
              <a:t>11:6-7, </a:t>
            </a:r>
            <a:r>
              <a:rPr lang="en-US" b="1" dirty="0">
                <a:solidFill>
                  <a:schemeClr val="accent2">
                    <a:lumMod val="50000"/>
                  </a:schemeClr>
                </a:solidFill>
                <a:effectLst>
                  <a:outerShdw blurRad="38100" dist="38100" dir="2700000" algn="tl">
                    <a:srgbClr val="000000">
                      <a:alpha val="43137"/>
                    </a:srgbClr>
                  </a:outerShdw>
                </a:effectLst>
              </a:rPr>
              <a:t>KJV</a:t>
            </a:r>
          </a:p>
        </p:txBody>
      </p:sp>
      <p:sp>
        <p:nvSpPr>
          <p:cNvPr id="3" name="Content Placeholder 2"/>
          <p:cNvSpPr>
            <a:spLocks noGrp="1"/>
          </p:cNvSpPr>
          <p:nvPr>
            <p:ph idx="1"/>
          </p:nvPr>
        </p:nvSpPr>
        <p:spPr/>
        <p:txBody>
          <a:bodyPr>
            <a:normAutofit fontScale="92500" lnSpcReduction="10000"/>
          </a:bodyPr>
          <a:lstStyle/>
          <a:p>
            <a:r>
              <a:rPr lang="en-US" b="1" dirty="0"/>
              <a:t>6,  “And the Spirit of God came upon Saul when he heard those tidings, and his anger was kindled greatly.”</a:t>
            </a:r>
          </a:p>
          <a:p>
            <a:r>
              <a:rPr lang="en-US" b="1" dirty="0"/>
              <a:t>7,  “And he took a yoke of oxen, and hewed them in pieces, and sent </a:t>
            </a:r>
            <a:r>
              <a:rPr lang="en-US" b="1" i="1" dirty="0"/>
              <a:t>them</a:t>
            </a:r>
            <a:r>
              <a:rPr lang="en-US" b="1" dirty="0"/>
              <a:t> throughout all the coasts of Israel by the hands of messengers, saying, Whosoever cometh not forth after Saul and after Samuel, so shall it be done unto his oxen. And the fear of the LORD fell on the people, and they came out with one consent</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50000"/>
                  </a:schemeClr>
                </a:solidFill>
                <a:effectLst>
                  <a:outerShdw blurRad="38100" dist="38100" dir="2700000" algn="tl">
                    <a:srgbClr val="000000">
                      <a:alpha val="43137"/>
                    </a:srgbClr>
                  </a:outerShdw>
                </a:effectLst>
              </a:rPr>
              <a:t>1 Samuel 11:8-9, KJV</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r>
              <a:rPr lang="en-US" b="1" dirty="0" smtClean="0"/>
              <a:t>8,  “And </a:t>
            </a:r>
            <a:r>
              <a:rPr lang="en-US" b="1" dirty="0"/>
              <a:t>when he numbered them in </a:t>
            </a:r>
            <a:r>
              <a:rPr lang="en-US" b="1" dirty="0" err="1"/>
              <a:t>Bezek</a:t>
            </a:r>
            <a:r>
              <a:rPr lang="en-US" b="1" dirty="0"/>
              <a:t>, the children of Israel were three hundred thousand, and the men of Judah thirty thousand</a:t>
            </a:r>
            <a:r>
              <a:rPr lang="en-US" b="1" dirty="0" smtClean="0"/>
              <a:t>.”</a:t>
            </a:r>
            <a:endParaRPr lang="en-US" b="1" dirty="0"/>
          </a:p>
          <a:p>
            <a:r>
              <a:rPr lang="en-US" b="1" dirty="0" smtClean="0"/>
              <a:t>9</a:t>
            </a:r>
            <a:r>
              <a:rPr lang="en-US" b="1" dirty="0"/>
              <a:t>,  “And they said unto the messengers that came, Thus shall ye say unto the men of </a:t>
            </a:r>
            <a:r>
              <a:rPr lang="en-US" b="1" dirty="0" err="1"/>
              <a:t>Jabeshgilead</a:t>
            </a:r>
            <a:r>
              <a:rPr lang="en-US" b="1" dirty="0"/>
              <a:t>, To morrow, by </a:t>
            </a:r>
            <a:r>
              <a:rPr lang="en-US" b="1" i="1" dirty="0"/>
              <a:t>that time</a:t>
            </a:r>
            <a:r>
              <a:rPr lang="en-US" b="1" dirty="0"/>
              <a:t> the sun be hot, ye shall have help. And the messengers came and </a:t>
            </a:r>
            <a:r>
              <a:rPr lang="en-US" b="1" dirty="0" err="1"/>
              <a:t>shewed</a:t>
            </a:r>
            <a:r>
              <a:rPr lang="en-US" b="1" dirty="0"/>
              <a:t> </a:t>
            </a:r>
            <a:r>
              <a:rPr lang="en-US" b="1" i="1" dirty="0"/>
              <a:t>it</a:t>
            </a:r>
            <a:r>
              <a:rPr lang="en-US" b="1" dirty="0"/>
              <a:t> to the men of </a:t>
            </a:r>
            <a:r>
              <a:rPr lang="en-US" b="1" dirty="0" err="1"/>
              <a:t>Jabesh</a:t>
            </a:r>
            <a:r>
              <a:rPr lang="en-US" b="1" dirty="0"/>
              <a:t>; and they were glad</a:t>
            </a:r>
            <a:r>
              <a:rPr lang="en-US" b="1" dirty="0" smtClean="0"/>
              <a:t>.”</a:t>
            </a:r>
            <a:endParaRPr lang="en-US" b="1" dirty="0"/>
          </a:p>
        </p:txBody>
      </p:sp>
      <p:sp>
        <p:nvSpPr>
          <p:cNvPr id="4" name="Slide Number Placeholder 3"/>
          <p:cNvSpPr>
            <a:spLocks noGrp="1"/>
          </p:cNvSpPr>
          <p:nvPr>
            <p:ph type="sldNum" sz="quarter" idx="12"/>
          </p:nvPr>
        </p:nvSpPr>
        <p:spPr/>
        <p:txBody>
          <a:bodyPr/>
          <a:lstStyle/>
          <a:p>
            <a:fld id="{66B84B4F-A48F-48C1-B4DA-EC3581F6DB29}" type="slidenum">
              <a:rPr lang="en-US" smtClean="0"/>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1342</Words>
  <Application>Microsoft Office PowerPoint</Application>
  <PresentationFormat>On-screen Show (4:3)</PresentationFormat>
  <Paragraphs>94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Becoming Another Person</vt:lpstr>
      <vt:lpstr>1 Samuel 10:6</vt:lpstr>
      <vt:lpstr>1 Samuel 10:9-10</vt:lpstr>
      <vt:lpstr>Saul Becomes King</vt:lpstr>
      <vt:lpstr>Nahash Attacks</vt:lpstr>
      <vt:lpstr>News Arrives to Saul</vt:lpstr>
      <vt:lpstr>A New Saul Emerges</vt:lpstr>
      <vt:lpstr>1 Samuel 11:6-7, KJV</vt:lpstr>
      <vt:lpstr>1 Samuel 11:8-9, KJV</vt:lpstr>
      <vt:lpstr>I Samuel 11:10-11</vt:lpstr>
      <vt:lpstr>Saul Remembered</vt:lpstr>
      <vt:lpstr>Crises Change Men</vt:lpstr>
      <vt:lpstr>Trial By Fire</vt:lpstr>
      <vt:lpstr>Trial By Fire</vt:lpstr>
      <vt:lpstr>Be Transformed</vt:lpstr>
      <vt:lpstr>Be Transformed</vt:lpstr>
      <vt:lpstr>We Are Transformed</vt:lpstr>
      <vt:lpstr>We Are At War</vt:lpstr>
      <vt:lpstr>In Christ We Prevail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Another Person</dc:title>
  <dc:creator>Louis G. Hulsey</dc:creator>
  <cp:lastModifiedBy>Louis G. Hulsey</cp:lastModifiedBy>
  <cp:revision>23</cp:revision>
  <dcterms:created xsi:type="dcterms:W3CDTF">2012-07-22T00:56:12Z</dcterms:created>
  <dcterms:modified xsi:type="dcterms:W3CDTF">2012-07-22T02:43:53Z</dcterms:modified>
</cp:coreProperties>
</file>